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315" r:id="rId3"/>
    <p:sldId id="257" r:id="rId4"/>
    <p:sldId id="258" r:id="rId5"/>
    <p:sldId id="267" r:id="rId6"/>
    <p:sldId id="268" r:id="rId7"/>
    <p:sldId id="269" r:id="rId8"/>
    <p:sldId id="274" r:id="rId9"/>
    <p:sldId id="272" r:id="rId10"/>
    <p:sldId id="270" r:id="rId11"/>
    <p:sldId id="273" r:id="rId12"/>
    <p:sldId id="271" r:id="rId13"/>
    <p:sldId id="275" r:id="rId14"/>
    <p:sldId id="313" r:id="rId15"/>
    <p:sldId id="348" r:id="rId16"/>
    <p:sldId id="357" r:id="rId17"/>
    <p:sldId id="262" r:id="rId18"/>
    <p:sldId id="306" r:id="rId19"/>
    <p:sldId id="298" r:id="rId20"/>
    <p:sldId id="299" r:id="rId21"/>
    <p:sldId id="350" r:id="rId22"/>
    <p:sldId id="356" r:id="rId23"/>
    <p:sldId id="308" r:id="rId24"/>
    <p:sldId id="349" r:id="rId25"/>
    <p:sldId id="309" r:id="rId26"/>
    <p:sldId id="311" r:id="rId27"/>
    <p:sldId id="347" r:id="rId28"/>
    <p:sldId id="261" r:id="rId29"/>
    <p:sldId id="351" r:id="rId30"/>
    <p:sldId id="353" r:id="rId31"/>
    <p:sldId id="264" r:id="rId32"/>
    <p:sldId id="259" r:id="rId33"/>
    <p:sldId id="352" r:id="rId34"/>
    <p:sldId id="265" r:id="rId35"/>
    <p:sldId id="266" r:id="rId36"/>
    <p:sldId id="354" r:id="rId37"/>
    <p:sldId id="355" r:id="rId38"/>
    <p:sldId id="314" r:id="rId39"/>
    <p:sldId id="346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6E7EF-708C-4243-8D72-6742226FD160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31CD0-D8CD-4E75-99C3-ACC80A782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97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E764D0-9AC9-4044-AD04-349A725DFE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DBA7D3-A563-4260-902A-C3E88E74F51A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5F57883E-7CE4-41F4-9C28-B2A26D4FE8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3C62E325-0421-46FF-BCED-25899D447F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C8B25F-3E2F-41E1-8702-062C4FE442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EDC5B-2323-4A9D-8739-533C563F917D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1888ADAB-587E-4496-8052-9131612C3F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3CA3299-2386-483E-8D1D-4E73D277B4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B182D6-1209-4886-A946-6914F68BCF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DFC1B-16F5-4981-A407-16BD0E51F4AB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0B552A03-E3DF-418F-80DD-E7CD1BBD0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5681724B-6BB8-4818-BB86-97C015B50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FD252-FC84-47E5-BCF4-9A5847C5C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1AECCF-1394-46E1-B1EE-3C67EAE1B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6E28BE-7822-4F53-AFC0-0948D8801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FB59-C662-424E-AF0E-E99E89ABA02E}" type="datetime1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A861DF-6F1B-4BA7-9875-1BBD95AD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E13926-30DE-48D8-B5F1-C47C6175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5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C28F0-EEE4-4F7C-9A74-21993D4F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45EE89-1316-459F-A48C-B432D23C5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DB9F35-E335-458A-A9D0-C9D0166CB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C9E-FE9C-49C5-B236-1F484A464712}" type="datetime1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295FC-230D-4C9C-907E-ACDBB42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E7191-ACBC-4107-B97D-0ED9B79D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73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1C170F-452C-4812-AF1C-92EF82FBE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509D2-BA95-4801-AB05-3D24DC218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FD580C-DE65-4E1F-8E2B-CBE512E7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74C8-0B41-45BB-8715-20100AFE0262}" type="datetime1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943EFA-4FD3-46C9-A335-756846A74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94E7CD-D040-4968-8ED7-4035E0AC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40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2035C-38C5-4805-835B-19D97030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D76704-C3A2-4E66-A974-44D3078C3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75A48F-8E3A-4000-95BF-BF8A0F77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06D3-3A90-453F-9A14-DD86323F66A9}" type="datetime1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661042-639E-442E-A2A7-09F024E4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43064-342A-4668-AF6D-F95CCFAF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64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1E08E-60AD-496C-AB27-1B5E3F12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E0AEC8-0B83-4334-9E19-E273EDB92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838EE0-487A-4108-A097-0F654BD6D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2F12-A0C8-4554-8C0D-56929B86CE8C}" type="datetime1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4060-A0F3-4D2C-854B-01F7350BC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9806D9-89C6-4A0F-8BBC-F46EB897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56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FC7DD-B42E-4894-B5B6-9E708B6E9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11BBF0-437C-495E-802E-4B875F5D9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16BA09-39ED-4F38-9298-EB2BAD61B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A005B-DD20-4FDC-9B6B-3605D186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7A5B-FB0F-4476-B75D-B0EABFCDBB0F}" type="datetime1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E42B44-3155-493F-8371-CA13940C5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41DB28-9A5E-4203-8E67-188342AF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3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571A1-0275-47D3-AEFA-A57BCF34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B304DF-333B-4A3A-9D6B-69E7F16DF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9C59D5-0316-41BE-A561-6F03BF793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543492-6C61-4527-8CCB-045429048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2A8B1F-6493-44B9-AC06-825AD8E24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4C323E-12ED-41D1-8D55-BB4D882E3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DA2C-D912-4ECC-9EDC-26D06A64DD1C}" type="datetime1">
              <a:rPr lang="ru-RU" smtClean="0"/>
              <a:t>23.11.2021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58D47D-1E72-41B0-B9CA-809C0DE04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2F2B54-BAFA-468B-A445-9B06C37AA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68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4F98D-E48A-4096-B47B-F7DCF5C8F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A929DF-075D-4DDE-BA90-9080DF2F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AE2E-C76D-4F90-B174-36B1C5442193}" type="datetime1">
              <a:rPr lang="ru-RU" smtClean="0"/>
              <a:t>23.11.2021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612FB4-E0A4-42FB-8CB6-53A876A6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447B8C-2067-4676-A080-034005F7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80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F605869-9616-4893-AB31-A270C5FD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F7661-B9E3-4EB9-AFA2-C9E57B79126F}" type="datetime1">
              <a:rPr lang="ru-RU" smtClean="0"/>
              <a:t>23.11.2021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2A7AD7-E514-4CEB-9929-EF8037E02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57C170-A17F-446B-94F3-063A4AC1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4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1B644-7F7D-46BD-ABEB-D8F78770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38C678-7BA0-4F6F-B8EE-B178CBC9D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5CEAD9-6407-4239-90B2-57174A25B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694FA0-42C5-40D6-B1AD-E0DF76D20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574A-80CA-488E-AC16-929DF3B1236D}" type="datetime1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52CF5E-4EC1-445D-88B1-3BC9A21A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0ACFE4-9AED-41D3-A95E-8149AD73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06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15798-FF88-417A-9179-F67B1FC8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7C6B6B-D2A2-4A88-B961-DD70983BC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43D92A-45EE-49A6-B72B-17EE1707A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43F8E-D78D-417F-A9D3-2DCDC5EC8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AEDEC-9587-49E8-8359-ECD5E5CADCD3}" type="datetime1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F7A452-7412-4D62-B4BA-B54E8CDF7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7C3463-8F80-4426-95E7-71C31ED3F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34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6C7FA-601D-4A0F-B9E4-FD602646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BD9F7C-D98F-4F2C-A454-6AD98913A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12AED7-5658-4AA0-9B4A-59513D07B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90F6F-5EB3-44F2-97E8-8DE9F62EDCEB}" type="datetime1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2C90EF-97E2-4431-BAC3-F77A8B632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761CB8-DFB1-4491-A8FE-1EB3F2744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82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jpeg"/><Relationship Id="rId4" Type="http://schemas.openxmlformats.org/officeDocument/2006/relationships/image" Target="../media/image1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6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5" Type="http://schemas.openxmlformats.org/officeDocument/2006/relationships/image" Target="../media/image17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wmf"/><Relationship Id="rId1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emf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1.jpe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0.wmf"/><Relationship Id="rId18" Type="http://schemas.openxmlformats.org/officeDocument/2006/relationships/oleObject" Target="../embeddings/oleObject22.bin"/><Relationship Id="rId3" Type="http://schemas.openxmlformats.org/officeDocument/2006/relationships/image" Target="../media/image1.jpeg"/><Relationship Id="rId21" Type="http://schemas.openxmlformats.org/officeDocument/2006/relationships/image" Target="../media/image44.wmf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1.bin"/><Relationship Id="rId20" Type="http://schemas.openxmlformats.org/officeDocument/2006/relationships/oleObject" Target="../embeddings/oleObject23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43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20.bin"/><Relationship Id="rId2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jpeg"/><Relationship Id="rId4" Type="http://schemas.openxmlformats.org/officeDocument/2006/relationships/image" Target="../media/image46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6CD711-FDDD-4E4B-9275-0682D92C0F6C}"/>
              </a:ext>
            </a:extLst>
          </p:cNvPr>
          <p:cNvSpPr txBox="1"/>
          <p:nvPr/>
        </p:nvSpPr>
        <p:spPr>
          <a:xfrm>
            <a:off x="2276475" y="1804129"/>
            <a:ext cx="8420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Математические модели крупномасштабного состояния морского льда и некоторые аспекты их численной реализации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E0497-03D0-45BA-9FD9-4E97CAEDA000}"/>
              </a:ext>
            </a:extLst>
          </p:cNvPr>
          <p:cNvSpPr txBox="1"/>
          <p:nvPr/>
        </p:nvSpPr>
        <p:spPr>
          <a:xfrm>
            <a:off x="1933575" y="3429000"/>
            <a:ext cx="83248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Н.Г. Яковлев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Институт Вычислительной математики РАН,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Москва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Московский центр фундаментальной и прикладной математики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99187-2F79-4D64-B937-BF25D8A27D97}"/>
              </a:ext>
            </a:extLst>
          </p:cNvPr>
          <p:cNvSpPr txBox="1"/>
          <p:nvPr/>
        </p:nvSpPr>
        <p:spPr>
          <a:xfrm>
            <a:off x="1933575" y="5704463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CITES-2021</a:t>
            </a:r>
            <a:r>
              <a:rPr lang="ru-RU" sz="1600" dirty="0"/>
              <a:t>  </a:t>
            </a:r>
          </a:p>
          <a:p>
            <a:pPr algn="ctr"/>
            <a:r>
              <a:rPr lang="ru-RU" sz="1600" dirty="0"/>
              <a:t>Международная молодежная школа и конференция. Москва, 22-27 ноября 2021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53D93F1-1A3E-4E2E-A9AC-C6094FE2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</a:t>
            </a:fld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9F596-44FF-4E33-B4F9-7613D447D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434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36DA15-0267-447E-AFA7-A693B495473E}"/>
              </a:ext>
            </a:extLst>
          </p:cNvPr>
          <p:cNvSpPr txBox="1"/>
          <p:nvPr/>
        </p:nvSpPr>
        <p:spPr>
          <a:xfrm>
            <a:off x="1367406" y="394283"/>
            <a:ext cx="936211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Двухлетний лед </a:t>
            </a:r>
            <a:r>
              <a:rPr lang="ru-RU" sz="1600" dirty="0"/>
              <a:t>(</a:t>
            </a:r>
            <a:r>
              <a:rPr lang="en-US" sz="1600" dirty="0"/>
              <a:t>Second-year ice</a:t>
            </a:r>
            <a:r>
              <a:rPr lang="ru-RU" sz="1600" dirty="0"/>
              <a:t>): </a:t>
            </a:r>
            <a:r>
              <a:rPr lang="ru-RU" sz="1600" dirty="0" err="1"/>
              <a:t>Cтарый</a:t>
            </a:r>
            <a:r>
              <a:rPr lang="ru-RU" sz="1600" dirty="0"/>
              <a:t> лед, подвергшийся таянию в течение только одного лета; типичная толщина до 2,5 метров и иногда более. Так как он толще, чем однолетний лед, он больше выступает над поверхностью воды. В отличие от многолетнего льда летнее таяние образует на его поверхности узор из многочисленных небольших снежниц. Пятна голого льда и снежницы обычно зеленовато-голубоватого цвета.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Многолетний лед </a:t>
            </a:r>
            <a:r>
              <a:rPr lang="ru-RU" sz="1600" dirty="0"/>
              <a:t>(</a:t>
            </a:r>
            <a:r>
              <a:rPr lang="en-US" sz="1600" dirty="0"/>
              <a:t>Multi-year ice</a:t>
            </a:r>
            <a:r>
              <a:rPr lang="ru-RU" sz="1600" dirty="0"/>
              <a:t>): Старый лед толщиной до 3 м и более, переживший таяние по крайней мере в течение двух лет. Торосы еще более сглажены, чем у двухлетнего льда, и лед почти полностью опреснен. Цвет его в местах, где он не заснежен, обычно голубой. В результате таяния на его поверхности появляются большие снежницы и образуется хорошо развитая система дренажа.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Стамуха</a:t>
            </a:r>
            <a:r>
              <a:rPr lang="ru-RU" sz="1600" dirty="0"/>
              <a:t> (</a:t>
            </a:r>
            <a:r>
              <a:rPr lang="en-US" sz="1600" dirty="0"/>
              <a:t>Grounded hummock</a:t>
            </a:r>
            <a:r>
              <a:rPr lang="ru-RU" sz="1600" dirty="0"/>
              <a:t>): Торосистое, севшее на мель ледяное образование. Встречаются отдельные стамухи и барьеры (или цепочки) стамух.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Снежница</a:t>
            </a:r>
            <a:r>
              <a:rPr lang="ru-RU" sz="1600" dirty="0"/>
              <a:t> (</a:t>
            </a:r>
            <a:r>
              <a:rPr lang="en-US" sz="1600" dirty="0"/>
              <a:t>Puddle</a:t>
            </a:r>
            <a:r>
              <a:rPr lang="ru-RU" sz="1600" dirty="0"/>
              <a:t>, </a:t>
            </a:r>
            <a:r>
              <a:rPr lang="en-US" sz="1600" dirty="0"/>
              <a:t>Melt Pond</a:t>
            </a:r>
            <a:r>
              <a:rPr lang="ru-RU" sz="1600" dirty="0"/>
              <a:t>): Скопление на льду талой воды, главным образом, благодаря таянию снега, и на более поздних стадиях также вследствие таяния льда. В начальной стадии представляет собой пятна пропитанного водой снега.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Ровный лед </a:t>
            </a:r>
            <a:r>
              <a:rPr lang="ru-RU" sz="1600" dirty="0"/>
              <a:t>(</a:t>
            </a:r>
            <a:r>
              <a:rPr lang="en-US" sz="1600" dirty="0"/>
              <a:t>Level ice</a:t>
            </a:r>
            <a:r>
              <a:rPr lang="ru-RU" sz="1600" dirty="0"/>
              <a:t>): Морской лед, не подвергшийся деформации.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Деформированный лед </a:t>
            </a:r>
            <a:r>
              <a:rPr lang="ru-RU" sz="1600" dirty="0"/>
              <a:t>(</a:t>
            </a:r>
            <a:r>
              <a:rPr lang="en-US" sz="1600" dirty="0"/>
              <a:t>Deformed ice</a:t>
            </a:r>
            <a:r>
              <a:rPr lang="ru-RU" sz="1600" dirty="0"/>
              <a:t>): Общий термин для льда, который в результате сжатия был взломан с образованием надводных и подводных нагромождений. Он подразделяется на: </a:t>
            </a:r>
            <a:r>
              <a:rPr lang="ru-RU" sz="1600" dirty="0">
                <a:solidFill>
                  <a:srgbClr val="C00000"/>
                </a:solidFill>
              </a:rPr>
              <a:t>наслоенный лед </a:t>
            </a:r>
            <a:r>
              <a:rPr lang="ru-RU" sz="1600" dirty="0"/>
              <a:t>(</a:t>
            </a:r>
            <a:r>
              <a:rPr lang="en-US" sz="1600" dirty="0"/>
              <a:t>rafted ice</a:t>
            </a:r>
            <a:r>
              <a:rPr lang="ru-RU" sz="1600" dirty="0"/>
              <a:t>), лед с чередующимися грядами (</a:t>
            </a:r>
            <a:r>
              <a:rPr lang="en-US" sz="1600" dirty="0">
                <a:solidFill>
                  <a:srgbClr val="C00000"/>
                </a:solidFill>
              </a:rPr>
              <a:t>ridged ice</a:t>
            </a:r>
            <a:r>
              <a:rPr lang="ru-RU" sz="1600" dirty="0"/>
              <a:t>) и торосистый лед (</a:t>
            </a:r>
            <a:r>
              <a:rPr lang="en-US" sz="1600" dirty="0">
                <a:solidFill>
                  <a:srgbClr val="C00000"/>
                </a:solidFill>
              </a:rPr>
              <a:t>hummocked ice</a:t>
            </a:r>
            <a:r>
              <a:rPr lang="ru-RU" sz="1600" dirty="0"/>
              <a:t>).</a:t>
            </a:r>
          </a:p>
          <a:p>
            <a:endParaRPr lang="ru-R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A2663-0321-4EDA-A2DE-3D1AC4EEC9AE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D9B7A9-BA11-4044-B6F8-09F7D043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10</a:t>
            </a:fld>
            <a:endParaRPr lang="ru-RU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3C64C769-7B92-4FDC-82A9-F455584D8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C8879A-854A-4739-A918-942252AC1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243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470BA7D-B1F6-4F31-83F8-199E47852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624" y="485298"/>
            <a:ext cx="7434262" cy="498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37E3E2-953B-475F-8755-E5A11383FA2A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50666E-04B5-48B1-A1D1-00762EEA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11</a:t>
            </a:fld>
            <a:endParaRPr lang="ru-RU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75914B46-4F2B-4DE3-8708-9EF9501D0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415AC6-B54E-41CF-9FD8-AACEF28DD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8F5B69-0D38-4007-A2C2-2D55A74CF913}"/>
              </a:ext>
            </a:extLst>
          </p:cNvPr>
          <p:cNvSpPr txBox="1"/>
          <p:nvPr/>
        </p:nvSpPr>
        <p:spPr>
          <a:xfrm>
            <a:off x="4605556" y="5720232"/>
            <a:ext cx="3355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Торосы</a:t>
            </a:r>
          </a:p>
        </p:txBody>
      </p:sp>
    </p:spTree>
    <p:extLst>
      <p:ext uri="{BB962C8B-B14F-4D97-AF65-F5344CB8AC3E}">
        <p14:creationId xmlns:p14="http://schemas.microsoft.com/office/powerpoint/2010/main" val="4113298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0F41BD-F31C-4B4E-A23C-ACBBE171E781}"/>
              </a:ext>
            </a:extLst>
          </p:cNvPr>
          <p:cNvSpPr txBox="1"/>
          <p:nvPr/>
        </p:nvSpPr>
        <p:spPr>
          <a:xfrm>
            <a:off x="2246152" y="1799389"/>
            <a:ext cx="76996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0" i="0" u="none" strike="noStrike" baseline="0" dirty="0" err="1">
                <a:solidFill>
                  <a:srgbClr val="C00000"/>
                </a:solidFill>
              </a:rPr>
              <a:t>Ледовитость</a:t>
            </a:r>
            <a:r>
              <a:rPr lang="ru-RU" sz="1600" b="0" i="0" u="none" strike="noStrike" baseline="0" dirty="0">
                <a:solidFill>
                  <a:srgbClr val="000000"/>
                </a:solidFill>
              </a:rPr>
              <a:t>: </a:t>
            </a:r>
          </a:p>
          <a:p>
            <a:r>
              <a:rPr lang="ru-RU" sz="1600" b="0" i="0" u="none" strike="noStrike" baseline="0" dirty="0">
                <a:solidFill>
                  <a:srgbClr val="000000"/>
                </a:solidFill>
              </a:rPr>
              <a:t>Процент площади, занятой льдом любой </a:t>
            </a:r>
            <a:r>
              <a:rPr lang="ru-RU" sz="1600" b="0" i="1" u="none" strike="noStrike" baseline="0" dirty="0">
                <a:solidFill>
                  <a:srgbClr val="000000"/>
                </a:solidFill>
              </a:rPr>
              <a:t>сплоченности </a:t>
            </a:r>
            <a:r>
              <a:rPr lang="ru-RU" sz="1600" b="0" i="0" u="none" strike="noStrike" baseline="0" dirty="0">
                <a:solidFill>
                  <a:srgbClr val="000000"/>
                </a:solidFill>
              </a:rPr>
              <a:t>по отношению к обшей площади моря или какого-нибудь большого географического района; этот район может быть глобальным, включающим площадь морей целого полушария, или какой-либо частью океана или моря, например Баффинов залив или Баренцево море. </a:t>
            </a:r>
          </a:p>
          <a:p>
            <a:endParaRPr lang="ru-RU" sz="1600" dirty="0">
              <a:solidFill>
                <a:srgbClr val="000000"/>
              </a:solidFill>
            </a:endParaRPr>
          </a:p>
          <a:p>
            <a:pPr algn="ctr"/>
            <a:r>
              <a:rPr lang="ru-RU" sz="1600" b="0" i="0" u="none" strike="noStrike" baseline="0" dirty="0">
                <a:solidFill>
                  <a:srgbClr val="C00000"/>
                </a:solidFill>
              </a:rPr>
              <a:t>Сплоченность</a:t>
            </a:r>
            <a:r>
              <a:rPr lang="ru-RU" sz="1600" b="0" i="0" u="none" strike="noStrike" baseline="0" dirty="0">
                <a:solidFill>
                  <a:srgbClr val="000000"/>
                </a:solidFill>
              </a:rPr>
              <a:t>: </a:t>
            </a:r>
          </a:p>
          <a:p>
            <a:r>
              <a:rPr lang="ru-RU" sz="1600" b="0" i="0" u="none" strike="noStrike" baseline="0" dirty="0">
                <a:solidFill>
                  <a:srgbClr val="000000"/>
                </a:solidFill>
              </a:rPr>
              <a:t>Отношение, выраженное в десятых долях и описывающее общую площадь морской поверхности, покрытую льдом как часть всей рассматриваемой площади. Суммарная сплоченность включает </a:t>
            </a:r>
            <a:r>
              <a:rPr lang="ru-RU" sz="1600" b="0" i="0" u="none" strike="noStrike" baseline="0" dirty="0" err="1">
                <a:solidFill>
                  <a:srgbClr val="000000"/>
                </a:solidFill>
              </a:rPr>
              <a:t>вcе</a:t>
            </a:r>
            <a:r>
              <a:rPr lang="ru-RU" sz="1600" b="0" i="0" u="none" strike="noStrike" baseline="0" dirty="0">
                <a:solidFill>
                  <a:srgbClr val="000000"/>
                </a:solidFill>
              </a:rPr>
              <a:t> существующие стадии развития, частично может относиться к объему частной стадии или частной формы льда и представляет только часть суммарной сплоченности.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2779A-F248-4F39-B8A0-0E8BDF1EF57A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454135-4AA5-4642-83E2-05F847414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12</a:t>
            </a:fld>
            <a:endParaRPr lang="ru-RU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740C5147-2A51-46B3-BDB5-22C562C61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F59589-B8AB-4EC0-9C81-C4967A6D8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464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DA1E7B-9A40-4EE6-90FD-5F42646679D3}"/>
              </a:ext>
            </a:extLst>
          </p:cNvPr>
          <p:cNvSpPr txBox="1"/>
          <p:nvPr/>
        </p:nvSpPr>
        <p:spPr>
          <a:xfrm>
            <a:off x="2682510" y="387119"/>
            <a:ext cx="771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Определение «сплоченности» таит в себе проблемы для интерпретации результатов измерений и моделирования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0AE016-B853-492E-BDDB-E3CCC5B76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629" y="1123185"/>
            <a:ext cx="3085296" cy="4935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CAD842-E1E5-4059-9D5A-0EBE5DFEBC3D}"/>
              </a:ext>
            </a:extLst>
          </p:cNvPr>
          <p:cNvSpPr txBox="1"/>
          <p:nvPr/>
        </p:nvSpPr>
        <p:spPr>
          <a:xfrm>
            <a:off x="4908925" y="3767211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Средний диаметр отдельной льдины в СЛО примерно 300м</a:t>
            </a:r>
          </a:p>
          <a:p>
            <a:pPr algn="ctr"/>
            <a:r>
              <a:rPr lang="ru-RU" sz="1600" dirty="0">
                <a:latin typeface="Comic Sans MS" panose="030F0702030302020204" pitchFamily="66" charset="0"/>
              </a:rPr>
              <a:t>Статистика справедлива при масштабе осреднения много больше этого диаметра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AF54E2-A52C-45EE-ABE7-5447E64C46E1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A7B2150-61F1-4E36-87F7-E04A35785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13</a:t>
            </a:fld>
            <a:endParaRPr lang="ru-RU"/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0E20FC58-4C65-495E-B07E-CB256872B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9922FA75-19A7-4273-A923-29F8F0587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6656B5A-FF95-4566-8BCF-65C77196B084}"/>
              </a:ext>
            </a:extLst>
          </p:cNvPr>
          <p:cNvSpPr/>
          <p:nvPr/>
        </p:nvSpPr>
        <p:spPr>
          <a:xfrm>
            <a:off x="4884403" y="1866622"/>
            <a:ext cx="2197916" cy="15267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199126B-49D8-4045-9423-2BC38BEB9934}"/>
              </a:ext>
            </a:extLst>
          </p:cNvPr>
          <p:cNvSpPr/>
          <p:nvPr/>
        </p:nvSpPr>
        <p:spPr>
          <a:xfrm>
            <a:off x="4884403" y="1866622"/>
            <a:ext cx="1112610" cy="772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DAB968D-63B8-4806-B6BE-5935060AF13F}"/>
              </a:ext>
            </a:extLst>
          </p:cNvPr>
          <p:cNvSpPr/>
          <p:nvPr/>
        </p:nvSpPr>
        <p:spPr>
          <a:xfrm>
            <a:off x="5997012" y="2649958"/>
            <a:ext cx="1085306" cy="743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3B8AE5F-3AF0-4A03-8C12-AB862DD8D2AD}"/>
              </a:ext>
            </a:extLst>
          </p:cNvPr>
          <p:cNvSpPr/>
          <p:nvPr/>
        </p:nvSpPr>
        <p:spPr>
          <a:xfrm>
            <a:off x="7309225" y="1870541"/>
            <a:ext cx="2487335" cy="15267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AF8C905-3C95-4A38-BC09-21841BDE3FDB}"/>
              </a:ext>
            </a:extLst>
          </p:cNvPr>
          <p:cNvSpPr/>
          <p:nvPr/>
        </p:nvSpPr>
        <p:spPr>
          <a:xfrm>
            <a:off x="7309227" y="1870541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482BF15-16A0-4EFF-8FAD-F9F5568EF56D}"/>
              </a:ext>
            </a:extLst>
          </p:cNvPr>
          <p:cNvSpPr/>
          <p:nvPr/>
        </p:nvSpPr>
        <p:spPr>
          <a:xfrm>
            <a:off x="7309226" y="2653877"/>
            <a:ext cx="343950" cy="354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14D6A9D-5C4E-4825-8503-0516D2BCBD34}"/>
              </a:ext>
            </a:extLst>
          </p:cNvPr>
          <p:cNvSpPr/>
          <p:nvPr/>
        </p:nvSpPr>
        <p:spPr>
          <a:xfrm>
            <a:off x="7662263" y="2270599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4D018A2-F434-4591-8F08-BC24C96970E3}"/>
              </a:ext>
            </a:extLst>
          </p:cNvPr>
          <p:cNvSpPr/>
          <p:nvPr/>
        </p:nvSpPr>
        <p:spPr>
          <a:xfrm>
            <a:off x="7679739" y="3008829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DDA20B2-A982-4EED-BCFC-FA7A27B71B58}"/>
              </a:ext>
            </a:extLst>
          </p:cNvPr>
          <p:cNvSpPr/>
          <p:nvPr/>
        </p:nvSpPr>
        <p:spPr>
          <a:xfrm>
            <a:off x="8032774" y="1873156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76E83B3-8748-49F3-99C7-61EB276B93F8}"/>
              </a:ext>
            </a:extLst>
          </p:cNvPr>
          <p:cNvSpPr/>
          <p:nvPr/>
        </p:nvSpPr>
        <p:spPr>
          <a:xfrm>
            <a:off x="8032774" y="2633939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2FE7CF4-3123-4833-8E15-B9B4B927C2CB}"/>
              </a:ext>
            </a:extLst>
          </p:cNvPr>
          <p:cNvSpPr/>
          <p:nvPr/>
        </p:nvSpPr>
        <p:spPr>
          <a:xfrm>
            <a:off x="8394202" y="3004634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E6701DD-0847-4341-A455-1FDC69A190C2}"/>
              </a:ext>
            </a:extLst>
          </p:cNvPr>
          <p:cNvSpPr/>
          <p:nvPr/>
        </p:nvSpPr>
        <p:spPr>
          <a:xfrm>
            <a:off x="8376725" y="2250661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B40B6F8-4F92-4C52-962D-0E6B53A6330E}"/>
              </a:ext>
            </a:extLst>
          </p:cNvPr>
          <p:cNvSpPr/>
          <p:nvPr/>
        </p:nvSpPr>
        <p:spPr>
          <a:xfrm>
            <a:off x="8729761" y="1877626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287D79B-6BF7-4A9C-BC5D-70EE6BDC7EB0}"/>
              </a:ext>
            </a:extLst>
          </p:cNvPr>
          <p:cNvSpPr/>
          <p:nvPr/>
        </p:nvSpPr>
        <p:spPr>
          <a:xfrm>
            <a:off x="8747237" y="2636554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9AB688D-442C-4029-9CBA-1019FAC39EB0}"/>
              </a:ext>
            </a:extLst>
          </p:cNvPr>
          <p:cNvSpPr/>
          <p:nvPr/>
        </p:nvSpPr>
        <p:spPr>
          <a:xfrm>
            <a:off x="9091186" y="2266680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224AA12-4053-43D5-BB31-1394A1B941C3}"/>
              </a:ext>
            </a:extLst>
          </p:cNvPr>
          <p:cNvSpPr/>
          <p:nvPr/>
        </p:nvSpPr>
        <p:spPr>
          <a:xfrm>
            <a:off x="9100272" y="3021144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82A4475-9712-4804-9F6A-DE5CEA7BD10C}"/>
              </a:ext>
            </a:extLst>
          </p:cNvPr>
          <p:cNvSpPr/>
          <p:nvPr/>
        </p:nvSpPr>
        <p:spPr>
          <a:xfrm>
            <a:off x="9452611" y="1877626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B69DF7E-1CB7-4929-B037-B1830FD2DAB0}"/>
              </a:ext>
            </a:extLst>
          </p:cNvPr>
          <p:cNvSpPr/>
          <p:nvPr/>
        </p:nvSpPr>
        <p:spPr>
          <a:xfrm>
            <a:off x="9452610" y="2643211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216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1" name="Text Box 7">
            <a:extLst>
              <a:ext uri="{FF2B5EF4-FFF2-40B4-BE49-F238E27FC236}">
                <a16:creationId xmlns:a16="http://schemas.microsoft.com/office/drawing/2014/main" id="{0E83FA62-81A9-42F1-A070-0E1586FAB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81" y="692860"/>
            <a:ext cx="66246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Распределение морского льда по толщине – совместный эффект термодинамики и динамики</a:t>
            </a:r>
          </a:p>
        </p:txBody>
      </p:sp>
      <p:pic>
        <p:nvPicPr>
          <p:cNvPr id="67595" name="Picture 11">
            <a:extLst>
              <a:ext uri="{FF2B5EF4-FFF2-40B4-BE49-F238E27FC236}">
                <a16:creationId xmlns:a16="http://schemas.microsoft.com/office/drawing/2014/main" id="{6A6F52A4-5163-4545-AFCF-7D1D319AC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31" y="1844676"/>
            <a:ext cx="7272338" cy="36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6" name="Text Box 12">
            <a:extLst>
              <a:ext uri="{FF2B5EF4-FFF2-40B4-BE49-F238E27FC236}">
                <a16:creationId xmlns:a16="http://schemas.microsoft.com/office/drawing/2014/main" id="{A9A40A9E-B7FA-41A5-BDC7-72AFBC24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81" y="5636703"/>
            <a:ext cx="66582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 dirty="0">
                <a:latin typeface="Comic Sans MS" panose="030F0702030302020204" pitchFamily="66" charset="0"/>
              </a:rPr>
              <a:t>Электромагнитный метод измерения высоты паруса и глубины киля льда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01761-80A3-4A9F-81D2-7DAC09D178CA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77319F-8AD8-48AE-82C3-A86B3AE01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14</a:t>
            </a:fld>
            <a:endParaRPr lang="ru-RU"/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3848E6CA-7548-4918-9EC1-A6A83EE4B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6EF1EADC-9F3F-4A4D-9FC5-11B4A5FAC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BFEBD5-CAC9-483B-B29D-9EB2AF12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15</a:t>
            </a:fld>
            <a:endParaRPr lang="ru-RU" dirty="0"/>
          </a:p>
        </p:txBody>
      </p:sp>
      <p:pic>
        <p:nvPicPr>
          <p:cNvPr id="4098" name="Picture 2" descr="Figure 6">
            <a:extLst>
              <a:ext uri="{FF2B5EF4-FFF2-40B4-BE49-F238E27FC236}">
                <a16:creationId xmlns:a16="http://schemas.microsoft.com/office/drawing/2014/main" id="{3B004B16-D542-4337-BE6D-9C36557B4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11" y="1404597"/>
            <a:ext cx="333375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10C738-7C21-41A3-8BE4-2B03B3DD2733}"/>
              </a:ext>
            </a:extLst>
          </p:cNvPr>
          <p:cNvSpPr txBox="1"/>
          <p:nvPr/>
        </p:nvSpPr>
        <p:spPr>
          <a:xfrm>
            <a:off x="2052506" y="378407"/>
            <a:ext cx="8086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181817"/>
                </a:solidFill>
                <a:effectLst/>
              </a:rPr>
              <a:t>Toyota, T., Ono, S., Cho, K., &amp; Ohshima, K. (2011).</a:t>
            </a:r>
            <a:endParaRPr lang="ru-RU" sz="1600" b="0" i="0" dirty="0">
              <a:solidFill>
                <a:srgbClr val="181817"/>
              </a:solidFill>
              <a:effectLst/>
            </a:endParaRPr>
          </a:p>
          <a:p>
            <a:pPr algn="ctr"/>
            <a:r>
              <a:rPr lang="en-US" sz="1600" b="0" i="0" dirty="0">
                <a:solidFill>
                  <a:srgbClr val="181817"/>
                </a:solidFill>
                <a:effectLst/>
              </a:rPr>
              <a:t> Retrieval of sea-ice thickness distribution in the Sea of Okhotsk from ALOS/PALSAR backscatter data. </a:t>
            </a:r>
            <a:r>
              <a:rPr lang="en-US" sz="1600" b="0" i="1" dirty="0">
                <a:solidFill>
                  <a:srgbClr val="181817"/>
                </a:solidFill>
                <a:effectLst/>
              </a:rPr>
              <a:t>Annals of Glaciology,</a:t>
            </a:r>
            <a:r>
              <a:rPr lang="en-US" sz="1600" b="0" i="0" dirty="0">
                <a:solidFill>
                  <a:srgbClr val="181817"/>
                </a:solidFill>
                <a:effectLst/>
              </a:rPr>
              <a:t> </a:t>
            </a:r>
            <a:r>
              <a:rPr lang="en-US" sz="1600" b="0" i="1" dirty="0">
                <a:solidFill>
                  <a:srgbClr val="181817"/>
                </a:solidFill>
                <a:effectLst/>
              </a:rPr>
              <a:t>52</a:t>
            </a:r>
            <a:r>
              <a:rPr lang="en-US" sz="1600" b="0" i="0" dirty="0">
                <a:solidFill>
                  <a:srgbClr val="181817"/>
                </a:solidFill>
                <a:effectLst/>
              </a:rPr>
              <a:t>(57), 177-184. doi:10.3189/172756411795931732</a:t>
            </a:r>
            <a:endParaRPr lang="ru-R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48DEC9-522F-4058-96CC-4A42CC631C76}"/>
              </a:ext>
            </a:extLst>
          </p:cNvPr>
          <p:cNvSpPr txBox="1"/>
          <p:nvPr/>
        </p:nvSpPr>
        <p:spPr>
          <a:xfrm>
            <a:off x="2614569" y="4504157"/>
            <a:ext cx="7298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Масштаб осреднения 2км, длина трека 300км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A8DC6-84AD-4CBC-837F-E3C6D8FBB643}"/>
              </a:ext>
            </a:extLst>
          </p:cNvPr>
          <p:cNvSpPr txBox="1"/>
          <p:nvPr/>
        </p:nvSpPr>
        <p:spPr>
          <a:xfrm>
            <a:off x="1385580" y="5037904"/>
            <a:ext cx="9420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Inoue, Jun &amp; </a:t>
            </a:r>
            <a:r>
              <a:rPr lang="en-US" sz="1600" dirty="0" err="1"/>
              <a:t>Wakatsuchi</a:t>
            </a:r>
            <a:r>
              <a:rPr lang="en-US" sz="1600" dirty="0"/>
              <a:t>, Masaaki &amp; </a:t>
            </a:r>
            <a:r>
              <a:rPr lang="en-US" sz="1600" dirty="0" err="1"/>
              <a:t>Fujiyoshi</a:t>
            </a:r>
            <a:r>
              <a:rPr lang="en-US" sz="1600" dirty="0"/>
              <a:t>, Yasushi. (2004). Ice floe distribution in the Sea of Okhotsk in the period when sea-ice extent is advancing. Geophysical Research Letters - GEOPHYS RES LETT. 31. 10.1029/2004GL020809. </a:t>
            </a:r>
          </a:p>
          <a:p>
            <a:pPr algn="ctr"/>
            <a:r>
              <a:rPr lang="ru-RU" sz="1600" dirty="0"/>
              <a:t>Эффективный радиус льдины 15-20м (максимум 100м)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16D09204-D4E3-44AF-900F-295A15F6F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4FFF4-6398-4F43-A865-AF02DE100B9A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62305D17-75F4-4DBF-84D2-D934FA6A6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489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1C1243A-6D46-4829-A43F-12B35E4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16</a:t>
            </a:fld>
            <a:endParaRPr lang="ru-RU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046EAA9D-4742-4543-BB5D-4763F0F36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788" y="1569779"/>
            <a:ext cx="873442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ОСНОВНЫЕ ПРЕДПОЛОЖЕНИЯ</a:t>
            </a:r>
            <a:r>
              <a:rPr lang="ru-RU" alt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>
              <a:spcBef>
                <a:spcPct val="50000"/>
              </a:spcBef>
            </a:pPr>
            <a:endParaRPr lang="ru-RU" altLang="ru-RU" sz="1400" b="1" dirty="0">
              <a:solidFill>
                <a:srgbClr val="990000"/>
              </a:solidFill>
            </a:endParaRPr>
          </a:p>
          <a:p>
            <a:pPr>
              <a:spcBef>
                <a:spcPct val="75000"/>
              </a:spcBef>
              <a:buFontTx/>
              <a:buChar char="•"/>
            </a:pPr>
            <a:r>
              <a:rPr lang="ru-RU" altLang="ru-RU" dirty="0">
                <a:latin typeface="Garamond" panose="02020404030301010803" pitchFamily="18" charset="0"/>
              </a:rPr>
              <a:t> </a:t>
            </a:r>
            <a:r>
              <a:rPr lang="ru-RU" altLang="ru-RU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Морской лед с точки зрения дрейфа представляет собой двумерную гранулированную среду (типа двумерного песка).</a:t>
            </a:r>
          </a:p>
          <a:p>
            <a:pPr>
              <a:spcBef>
                <a:spcPct val="75000"/>
              </a:spcBef>
              <a:buFontTx/>
              <a:buChar char="•"/>
            </a:pPr>
            <a:r>
              <a:rPr lang="ru-RU" altLang="ru-RU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Процессы торошения и наслоения можно описывать как пластичное течение.</a:t>
            </a:r>
          </a:p>
          <a:p>
            <a:pPr>
              <a:spcBef>
                <a:spcPct val="75000"/>
              </a:spcBef>
              <a:buFontTx/>
              <a:buChar char="•"/>
            </a:pPr>
            <a:r>
              <a:rPr lang="ru-RU" altLang="ru-RU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Можно выписать некоторую аппроксимацию функции распределения льда по толщине; в настоящее время все градации льда имеют одинаковую скорость (в реальности скорость дрейфа льдин разной толщины различная).</a:t>
            </a:r>
          </a:p>
          <a:p>
            <a:pPr>
              <a:spcBef>
                <a:spcPct val="75000"/>
              </a:spcBef>
              <a:buFontTx/>
              <a:buChar char="•"/>
            </a:pPr>
            <a:r>
              <a:rPr lang="ru-RU" altLang="ru-RU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Давление во льду (и прочность льда) может быть рассчитано из характеристик среднего движения и распределения льда по градациям толщины.</a:t>
            </a:r>
          </a:p>
          <a:p>
            <a:pPr>
              <a:spcBef>
                <a:spcPct val="75000"/>
              </a:spcBef>
            </a:pPr>
            <a:endParaRPr lang="ru-RU" altLang="ru-RU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87FE83B-57A1-41B5-AFBE-43726223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A8510BF2-8E8F-42B0-94AD-22EADFFC8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E62E3B-7CA4-4F84-B96F-546CF1A788F2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</p:spTree>
    <p:extLst>
      <p:ext uri="{BB962C8B-B14F-4D97-AF65-F5344CB8AC3E}">
        <p14:creationId xmlns:p14="http://schemas.microsoft.com/office/powerpoint/2010/main" val="3552652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B0422-7619-4920-9185-654CE63EDC38}"/>
              </a:ext>
            </a:extLst>
          </p:cNvPr>
          <p:cNvSpPr txBox="1"/>
          <p:nvPr/>
        </p:nvSpPr>
        <p:spPr>
          <a:xfrm>
            <a:off x="2554290" y="526496"/>
            <a:ext cx="686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Термодинамика морского льда и снега на нем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2B6F784E-6068-44F8-A0D7-0F7D1CC97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39" y="1731401"/>
            <a:ext cx="8395453" cy="433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F0473F-F6A9-4C53-AEE9-BD6C78F3D997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EE483D-75FC-4392-937D-743AAF3F3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17</a:t>
            </a:fld>
            <a:endParaRPr lang="ru-RU"/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95CB76F0-DB3D-414B-B134-A589FC15F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68A6D7D-AC06-42E7-A3F2-85E47981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234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Text Box 5">
            <a:extLst>
              <a:ext uri="{FF2B5EF4-FFF2-40B4-BE49-F238E27FC236}">
                <a16:creationId xmlns:a16="http://schemas.microsoft.com/office/drawing/2014/main" id="{57F7C2F8-79E7-4DD9-918E-0789F4B53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089" y="260351"/>
            <a:ext cx="6335713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Распределение температуры в толще льда и снега</a:t>
            </a:r>
          </a:p>
          <a:p>
            <a:pPr algn="ctr">
              <a:spcBef>
                <a:spcPct val="50000"/>
              </a:spcBef>
            </a:pPr>
            <a:r>
              <a:rPr lang="en-US" alt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D. Perovich. FAMOS School 2012</a:t>
            </a:r>
            <a:endParaRPr lang="ru-RU" alt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58374" name="Object 10">
            <a:extLst>
              <a:ext uri="{FF2B5EF4-FFF2-40B4-BE49-F238E27FC236}">
                <a16:creationId xmlns:a16="http://schemas.microsoft.com/office/drawing/2014/main" id="{DEAFD08B-D52F-467B-8435-A5E602BF78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5848998"/>
              </p:ext>
            </p:extLst>
          </p:nvPr>
        </p:nvGraphicFramePr>
        <p:xfrm>
          <a:off x="3683218" y="1210781"/>
          <a:ext cx="4403770" cy="4804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Graph" r:id="rId3" imgW="7202520" imgH="7970400" progId="Origin50.Graph">
                  <p:embed/>
                </p:oleObj>
              </mc:Choice>
              <mc:Fallback>
                <p:oleObj name="Graph" r:id="rId3" imgW="7202520" imgH="7970400" progId="Origin50.Graph">
                  <p:embed/>
                  <p:pic>
                    <p:nvPicPr>
                      <p:cNvPr id="58374" name="Object 10">
                        <a:extLst>
                          <a:ext uri="{FF2B5EF4-FFF2-40B4-BE49-F238E27FC236}">
                            <a16:creationId xmlns:a16="http://schemas.microsoft.com/office/drawing/2014/main" id="{DEAFD08B-D52F-467B-8435-A5E602BF78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99" t="6775" r="2899"/>
                      <a:stretch>
                        <a:fillRect/>
                      </a:stretch>
                    </p:blipFill>
                    <p:spPr bwMode="auto">
                      <a:xfrm>
                        <a:off x="3683218" y="1210781"/>
                        <a:ext cx="4403770" cy="4804869"/>
                      </a:xfrm>
                      <a:prstGeom prst="rect">
                        <a:avLst/>
                      </a:prstGeom>
                      <a:solidFill>
                        <a:srgbClr val="000080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99387500-9568-4F4F-8CAA-A4EFB9DDF901}"/>
              </a:ext>
            </a:extLst>
          </p:cNvPr>
          <p:cNvCxnSpPr/>
          <p:nvPr/>
        </p:nvCxnSpPr>
        <p:spPr>
          <a:xfrm flipH="1">
            <a:off x="7399090" y="1937857"/>
            <a:ext cx="1484851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7708185-DF0E-40A9-AF98-5EBFCA24FE9E}"/>
              </a:ext>
            </a:extLst>
          </p:cNvPr>
          <p:cNvSpPr txBox="1"/>
          <p:nvPr/>
        </p:nvSpPr>
        <p:spPr>
          <a:xfrm>
            <a:off x="8290668" y="1506615"/>
            <a:ext cx="2004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+ Талые лужи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738E88-6B19-4A17-B6ED-D11FD29721E2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B3B119CB-59C7-46B6-BC91-EFA4F1E8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18</a:t>
            </a:fld>
            <a:endParaRPr lang="ru-RU"/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0F9BC236-34B1-4021-90DB-C08845E24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60F02DB4-73DB-491F-B255-036AC7B2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166ED3DE-C83F-4464-8012-3BEE8712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989138"/>
            <a:ext cx="5041900" cy="36004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1" name="Oval 3">
            <a:extLst>
              <a:ext uri="{FF2B5EF4-FFF2-40B4-BE49-F238E27FC236}">
                <a16:creationId xmlns:a16="http://schemas.microsoft.com/office/drawing/2014/main" id="{70EB896B-A003-400F-B7B9-B7F2E3BFF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1" y="2276475"/>
            <a:ext cx="360363" cy="431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2" name="Oval 4">
            <a:extLst>
              <a:ext uri="{FF2B5EF4-FFF2-40B4-BE49-F238E27FC236}">
                <a16:creationId xmlns:a16="http://schemas.microsoft.com/office/drawing/2014/main" id="{65A848AA-3DD5-4A35-A893-940AA7872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5" y="3213100"/>
            <a:ext cx="431800" cy="431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3" name="Oval 5">
            <a:extLst>
              <a:ext uri="{FF2B5EF4-FFF2-40B4-BE49-F238E27FC236}">
                <a16:creationId xmlns:a16="http://schemas.microsoft.com/office/drawing/2014/main" id="{C558FD2B-37A7-4FBA-B904-53C633951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3932239"/>
            <a:ext cx="287338" cy="2873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4" name="Oval 6">
            <a:extLst>
              <a:ext uri="{FF2B5EF4-FFF2-40B4-BE49-F238E27FC236}">
                <a16:creationId xmlns:a16="http://schemas.microsoft.com/office/drawing/2014/main" id="{A4C01464-DD43-45AA-942F-6CEC69201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0" y="2132013"/>
            <a:ext cx="647700" cy="5762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5" name="Oval 7">
            <a:extLst>
              <a:ext uri="{FF2B5EF4-FFF2-40B4-BE49-F238E27FC236}">
                <a16:creationId xmlns:a16="http://schemas.microsoft.com/office/drawing/2014/main" id="{DAD8E16A-2A70-4CE9-8B98-FF74913AF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4076700"/>
            <a:ext cx="431800" cy="2873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6" name="Oval 8">
            <a:extLst>
              <a:ext uri="{FF2B5EF4-FFF2-40B4-BE49-F238E27FC236}">
                <a16:creationId xmlns:a16="http://schemas.microsoft.com/office/drawing/2014/main" id="{45DF4FDB-D8EC-4F9C-9B7A-AD1733BD0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2060576"/>
            <a:ext cx="431800" cy="3603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7" name="Oval 9">
            <a:extLst>
              <a:ext uri="{FF2B5EF4-FFF2-40B4-BE49-F238E27FC236}">
                <a16:creationId xmlns:a16="http://schemas.microsoft.com/office/drawing/2014/main" id="{F958FA66-53D6-4B21-BD33-1CE14D4CF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2614" y="4868863"/>
            <a:ext cx="433387" cy="215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8" name="Oval 10">
            <a:extLst>
              <a:ext uri="{FF2B5EF4-FFF2-40B4-BE49-F238E27FC236}">
                <a16:creationId xmlns:a16="http://schemas.microsoft.com/office/drawing/2014/main" id="{3DACE435-FCA5-4493-BC42-52E79DE0F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6938" y="4652963"/>
            <a:ext cx="792162" cy="3603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9" name="Oval 11">
            <a:extLst>
              <a:ext uri="{FF2B5EF4-FFF2-40B4-BE49-F238E27FC236}">
                <a16:creationId xmlns:a16="http://schemas.microsoft.com/office/drawing/2014/main" id="{0CEFE24E-4AE8-4BCB-9BE9-00344249E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6" y="4148139"/>
            <a:ext cx="288925" cy="288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0" name="Oval 12">
            <a:extLst>
              <a:ext uri="{FF2B5EF4-FFF2-40B4-BE49-F238E27FC236}">
                <a16:creationId xmlns:a16="http://schemas.microsoft.com/office/drawing/2014/main" id="{2C727D8C-6D4F-4337-9C41-D4C16B6A3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00" y="4005264"/>
            <a:ext cx="433388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1" name="Oval 13">
            <a:extLst>
              <a:ext uri="{FF2B5EF4-FFF2-40B4-BE49-F238E27FC236}">
                <a16:creationId xmlns:a16="http://schemas.microsoft.com/office/drawing/2014/main" id="{7E05D8C3-21A1-4E56-A3F8-DB5C2983E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4581526"/>
            <a:ext cx="360362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2" name="Oval 14">
            <a:extLst>
              <a:ext uri="{FF2B5EF4-FFF2-40B4-BE49-F238E27FC236}">
                <a16:creationId xmlns:a16="http://schemas.microsoft.com/office/drawing/2014/main" id="{CD3947BD-83C9-4FD7-97BA-A6E55DACB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4940300"/>
            <a:ext cx="287338" cy="215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3" name="Oval 15">
            <a:extLst>
              <a:ext uri="{FF2B5EF4-FFF2-40B4-BE49-F238E27FC236}">
                <a16:creationId xmlns:a16="http://schemas.microsoft.com/office/drawing/2014/main" id="{EB8AFB2F-330C-4092-AE94-2273E1D07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264" y="4868863"/>
            <a:ext cx="287337" cy="3603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4" name="Oval 16">
            <a:extLst>
              <a:ext uri="{FF2B5EF4-FFF2-40B4-BE49-F238E27FC236}">
                <a16:creationId xmlns:a16="http://schemas.microsoft.com/office/drawing/2014/main" id="{9141FE91-5127-46DE-870D-01675518A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2614" y="5445126"/>
            <a:ext cx="217487" cy="1444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5" name="Oval 17">
            <a:extLst>
              <a:ext uri="{FF2B5EF4-FFF2-40B4-BE49-F238E27FC236}">
                <a16:creationId xmlns:a16="http://schemas.microsoft.com/office/drawing/2014/main" id="{FE6A57C4-C9FA-4741-8CF7-61D4A4D69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01" y="5229225"/>
            <a:ext cx="360363" cy="2873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6" name="Oval 18">
            <a:extLst>
              <a:ext uri="{FF2B5EF4-FFF2-40B4-BE49-F238E27FC236}">
                <a16:creationId xmlns:a16="http://schemas.microsoft.com/office/drawing/2014/main" id="{A006548A-E8D5-453C-B881-637087127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5084764"/>
            <a:ext cx="287338" cy="288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7" name="Oval 19">
            <a:extLst>
              <a:ext uri="{FF2B5EF4-FFF2-40B4-BE49-F238E27FC236}">
                <a16:creationId xmlns:a16="http://schemas.microsoft.com/office/drawing/2014/main" id="{EC051C09-1ED1-49F1-83AB-00F351C5E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9" y="5229225"/>
            <a:ext cx="287337" cy="2873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8" name="Oval 20">
            <a:extLst>
              <a:ext uri="{FF2B5EF4-FFF2-40B4-BE49-F238E27FC236}">
                <a16:creationId xmlns:a16="http://schemas.microsoft.com/office/drawing/2014/main" id="{509F5ABF-B783-416D-BE19-8F2B89F83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4" y="5156201"/>
            <a:ext cx="358775" cy="288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9" name="Oval 21">
            <a:extLst>
              <a:ext uri="{FF2B5EF4-FFF2-40B4-BE49-F238E27FC236}">
                <a16:creationId xmlns:a16="http://schemas.microsoft.com/office/drawing/2014/main" id="{654F82FB-85CA-4A5C-87B0-6D5AADB6E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6" y="5229225"/>
            <a:ext cx="288925" cy="2873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0" name="Oval 22">
            <a:extLst>
              <a:ext uri="{FF2B5EF4-FFF2-40B4-BE49-F238E27FC236}">
                <a16:creationId xmlns:a16="http://schemas.microsoft.com/office/drawing/2014/main" id="{AA5385BB-6021-4DC3-B279-9F2ACC1C5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9" y="4868864"/>
            <a:ext cx="287337" cy="2873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1" name="Oval 23">
            <a:extLst>
              <a:ext uri="{FF2B5EF4-FFF2-40B4-BE49-F238E27FC236}">
                <a16:creationId xmlns:a16="http://schemas.microsoft.com/office/drawing/2014/main" id="{143AA3D1-6E25-4952-A412-0A0446614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4508501"/>
            <a:ext cx="287337" cy="288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2" name="Line 24">
            <a:extLst>
              <a:ext uri="{FF2B5EF4-FFF2-40B4-BE49-F238E27FC236}">
                <a16:creationId xmlns:a16="http://schemas.microsoft.com/office/drawing/2014/main" id="{77C62566-6A86-46D6-8858-1EDFE081EF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1313" y="4940300"/>
            <a:ext cx="215900" cy="215900"/>
          </a:xfrm>
          <a:prstGeom prst="line">
            <a:avLst/>
          </a:prstGeom>
          <a:noFill/>
          <a:ln w="4127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3" name="Line 25">
            <a:extLst>
              <a:ext uri="{FF2B5EF4-FFF2-40B4-BE49-F238E27FC236}">
                <a16:creationId xmlns:a16="http://schemas.microsoft.com/office/drawing/2014/main" id="{2CA97092-C23B-4E4C-813D-9F907A0D50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10089" y="5083175"/>
            <a:ext cx="287337" cy="71438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4" name="Line 26">
            <a:extLst>
              <a:ext uri="{FF2B5EF4-FFF2-40B4-BE49-F238E27FC236}">
                <a16:creationId xmlns:a16="http://schemas.microsoft.com/office/drawing/2014/main" id="{5985E2BB-1CD3-4594-AA39-0D42B31DF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5" y="5084763"/>
            <a:ext cx="215900" cy="2159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5" name="Line 27">
            <a:extLst>
              <a:ext uri="{FF2B5EF4-FFF2-40B4-BE49-F238E27FC236}">
                <a16:creationId xmlns:a16="http://schemas.microsoft.com/office/drawing/2014/main" id="{29882459-6AAF-4CC3-8E3A-C7F8F9FF9E0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38" y="4724400"/>
            <a:ext cx="215900" cy="2159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6" name="Line 28">
            <a:extLst>
              <a:ext uri="{FF2B5EF4-FFF2-40B4-BE49-F238E27FC236}">
                <a16:creationId xmlns:a16="http://schemas.microsoft.com/office/drawing/2014/main" id="{F6670AFD-1C29-4A68-9DB9-D431586C11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7076" y="5084763"/>
            <a:ext cx="73025" cy="360362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7" name="Line 29">
            <a:extLst>
              <a:ext uri="{FF2B5EF4-FFF2-40B4-BE49-F238E27FC236}">
                <a16:creationId xmlns:a16="http://schemas.microsoft.com/office/drawing/2014/main" id="{00EE7E9B-3975-4D72-8D3C-3A994E505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8650" y="5373688"/>
            <a:ext cx="0" cy="2159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8" name="Line 30">
            <a:extLst>
              <a:ext uri="{FF2B5EF4-FFF2-40B4-BE49-F238E27FC236}">
                <a16:creationId xmlns:a16="http://schemas.microsoft.com/office/drawing/2014/main" id="{259F1AE6-6D7C-4DA4-9FAD-FD3CEA3A7E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0813" y="5516564"/>
            <a:ext cx="0" cy="730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9" name="Line 31">
            <a:extLst>
              <a:ext uri="{FF2B5EF4-FFF2-40B4-BE49-F238E27FC236}">
                <a16:creationId xmlns:a16="http://schemas.microsoft.com/office/drawing/2014/main" id="{54D23107-D520-4EF5-BB5F-AA613CC082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38" y="5516564"/>
            <a:ext cx="0" cy="730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0" name="Line 32">
            <a:extLst>
              <a:ext uri="{FF2B5EF4-FFF2-40B4-BE49-F238E27FC236}">
                <a16:creationId xmlns:a16="http://schemas.microsoft.com/office/drawing/2014/main" id="{E0F12B61-4DDC-4F8D-99C5-F190C7CE8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5445126"/>
            <a:ext cx="0" cy="144463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1" name="Line 33">
            <a:extLst>
              <a:ext uri="{FF2B5EF4-FFF2-40B4-BE49-F238E27FC236}">
                <a16:creationId xmlns:a16="http://schemas.microsoft.com/office/drawing/2014/main" id="{4476662A-ACEE-4F5C-BC50-BD5752173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3564" y="5516564"/>
            <a:ext cx="71437" cy="730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2" name="Line 34">
            <a:extLst>
              <a:ext uri="{FF2B5EF4-FFF2-40B4-BE49-F238E27FC236}">
                <a16:creationId xmlns:a16="http://schemas.microsoft.com/office/drawing/2014/main" id="{15F82C58-378A-417D-BC3E-5CD69BBF2B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9964" y="5013325"/>
            <a:ext cx="287337" cy="2159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3" name="Line 35">
            <a:extLst>
              <a:ext uri="{FF2B5EF4-FFF2-40B4-BE49-F238E27FC236}">
                <a16:creationId xmlns:a16="http://schemas.microsoft.com/office/drawing/2014/main" id="{3CA0B3A2-6487-4DFD-B81F-D08D95BF6F3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6225" y="4940301"/>
            <a:ext cx="287338" cy="360363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4" name="Line 36">
            <a:extLst>
              <a:ext uri="{FF2B5EF4-FFF2-40B4-BE49-F238E27FC236}">
                <a16:creationId xmlns:a16="http://schemas.microsoft.com/office/drawing/2014/main" id="{D4E7B070-9850-4060-8B09-5C898B9AECF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8388" y="5084763"/>
            <a:ext cx="215900" cy="144462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5" name="Line 37">
            <a:extLst>
              <a:ext uri="{FF2B5EF4-FFF2-40B4-BE49-F238E27FC236}">
                <a16:creationId xmlns:a16="http://schemas.microsoft.com/office/drawing/2014/main" id="{10DA32B7-654A-4EE6-ABFE-836FED945F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2976" y="5013325"/>
            <a:ext cx="288925" cy="2159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6" name="Line 38">
            <a:extLst>
              <a:ext uri="{FF2B5EF4-FFF2-40B4-BE49-F238E27FC236}">
                <a16:creationId xmlns:a16="http://schemas.microsoft.com/office/drawing/2014/main" id="{3112D716-207D-4B52-905C-0C4F61E8B6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4776" y="5156200"/>
            <a:ext cx="288925" cy="217488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7" name="Line 39">
            <a:extLst>
              <a:ext uri="{FF2B5EF4-FFF2-40B4-BE49-F238E27FC236}">
                <a16:creationId xmlns:a16="http://schemas.microsoft.com/office/drawing/2014/main" id="{B13D211A-F821-4B7D-8134-DEE219B446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67439" y="3573463"/>
            <a:ext cx="71437" cy="6477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8" name="Line 40">
            <a:extLst>
              <a:ext uri="{FF2B5EF4-FFF2-40B4-BE49-F238E27FC236}">
                <a16:creationId xmlns:a16="http://schemas.microsoft.com/office/drawing/2014/main" id="{1C099C30-B7A2-436B-A7CC-D39C803E6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501" y="4292600"/>
            <a:ext cx="360363" cy="4318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9" name="Line 41">
            <a:extLst>
              <a:ext uri="{FF2B5EF4-FFF2-40B4-BE49-F238E27FC236}">
                <a16:creationId xmlns:a16="http://schemas.microsoft.com/office/drawing/2014/main" id="{FBF5090C-64F1-42C8-8022-7B0DFFB923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5001" y="4364038"/>
            <a:ext cx="360363" cy="576262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72" name="Text Box 44">
            <a:extLst>
              <a:ext uri="{FF2B5EF4-FFF2-40B4-BE49-F238E27FC236}">
                <a16:creationId xmlns:a16="http://schemas.microsoft.com/office/drawing/2014/main" id="{0F879513-21C4-4AD4-A828-97E0D75B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276" y="591457"/>
            <a:ext cx="61150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Термодинамика морского льда. </a:t>
            </a:r>
          </a:p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Концепция равновесия состояния пресного льда с соляными карманами. Средняя соленость льда.</a:t>
            </a:r>
          </a:p>
        </p:txBody>
      </p:sp>
      <p:sp>
        <p:nvSpPr>
          <p:cNvPr id="48173" name="Text Box 45">
            <a:extLst>
              <a:ext uri="{FF2B5EF4-FFF2-40B4-BE49-F238E27FC236}">
                <a16:creationId xmlns:a16="http://schemas.microsoft.com/office/drawing/2014/main" id="{C9A85370-D8EA-446C-B8B2-09E6E194F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2854325"/>
            <a:ext cx="2735263" cy="369332"/>
          </a:xfrm>
          <a:prstGeom prst="rect">
            <a:avLst/>
          </a:prstGeom>
          <a:noFill/>
          <a:ln w="2222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rgbClr val="CC3300"/>
                </a:solidFill>
                <a:latin typeface="Comic Sans MS" panose="030F0702030302020204" pitchFamily="66" charset="0"/>
              </a:rPr>
              <a:t>Соляные карманы</a:t>
            </a:r>
          </a:p>
        </p:txBody>
      </p:sp>
      <p:sp>
        <p:nvSpPr>
          <p:cNvPr id="48174" name="Line 46">
            <a:extLst>
              <a:ext uri="{FF2B5EF4-FFF2-40B4-BE49-F238E27FC236}">
                <a16:creationId xmlns:a16="http://schemas.microsoft.com/office/drawing/2014/main" id="{362D543C-7F46-4355-A236-FAD7881947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9164" y="3284539"/>
            <a:ext cx="503237" cy="649287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75" name="Line 47">
            <a:extLst>
              <a:ext uri="{FF2B5EF4-FFF2-40B4-BE49-F238E27FC236}">
                <a16:creationId xmlns:a16="http://schemas.microsoft.com/office/drawing/2014/main" id="{D980F667-B6FF-42F0-BA10-C81F534AE7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00600" y="2565400"/>
            <a:ext cx="431800" cy="28733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76" name="Line 48">
            <a:extLst>
              <a:ext uri="{FF2B5EF4-FFF2-40B4-BE49-F238E27FC236}">
                <a16:creationId xmlns:a16="http://schemas.microsoft.com/office/drawing/2014/main" id="{A3E0FCB2-88BF-4F25-80EF-82834AF516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37225" y="2420938"/>
            <a:ext cx="71438" cy="431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77" name="Line 49">
            <a:extLst>
              <a:ext uri="{FF2B5EF4-FFF2-40B4-BE49-F238E27FC236}">
                <a16:creationId xmlns:a16="http://schemas.microsoft.com/office/drawing/2014/main" id="{7E6B36AC-F093-47CE-B6F9-21606B60AC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32626" y="2565401"/>
            <a:ext cx="288925" cy="28892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78" name="Line 50">
            <a:extLst>
              <a:ext uri="{FF2B5EF4-FFF2-40B4-BE49-F238E27FC236}">
                <a16:creationId xmlns:a16="http://schemas.microsoft.com/office/drawing/2014/main" id="{2DBF14D2-E399-48CB-9C92-932E8E997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5" y="3284538"/>
            <a:ext cx="215900" cy="7937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D3FB7B-B705-4272-AC8B-FB3697AEA53D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997339B-89AF-46DE-82E5-D38AE94AD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19</a:t>
            </a:fld>
            <a:endParaRPr lang="ru-RU"/>
          </a:p>
        </p:txBody>
      </p:sp>
      <p:sp>
        <p:nvSpPr>
          <p:cNvPr id="54" name="Text Box 14">
            <a:extLst>
              <a:ext uri="{FF2B5EF4-FFF2-40B4-BE49-F238E27FC236}">
                <a16:creationId xmlns:a16="http://schemas.microsoft.com/office/drawing/2014/main" id="{05D896D7-4E53-49E0-A484-5C8CA014A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52" name="Picture 6">
            <a:extLst>
              <a:ext uri="{FF2B5EF4-FFF2-40B4-BE49-F238E27FC236}">
                <a16:creationId xmlns:a16="http://schemas.microsoft.com/office/drawing/2014/main" id="{D36F2E13-4B71-4215-B4B9-E4B9158A8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6BC9DE1-8433-4E64-8482-798B908D2D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232562"/>
              </p:ext>
            </p:extLst>
          </p:nvPr>
        </p:nvGraphicFramePr>
        <p:xfrm>
          <a:off x="7238709" y="3382169"/>
          <a:ext cx="2679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4" imgW="2679480" imgH="342720" progId="Equation.DSMT4">
                  <p:embed/>
                </p:oleObj>
              </mc:Choice>
              <mc:Fallback>
                <p:oleObj name="Equation" r:id="rId4" imgW="2679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38709" y="3382169"/>
                        <a:ext cx="2679700" cy="342900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818191B0-CF95-444C-9B0D-53264CE3F986}"/>
              </a:ext>
            </a:extLst>
          </p:cNvPr>
          <p:cNvCxnSpPr/>
          <p:nvPr/>
        </p:nvCxnSpPr>
        <p:spPr>
          <a:xfrm>
            <a:off x="5447507" y="4691857"/>
            <a:ext cx="0" cy="11557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0E0ABF67-B90F-4CFB-9D9D-5EAC849C0B61}"/>
              </a:ext>
            </a:extLst>
          </p:cNvPr>
          <p:cNvCxnSpPr/>
          <p:nvPr/>
        </p:nvCxnSpPr>
        <p:spPr>
          <a:xfrm>
            <a:off x="7678739" y="4687094"/>
            <a:ext cx="0" cy="11557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7A5EDC47-9536-4B9B-B5C3-FE4A448A3041}"/>
              </a:ext>
            </a:extLst>
          </p:cNvPr>
          <p:cNvCxnSpPr>
            <a:cxnSpLocks/>
          </p:cNvCxnSpPr>
          <p:nvPr/>
        </p:nvCxnSpPr>
        <p:spPr>
          <a:xfrm>
            <a:off x="6815932" y="5012532"/>
            <a:ext cx="0" cy="83026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6C17A2C-7367-4AB1-A987-94F7E824916A}"/>
              </a:ext>
            </a:extLst>
          </p:cNvPr>
          <p:cNvSpPr txBox="1"/>
          <p:nvPr/>
        </p:nvSpPr>
        <p:spPr>
          <a:xfrm>
            <a:off x="4943475" y="5839508"/>
            <a:ext cx="3114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Гравитационное вытекание рассола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12BC8-9229-44DC-A75D-5DE57389ED4C}"/>
              </a:ext>
            </a:extLst>
          </p:cNvPr>
          <p:cNvSpPr txBox="1"/>
          <p:nvPr/>
        </p:nvSpPr>
        <p:spPr>
          <a:xfrm>
            <a:off x="3008848" y="2045846"/>
            <a:ext cx="637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https://www.youtube.com/watch?v=hhx8ouuQRv0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9CA915-A0E0-436F-ADB5-879847368CC3}"/>
              </a:ext>
            </a:extLst>
          </p:cNvPr>
          <p:cNvSpPr txBox="1"/>
          <p:nvPr/>
        </p:nvSpPr>
        <p:spPr>
          <a:xfrm>
            <a:off x="2190922" y="430150"/>
            <a:ext cx="8011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Петров С.С. «МОДЕЛИРОВАНИЕ ДИНАМИКИ МОРСКОГО ЛЬДА НА НЕСТРУКТУРИРОВАННОЙ СЕТКЕ»</a:t>
            </a:r>
          </a:p>
          <a:p>
            <a:pPr algn="ctr"/>
            <a:endParaRPr lang="ru-RU" b="0" i="0" dirty="0">
              <a:effectLst/>
              <a:latin typeface="Comic Sans MS" panose="030F0702030302020204" pitchFamily="66" charset="0"/>
            </a:endParaRPr>
          </a:p>
          <a:p>
            <a:pPr algn="ctr"/>
            <a:r>
              <a:rPr lang="ru-RU" b="0" i="0" dirty="0" err="1">
                <a:effectLst/>
                <a:latin typeface="Comic Sans MS" panose="030F0702030302020204" pitchFamily="66" charset="0"/>
              </a:rPr>
              <a:t>Cеминар</a:t>
            </a:r>
            <a:r>
              <a:rPr lang="ru-RU" b="0" i="0" dirty="0">
                <a:effectLst/>
                <a:latin typeface="Comic Sans MS" panose="030F0702030302020204" pitchFamily="66" charset="0"/>
              </a:rPr>
              <a:t> "Математическое моделирование геофизических процессов: прямые и обратные задачи“ 18.11.2021</a:t>
            </a:r>
          </a:p>
          <a:p>
            <a:pPr algn="ctr"/>
            <a:endParaRPr lang="ru-RU" b="0" i="0" dirty="0">
              <a:effectLst/>
              <a:latin typeface="Roboto" panose="02000000000000000000" pitchFamily="2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6C186B35-3FDB-4471-BB86-38BE629BB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470" y="6310314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10741-AAF7-45E2-A466-D6177F4E50DB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BE25DF-D982-47DE-AC90-5481C89C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</a:t>
            </a:fld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500F12-63D9-49E3-8135-2B20F7EC5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1EFAF0-5A5C-4D30-8E47-B4DA9A9CB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158" y="2511507"/>
            <a:ext cx="6521924" cy="366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4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5B5CB1C6-21F7-474B-A2D9-5AB19E911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908051"/>
            <a:ext cx="8280400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9155" name="Object 3">
            <a:extLst>
              <a:ext uri="{FF2B5EF4-FFF2-40B4-BE49-F238E27FC236}">
                <a16:creationId xmlns:a16="http://schemas.microsoft.com/office/drawing/2014/main" id="{672E213D-A2DF-42C6-843A-4C00B53948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5550" y="1341439"/>
          <a:ext cx="2706688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name="Equation" r:id="rId4" imgW="3200400" imgH="749160" progId="Equation.DSMT4">
                  <p:embed/>
                </p:oleObj>
              </mc:Choice>
              <mc:Fallback>
                <p:oleObj name="Equation" r:id="rId4" imgW="3200400" imgH="749160" progId="Equation.DSMT4">
                  <p:embed/>
                  <p:pic>
                    <p:nvPicPr>
                      <p:cNvPr id="49155" name="Object 3">
                        <a:extLst>
                          <a:ext uri="{FF2B5EF4-FFF2-40B4-BE49-F238E27FC236}">
                            <a16:creationId xmlns:a16="http://schemas.microsoft.com/office/drawing/2014/main" id="{672E213D-A2DF-42C6-843A-4C00B53948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1341439"/>
                        <a:ext cx="2706688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4">
            <a:extLst>
              <a:ext uri="{FF2B5EF4-FFF2-40B4-BE49-F238E27FC236}">
                <a16:creationId xmlns:a16="http://schemas.microsoft.com/office/drawing/2014/main" id="{E1C857E7-8E9D-4A41-B43E-83B28F1328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8301" y="1557339"/>
          <a:ext cx="1046163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" name="Equation" r:id="rId6" imgW="1346040" imgH="342720" progId="Equation.DSMT4">
                  <p:embed/>
                </p:oleObj>
              </mc:Choice>
              <mc:Fallback>
                <p:oleObj name="Equation" r:id="rId6" imgW="1346040" imgH="342720" progId="Equation.DSMT4">
                  <p:embed/>
                  <p:pic>
                    <p:nvPicPr>
                      <p:cNvPr id="49156" name="Object 4">
                        <a:extLst>
                          <a:ext uri="{FF2B5EF4-FFF2-40B4-BE49-F238E27FC236}">
                            <a16:creationId xmlns:a16="http://schemas.microsoft.com/office/drawing/2014/main" id="{E1C857E7-8E9D-4A41-B43E-83B28F1328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1" y="1557339"/>
                        <a:ext cx="1046163" cy="26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5">
            <a:extLst>
              <a:ext uri="{FF2B5EF4-FFF2-40B4-BE49-F238E27FC236}">
                <a16:creationId xmlns:a16="http://schemas.microsoft.com/office/drawing/2014/main" id="{FCF0CD76-9513-4878-BF2D-880155BEC7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490541"/>
              </p:ext>
            </p:extLst>
          </p:nvPr>
        </p:nvGraphicFramePr>
        <p:xfrm>
          <a:off x="3935414" y="4149725"/>
          <a:ext cx="244792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Equation" r:id="rId8" imgW="2895480" imgH="1104840" progId="Equation.DSMT4">
                  <p:embed/>
                </p:oleObj>
              </mc:Choice>
              <mc:Fallback>
                <p:oleObj name="Equation" r:id="rId8" imgW="2895480" imgH="1104840" progId="Equation.DSMT4">
                  <p:embed/>
                  <p:pic>
                    <p:nvPicPr>
                      <p:cNvPr id="49157" name="Object 5">
                        <a:extLst>
                          <a:ext uri="{FF2B5EF4-FFF2-40B4-BE49-F238E27FC236}">
                            <a16:creationId xmlns:a16="http://schemas.microsoft.com/office/drawing/2014/main" id="{FCF0CD76-9513-4878-BF2D-880155BEC7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414" y="4149725"/>
                        <a:ext cx="2447925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8" name="Object 6">
            <a:extLst>
              <a:ext uri="{FF2B5EF4-FFF2-40B4-BE49-F238E27FC236}">
                <a16:creationId xmlns:a16="http://schemas.microsoft.com/office/drawing/2014/main" id="{74670806-8F5C-4F57-8DAF-54E2D4DCD3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5551" y="3429000"/>
          <a:ext cx="2087563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" name="Equation" r:id="rId10" imgW="2438280" imgH="672840" progId="Equation.DSMT4">
                  <p:embed/>
                </p:oleObj>
              </mc:Choice>
              <mc:Fallback>
                <p:oleObj name="Equation" r:id="rId10" imgW="2438280" imgH="672840" progId="Equation.DSMT4">
                  <p:embed/>
                  <p:pic>
                    <p:nvPicPr>
                      <p:cNvPr id="49158" name="Object 6">
                        <a:extLst>
                          <a:ext uri="{FF2B5EF4-FFF2-40B4-BE49-F238E27FC236}">
                            <a16:creationId xmlns:a16="http://schemas.microsoft.com/office/drawing/2014/main" id="{74670806-8F5C-4F57-8DAF-54E2D4DCD3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1" y="3429000"/>
                        <a:ext cx="2087563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9" name="Object 7">
            <a:extLst>
              <a:ext uri="{FF2B5EF4-FFF2-40B4-BE49-F238E27FC236}">
                <a16:creationId xmlns:a16="http://schemas.microsoft.com/office/drawing/2014/main" id="{ADA21FB2-A34A-461B-8B68-EE01EA14DF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0013" y="5229225"/>
          <a:ext cx="309721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" name="Equation" r:id="rId12" imgW="3759120" imgH="672840" progId="Equation.DSMT4">
                  <p:embed/>
                </p:oleObj>
              </mc:Choice>
              <mc:Fallback>
                <p:oleObj name="Equation" r:id="rId12" imgW="3759120" imgH="672840" progId="Equation.DSMT4">
                  <p:embed/>
                  <p:pic>
                    <p:nvPicPr>
                      <p:cNvPr id="49159" name="Object 7">
                        <a:extLst>
                          <a:ext uri="{FF2B5EF4-FFF2-40B4-BE49-F238E27FC236}">
                            <a16:creationId xmlns:a16="http://schemas.microsoft.com/office/drawing/2014/main" id="{ADA21FB2-A34A-461B-8B68-EE01EA14DF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3" y="5229225"/>
                        <a:ext cx="3097212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0" name="Text Box 8">
            <a:extLst>
              <a:ext uri="{FF2B5EF4-FFF2-40B4-BE49-F238E27FC236}">
                <a16:creationId xmlns:a16="http://schemas.microsoft.com/office/drawing/2014/main" id="{D714F445-FFE5-4C9C-8547-8D2CAB98C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5300664"/>
            <a:ext cx="30241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Условие изменения толщины льда на нижней поверхности.</a:t>
            </a:r>
          </a:p>
        </p:txBody>
      </p:sp>
      <p:graphicFrame>
        <p:nvGraphicFramePr>
          <p:cNvPr id="49161" name="Object 9">
            <a:extLst>
              <a:ext uri="{FF2B5EF4-FFF2-40B4-BE49-F238E27FC236}">
                <a16:creationId xmlns:a16="http://schemas.microsoft.com/office/drawing/2014/main" id="{6D74093C-17F2-4CCD-A011-A524C878DA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4113" y="2781300"/>
          <a:ext cx="38163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Equation" r:id="rId14" imgW="4711680" imgH="672840" progId="Equation.DSMT4">
                  <p:embed/>
                </p:oleObj>
              </mc:Choice>
              <mc:Fallback>
                <p:oleObj name="Equation" r:id="rId14" imgW="4711680" imgH="672840" progId="Equation.DSMT4">
                  <p:embed/>
                  <p:pic>
                    <p:nvPicPr>
                      <p:cNvPr id="49161" name="Object 9">
                        <a:extLst>
                          <a:ext uri="{FF2B5EF4-FFF2-40B4-BE49-F238E27FC236}">
                            <a16:creationId xmlns:a16="http://schemas.microsoft.com/office/drawing/2014/main" id="{6D74093C-17F2-4CCD-A011-A524C878DA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3" y="2781300"/>
                        <a:ext cx="381635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2" name="Text Box 10">
            <a:extLst>
              <a:ext uri="{FF2B5EF4-FFF2-40B4-BE49-F238E27FC236}">
                <a16:creationId xmlns:a16="http://schemas.microsoft.com/office/drawing/2014/main" id="{4735ECB8-CBD4-41F3-93F7-14CF62714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4149726"/>
            <a:ext cx="1800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600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Эффективная</a:t>
            </a:r>
          </a:p>
          <a:p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теплоемкость</a:t>
            </a:r>
          </a:p>
        </p:txBody>
      </p:sp>
      <p:sp>
        <p:nvSpPr>
          <p:cNvPr id="49163" name="Text Box 11">
            <a:extLst>
              <a:ext uri="{FF2B5EF4-FFF2-40B4-BE49-F238E27FC236}">
                <a16:creationId xmlns:a16="http://schemas.microsoft.com/office/drawing/2014/main" id="{2F59F70B-48E9-4CA1-8AE1-3D4AB9CC7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2205039"/>
            <a:ext cx="25923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- </a:t>
            </a: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полное тепло плавления     (энтальпия)</a:t>
            </a:r>
          </a:p>
        </p:txBody>
      </p:sp>
      <p:sp>
        <p:nvSpPr>
          <p:cNvPr id="49165" name="Text Box 13">
            <a:extLst>
              <a:ext uri="{FF2B5EF4-FFF2-40B4-BE49-F238E27FC236}">
                <a16:creationId xmlns:a16="http://schemas.microsoft.com/office/drawing/2014/main" id="{5510E881-6417-403B-8DE3-F78D23D45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2" y="326937"/>
            <a:ext cx="72009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Основные уравнения. Термодинамика морского льда</a:t>
            </a:r>
          </a:p>
        </p:txBody>
      </p:sp>
      <p:pic>
        <p:nvPicPr>
          <p:cNvPr id="49167" name="Picture 15">
            <a:extLst>
              <a:ext uri="{FF2B5EF4-FFF2-40B4-BE49-F238E27FC236}">
                <a16:creationId xmlns:a16="http://schemas.microsoft.com/office/drawing/2014/main" id="{BB95E21F-246C-41A8-AD10-ABA565A6B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1628776"/>
            <a:ext cx="3228975" cy="24114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8" name="Line 16">
            <a:extLst>
              <a:ext uri="{FF2B5EF4-FFF2-40B4-BE49-F238E27FC236}">
                <a16:creationId xmlns:a16="http://schemas.microsoft.com/office/drawing/2014/main" id="{7EBBE58C-C9D7-49CE-92C3-A864A1F1C2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16500" y="2420938"/>
            <a:ext cx="1296988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96351-C755-4A86-A400-A1613A8DF6C9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073816-79CC-4EA0-AAA9-E94364D3F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20</a:t>
            </a:fld>
            <a:endParaRPr lang="ru-RU"/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25825EAA-44AB-44E4-9106-E4DAF24D7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C681EF37-06C7-4262-BBFA-DD1D05EAE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811" y="239908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17B622D-71CE-4EC9-9224-ACEEC5C0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21</a:t>
            </a:fld>
            <a:endParaRPr lang="ru-RU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9D1973AF-1FEB-4B04-88E7-D8773E0C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811" y="239908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981ADF31-6DC2-4B96-91F2-CF7AE3EA9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A43E1-5550-4AF9-B974-8345AEDD8486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52EC6FD-187F-4194-8FBA-BA0DFEB0C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952" y="1047064"/>
            <a:ext cx="759809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990000"/>
                </a:solidFill>
                <a:latin typeface="Comic Sans MS" panose="030F0702030302020204" pitchFamily="66" charset="0"/>
              </a:rPr>
              <a:t>Можно использовать различные приближения:</a:t>
            </a:r>
          </a:p>
          <a:p>
            <a:pPr>
              <a:spcBef>
                <a:spcPct val="50000"/>
              </a:spcBef>
            </a:pPr>
            <a:endParaRPr lang="ru-RU" altLang="ru-RU" sz="24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Считать соленость льда постоянной по толщине и по времени.</a:t>
            </a:r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Считать теплопроводность льда постоянной.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2. Считать теплоемкость льда постоянной</a:t>
            </a:r>
            <a:r>
              <a:rPr lang="en-US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</a:t>
            </a: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несохранение энтальпии).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3. Считать теплоемкость льда нулевой </a:t>
            </a:r>
            <a:r>
              <a:rPr lang="en-US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</a:t>
            </a:r>
            <a:r>
              <a:rPr lang="en-US" altLang="ru-RU" sz="1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Semtner</a:t>
            </a:r>
            <a:r>
              <a:rPr lang="en-US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 0L, </a:t>
            </a:r>
            <a:r>
              <a:rPr lang="en-US" altLang="ru-RU" sz="1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Semtner</a:t>
            </a:r>
            <a:r>
              <a:rPr lang="en-US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 3L)</a:t>
            </a: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4. Пренебрегать поглощением радиации в толще льда (считать, что все поглощается на поверхности).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5. Считать плотность льда (и снега) постоянными.</a:t>
            </a: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AE244633-A4BD-4F59-9142-7B999F81A9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151215"/>
              </p:ext>
            </p:extLst>
          </p:nvPr>
        </p:nvGraphicFramePr>
        <p:xfrm>
          <a:off x="4742655" y="4939474"/>
          <a:ext cx="2706688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4" imgW="3200400" imgH="749160" progId="Equation.DSMT4">
                  <p:embed/>
                </p:oleObj>
              </mc:Choice>
              <mc:Fallback>
                <p:oleObj name="Equation" r:id="rId4" imgW="3200400" imgH="749160" progId="Equation.DSMT4">
                  <p:embed/>
                  <p:pic>
                    <p:nvPicPr>
                      <p:cNvPr id="49155" name="Object 3">
                        <a:extLst>
                          <a:ext uri="{FF2B5EF4-FFF2-40B4-BE49-F238E27FC236}">
                            <a16:creationId xmlns:a16="http://schemas.microsoft.com/office/drawing/2014/main" id="{672E213D-A2DF-42C6-843A-4C00B53948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2655" y="4939474"/>
                        <a:ext cx="2706688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4258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10B986B-B5F0-43D9-B022-2074200E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22</a:t>
            </a:fld>
            <a:endParaRPr lang="ru-RU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F692C00E-5D11-4078-AD79-7161EB13F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9" y="440531"/>
            <a:ext cx="3992562" cy="59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FA93887B-FC35-4957-BF97-7EEA95DF9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811" y="239908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1A329613-70D7-41DA-986E-925A68B48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6677B-DFF3-4964-A0BF-CFD1122B446E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</p:spTree>
    <p:extLst>
      <p:ext uri="{BB962C8B-B14F-4D97-AF65-F5344CB8AC3E}">
        <p14:creationId xmlns:p14="http://schemas.microsoft.com/office/powerpoint/2010/main" val="2138301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78DC61BB-9E5E-41C8-AB7C-E76639A42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1668" b="5835"/>
          <a:stretch>
            <a:fillRect/>
          </a:stretch>
        </p:blipFill>
        <p:spPr bwMode="auto">
          <a:xfrm>
            <a:off x="2782888" y="765176"/>
            <a:ext cx="3238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3">
            <a:extLst>
              <a:ext uri="{FF2B5EF4-FFF2-40B4-BE49-F238E27FC236}">
                <a16:creationId xmlns:a16="http://schemas.microsoft.com/office/drawing/2014/main" id="{24E70A60-2861-4B2A-8D94-2DB2BB89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/>
          <a:stretch>
            <a:fillRect/>
          </a:stretch>
        </p:blipFill>
        <p:spPr bwMode="auto">
          <a:xfrm>
            <a:off x="6096001" y="765176"/>
            <a:ext cx="3025775" cy="25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ACC55CE9-DB64-4595-A3E8-0EC247B78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50" y="239908"/>
            <a:ext cx="58324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Соленость морского льда</a:t>
            </a:r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2C5E7A24-17D9-4B12-9FD6-00F9AB4E3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357563"/>
            <a:ext cx="8278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400">
                <a:latin typeface="Times New Roman" panose="02020603050405020304" pitchFamily="18" charset="0"/>
              </a:rPr>
              <a:t>Kovacs, A. 1996. Sea ice, Part I. Bulk salinity versus ice</a:t>
            </a:r>
            <a:r>
              <a:rPr lang="en-US" altLang="ru-RU" sz="1400">
                <a:latin typeface="Times New Roman" panose="02020603050405020304" pitchFamily="18" charset="0"/>
              </a:rPr>
              <a:t>f</a:t>
            </a:r>
            <a:r>
              <a:rPr lang="ru-RU" altLang="ru-RU" sz="1400">
                <a:latin typeface="Times New Roman" panose="02020603050405020304" pitchFamily="18" charset="0"/>
              </a:rPr>
              <a:t>oe thickness. Technical</a:t>
            </a:r>
            <a:r>
              <a:rPr lang="en-US" altLang="ru-RU" sz="1400">
                <a:latin typeface="Times New Roman" panose="02020603050405020304" pitchFamily="18" charset="0"/>
              </a:rPr>
              <a:t> </a:t>
            </a:r>
            <a:r>
              <a:rPr lang="ru-RU" altLang="ru-RU" sz="1400">
                <a:latin typeface="Times New Roman" panose="02020603050405020304" pitchFamily="18" charset="0"/>
              </a:rPr>
              <a:t>Report 96-7, Cold Regions Research and Engineering Laboratory, Hanover,</a:t>
            </a:r>
            <a:r>
              <a:rPr lang="en-US" altLang="ru-RU" sz="1400">
                <a:latin typeface="Times New Roman" panose="02020603050405020304" pitchFamily="18" charset="0"/>
              </a:rPr>
              <a:t> </a:t>
            </a:r>
            <a:r>
              <a:rPr lang="ru-RU" altLang="ru-RU" sz="1400">
                <a:latin typeface="Times New Roman" panose="02020603050405020304" pitchFamily="18" charset="0"/>
              </a:rPr>
              <a:t>New Hampshire</a:t>
            </a:r>
          </a:p>
        </p:txBody>
      </p:sp>
      <p:pic>
        <p:nvPicPr>
          <p:cNvPr id="60422" name="Picture 6">
            <a:extLst>
              <a:ext uri="{FF2B5EF4-FFF2-40B4-BE49-F238E27FC236}">
                <a16:creationId xmlns:a16="http://schemas.microsoft.com/office/drawing/2014/main" id="{FF2FD539-AA2C-42F9-8E72-9ED2E3AFF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96" y="3891895"/>
            <a:ext cx="2808287" cy="2603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4" name="Text Box 8">
            <a:extLst>
              <a:ext uri="{FF2B5EF4-FFF2-40B4-BE49-F238E27FC236}">
                <a16:creationId xmlns:a16="http://schemas.microsoft.com/office/drawing/2014/main" id="{8B616476-C3C7-4029-B33E-7ACCE3762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791" y="4685813"/>
            <a:ext cx="12698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Зима</a:t>
            </a:r>
            <a:endParaRPr lang="ru-RU" altLang="ru-RU" sz="1600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Лето</a:t>
            </a:r>
            <a:endParaRPr lang="ru-RU" altLang="ru-RU" sz="16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EB9C25-1832-4B97-B3A8-9DF44CA55929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42C64C93-D69D-4AD7-BBE2-EC6717ADF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241A16-D677-464F-BA68-6FB0DF8E2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23</a:t>
            </a:fld>
            <a:endParaRPr lang="ru-RU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00F4E873-C66E-4559-BF93-7B8CF64CA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EBC47FD-7AE9-4D8F-8E35-C0CBF3FF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71521-FB27-4E24-A7A1-2AB6F024C9A2}"/>
              </a:ext>
            </a:extLst>
          </p:cNvPr>
          <p:cNvSpPr txBox="1"/>
          <p:nvPr/>
        </p:nvSpPr>
        <p:spPr>
          <a:xfrm>
            <a:off x="2218299" y="1175873"/>
            <a:ext cx="7913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baseline="0" dirty="0" err="1">
                <a:latin typeface="AdvP6975"/>
              </a:rPr>
              <a:t>Vancoppenolle</a:t>
            </a:r>
            <a:r>
              <a:rPr lang="en-US" sz="1600" b="0" i="0" u="none" strike="noStrike" baseline="0" dirty="0">
                <a:latin typeface="AdvP6975"/>
              </a:rPr>
              <a:t>, M., H. </a:t>
            </a:r>
            <a:r>
              <a:rPr lang="en-US" sz="1600" b="0" i="0" u="none" strike="noStrike" baseline="0" dirty="0" err="1">
                <a:latin typeface="AdvP6975"/>
              </a:rPr>
              <a:t>Goosse</a:t>
            </a:r>
            <a:r>
              <a:rPr lang="en-US" sz="1600" b="0" i="0" u="none" strike="noStrike" baseline="0" dirty="0">
                <a:latin typeface="AdvP6975"/>
              </a:rPr>
              <a:t>, A. de </a:t>
            </a:r>
            <a:r>
              <a:rPr lang="en-US" sz="1600" b="0" i="0" u="none" strike="noStrike" baseline="0" dirty="0" err="1">
                <a:latin typeface="AdvP6975"/>
              </a:rPr>
              <a:t>Montety</a:t>
            </a:r>
            <a:r>
              <a:rPr lang="en-US" sz="1600" b="0" i="0" u="none" strike="noStrike" baseline="0" dirty="0">
                <a:latin typeface="AdvP6975"/>
              </a:rPr>
              <a:t>, T. </a:t>
            </a:r>
            <a:r>
              <a:rPr lang="en-US" sz="1600" b="0" i="0" u="none" strike="noStrike" baseline="0" dirty="0" err="1">
                <a:latin typeface="AdvP6975"/>
              </a:rPr>
              <a:t>Fichefet</a:t>
            </a:r>
            <a:r>
              <a:rPr lang="en-US" sz="1600" b="0" i="0" u="none" strike="noStrike" baseline="0" dirty="0">
                <a:latin typeface="AdvP6975"/>
              </a:rPr>
              <a:t>, B. Tremblay, and J.-L. </a:t>
            </a:r>
            <a:r>
              <a:rPr lang="en-US" sz="1600" b="0" i="0" u="none" strike="noStrike" baseline="0" dirty="0" err="1">
                <a:latin typeface="AdvP6975"/>
              </a:rPr>
              <a:t>Tison</a:t>
            </a:r>
            <a:r>
              <a:rPr lang="en-US" sz="1600" b="0" i="0" u="none" strike="noStrike" baseline="0" dirty="0">
                <a:latin typeface="AdvP6975"/>
              </a:rPr>
              <a:t> (2010), Modeling brine and nutrient dynamics in Antarctic sea ice: The case of dissolved silica, </a:t>
            </a:r>
            <a:r>
              <a:rPr lang="en-US" sz="1600" b="0" i="0" u="none" strike="noStrike" baseline="0" dirty="0">
                <a:latin typeface="AdvTTf90d833a.I"/>
              </a:rPr>
              <a:t>J. </a:t>
            </a:r>
            <a:r>
              <a:rPr lang="en-US" sz="1600" b="0" i="0" u="none" strike="noStrike" baseline="0" dirty="0" err="1">
                <a:latin typeface="AdvTTf90d833a.I"/>
              </a:rPr>
              <a:t>Geophys</a:t>
            </a:r>
            <a:r>
              <a:rPr lang="en-US" sz="1600" b="0" i="0" u="none" strike="noStrike" baseline="0" dirty="0">
                <a:latin typeface="AdvTTf90d833a.I"/>
              </a:rPr>
              <a:t>. Res.</a:t>
            </a:r>
            <a:r>
              <a:rPr lang="en-US" sz="1600" b="0" i="0" u="none" strike="noStrike" baseline="0" dirty="0">
                <a:latin typeface="AdvTT5843c571"/>
              </a:rPr>
              <a:t>, </a:t>
            </a:r>
            <a:r>
              <a:rPr lang="en-US" sz="1600" b="0" i="0" u="none" strike="noStrike" baseline="0" dirty="0">
                <a:latin typeface="AdvTTf90d833a.I"/>
              </a:rPr>
              <a:t>115</a:t>
            </a:r>
            <a:r>
              <a:rPr lang="en-US" sz="1600" b="0" i="0" u="none" strike="noStrike" baseline="0" dirty="0">
                <a:latin typeface="AdvTT5843c571"/>
              </a:rPr>
              <a:t>, C02005, doi:10.1029/2009JC005369.</a:t>
            </a:r>
            <a:endParaRPr lang="ru-RU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778A55-F051-452C-893B-6E47C5C7E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593" y="2276528"/>
            <a:ext cx="4758813" cy="786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EB2DB0-7020-4879-AC8D-F79B3BBD4948}"/>
                  </a:ext>
                </a:extLst>
              </p:cNvPr>
              <p:cNvSpPr txBox="1"/>
              <p:nvPr/>
            </p:nvSpPr>
            <p:spPr>
              <a:xfrm>
                <a:off x="2218299" y="3166474"/>
                <a:ext cx="778976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>
                    <a:latin typeface="Comic Sans MS" panose="030F0702030302020204" pitchFamily="66" charset="0"/>
                  </a:rPr>
                  <a:t>e</a:t>
                </a:r>
                <a:r>
                  <a:rPr lang="en-US" sz="1600" dirty="0">
                    <a:latin typeface="Comic Sans MS" panose="030F0702030302020204" pitchFamily="66" charset="0"/>
                  </a:rPr>
                  <a:t> – </a:t>
                </a:r>
                <a:r>
                  <a:rPr lang="ru-RU" sz="1600" dirty="0">
                    <a:latin typeface="Comic Sans MS" panose="030F0702030302020204" pitchFamily="66" charset="0"/>
                  </a:rPr>
                  <a:t>объем солевых карманов,</a:t>
                </a:r>
                <a:r>
                  <a:rPr lang="ru-RU" sz="1600" i="1" dirty="0">
                    <a:latin typeface="Comic Sans MS" panose="030F0702030302020204" pitchFamily="66" charset="0"/>
                  </a:rPr>
                  <a:t> </a:t>
                </a:r>
                <a:r>
                  <a:rPr lang="el-GR" sz="1600" i="1" dirty="0">
                    <a:latin typeface="Comic Sans MS" panose="030F0702030302020204" pitchFamily="66" charset="0"/>
                  </a:rPr>
                  <a:t>σ</a:t>
                </a:r>
                <a:r>
                  <a:rPr lang="ru-RU" sz="1600" i="1" dirty="0">
                    <a:latin typeface="Comic Sans MS" panose="030F0702030302020204" pitchFamily="66" charset="0"/>
                  </a:rPr>
                  <a:t> </a:t>
                </a:r>
                <a:r>
                  <a:rPr lang="ru-RU" sz="1600" dirty="0">
                    <a:latin typeface="Comic Sans MS" panose="030F0702030302020204" pitchFamily="66" charset="0"/>
                  </a:rPr>
                  <a:t>– солёность в кармане, средняя соленость льда </a:t>
                </a:r>
                <a:r>
                  <a:rPr lang="en-US" sz="1600" i="1" dirty="0">
                    <a:latin typeface="Comic Sans MS" panose="030F0702030302020204" pitchFamily="66" charset="0"/>
                  </a:rPr>
                  <a:t>S</a:t>
                </a:r>
                <a:r>
                  <a:rPr lang="en-US" sz="1600" dirty="0">
                    <a:latin typeface="Comic Sans MS" panose="030F0702030302020204" pitchFamily="66" charset="0"/>
                  </a:rPr>
                  <a:t>=</a:t>
                </a:r>
                <a:r>
                  <a:rPr lang="en-US" sz="1600" i="1" dirty="0">
                    <a:latin typeface="Comic Sans MS" panose="030F0702030302020204" pitchFamily="66" charset="0"/>
                  </a:rPr>
                  <a:t>e·</a:t>
                </a:r>
                <a:r>
                  <a:rPr lang="el-GR" sz="1600" i="1" dirty="0">
                    <a:latin typeface="Comic Sans MS" panose="030F0702030302020204" pitchFamily="66" charset="0"/>
                  </a:rPr>
                  <a:t>σ</a:t>
                </a:r>
                <a:r>
                  <a:rPr lang="ru-RU" sz="1600" dirty="0"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- </a:t>
                </a:r>
                <a:r>
                  <a:rPr lang="ru-RU" sz="1600" dirty="0">
                    <a:latin typeface="Comic Sans MS" panose="030F0702030302020204" pitchFamily="66" charset="0"/>
                  </a:rPr>
                  <a:t>скорость дренажа в системе каналов,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ru-RU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- </a:t>
                </a:r>
                <a:r>
                  <a:rPr lang="ru-RU" sz="1600" dirty="0">
                    <a:latin typeface="Comic Sans MS" panose="030F0702030302020204" pitchFamily="66" charset="0"/>
                  </a:rPr>
                  <a:t>молекулярная диффузия соли в воде. Вычисление скорости дренажа – отдельная задача, связанная с оценкой пористости льда в зависимости от температуры. Летом пористость большая и лед становится пресным.</a:t>
                </a:r>
              </a:p>
              <a:p>
                <a:r>
                  <a:rPr lang="ru-RU" sz="1600" dirty="0">
                    <a:latin typeface="Comic Sans MS" panose="030F0702030302020204" pitchFamily="66" charset="0"/>
                  </a:rPr>
                  <a:t>Солёность вновь образовавшегося льда на нижней поверхности считается равной солёности воды, из которой он образовался: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EB2DB0-7020-4879-AC8D-F79B3BBD4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299" y="3166474"/>
                <a:ext cx="7789768" cy="1815882"/>
              </a:xfrm>
              <a:prstGeom prst="rect">
                <a:avLst/>
              </a:prstGeom>
              <a:blipFill>
                <a:blip r:embed="rId3"/>
                <a:stretch>
                  <a:fillRect l="-469" t="-671" r="-391" b="-36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15FCF55-0EEB-447D-B9A7-3154BD78CFE8}"/>
              </a:ext>
            </a:extLst>
          </p:cNvPr>
          <p:cNvSpPr txBox="1"/>
          <p:nvPr/>
        </p:nvSpPr>
        <p:spPr>
          <a:xfrm>
            <a:off x="3103926" y="542055"/>
            <a:ext cx="5654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Диффузия и фильтрация соли во льду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CE61EE2E-9AF4-4000-BF8B-653F3E117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EE67C9-135E-4BDB-A616-380B64D80C2E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B978261E-7DFB-4BCC-9B16-6B842BE28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A78F41-100F-4046-9315-85451E331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773" y="4982356"/>
            <a:ext cx="1966452" cy="599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4EE1E8-C6AD-4476-B56A-E45B6FA6E6C8}"/>
                  </a:ext>
                </a:extLst>
              </p:cNvPr>
              <p:cNvSpPr txBox="1"/>
              <p:nvPr/>
            </p:nvSpPr>
            <p:spPr>
              <a:xfrm>
                <a:off x="2218299" y="5486344"/>
                <a:ext cx="76507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latin typeface="Comic Sans MS" panose="030F0702030302020204" pitchFamily="66" charset="0"/>
                  </a:rPr>
                  <a:t>параметр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</a:t>
                </a:r>
                <a:r>
                  <a:rPr lang="ru-RU" sz="1600" dirty="0">
                    <a:latin typeface="Comic Sans MS" panose="030F0702030302020204" pitchFamily="66" charset="0"/>
                  </a:rPr>
                  <a:t>эмпирический, эксперименты по чувствительности дают ~1.</a:t>
                </a:r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4EE1E8-C6AD-4476-B56A-E45B6FA6E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299" y="5486344"/>
                <a:ext cx="7650762" cy="338554"/>
              </a:xfrm>
              <a:prstGeom prst="rect">
                <a:avLst/>
              </a:prstGeom>
              <a:blipFill>
                <a:blip r:embed="rId6"/>
                <a:stretch>
                  <a:fillRect l="-478" t="-3571" b="-232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963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4">
            <a:extLst>
              <a:ext uri="{FF2B5EF4-FFF2-40B4-BE49-F238E27FC236}">
                <a16:creationId xmlns:a16="http://schemas.microsoft.com/office/drawing/2014/main" id="{3EA2B2E3-A882-4A9E-BCB9-956B62868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152" y="939225"/>
            <a:ext cx="71643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600" dirty="0" err="1">
                <a:latin typeface="Times New Roman" panose="02020603050405020304" pitchFamily="18" charset="0"/>
              </a:rPr>
              <a:t>Vancoppenolle</a:t>
            </a:r>
            <a:r>
              <a:rPr lang="ru-RU" altLang="ru-RU" sz="1600" dirty="0">
                <a:latin typeface="Times New Roman" panose="02020603050405020304" pitchFamily="18" charset="0"/>
              </a:rPr>
              <a:t>, M. </a:t>
            </a:r>
            <a:r>
              <a:rPr lang="ru-RU" altLang="ru-RU" sz="1600" dirty="0" err="1">
                <a:latin typeface="Times New Roman" panose="02020603050405020304" pitchFamily="18" charset="0"/>
              </a:rPr>
              <a:t>et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al</a:t>
            </a:r>
            <a:r>
              <a:rPr lang="ru-RU" altLang="ru-RU" sz="1600" dirty="0">
                <a:latin typeface="Times New Roman" panose="02020603050405020304" pitchFamily="18" charset="0"/>
              </a:rPr>
              <a:t>., </a:t>
            </a:r>
            <a:r>
              <a:rPr lang="ru-RU" altLang="ru-RU" sz="1600" dirty="0" err="1">
                <a:latin typeface="Times New Roman" panose="02020603050405020304" pitchFamily="18" charset="0"/>
              </a:rPr>
              <a:t>Simulating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the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mass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balance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and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salinity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of</a:t>
            </a:r>
            <a:r>
              <a:rPr lang="ru-RU" altLang="ru-RU" sz="1600" dirty="0">
                <a:latin typeface="Times New Roman" panose="02020603050405020304" pitchFamily="18" charset="0"/>
              </a:rPr>
              <a:t> Arctic </a:t>
            </a:r>
            <a:r>
              <a:rPr lang="ru-RU" altLang="ru-RU" sz="1600" dirty="0" err="1">
                <a:latin typeface="Times New Roman" panose="02020603050405020304" pitchFamily="18" charset="0"/>
              </a:rPr>
              <a:t>and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Antarctic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sea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ice</a:t>
            </a:r>
            <a:r>
              <a:rPr lang="ru-RU" altLang="ru-RU" sz="1600" dirty="0">
                <a:latin typeface="Times New Roman" panose="02020603050405020304" pitchFamily="18" charset="0"/>
              </a:rPr>
              <a:t>. ..., Ocean </a:t>
            </a:r>
            <a:r>
              <a:rPr lang="ru-RU" altLang="ru-RU" sz="1600" dirty="0" err="1">
                <a:latin typeface="Times New Roman" panose="02020603050405020304" pitchFamily="18" charset="0"/>
              </a:rPr>
              <a:t>Modell</a:t>
            </a:r>
            <a:r>
              <a:rPr lang="ru-RU" altLang="ru-RU" sz="1600" dirty="0">
                <a:latin typeface="Times New Roman" panose="02020603050405020304" pitchFamily="18" charset="0"/>
              </a:rPr>
              <a:t>. (2008), doi:10.1016/j.ocemod.2008.10.005</a:t>
            </a:r>
          </a:p>
        </p:txBody>
      </p:sp>
      <p:pic>
        <p:nvPicPr>
          <p:cNvPr id="62469" name="Picture 5">
            <a:extLst>
              <a:ext uri="{FF2B5EF4-FFF2-40B4-BE49-F238E27FC236}">
                <a16:creationId xmlns:a16="http://schemas.microsoft.com/office/drawing/2014/main" id="{CF893010-45AB-44A5-9667-1DF28E32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773238"/>
            <a:ext cx="7056437" cy="36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Text Box 6">
            <a:extLst>
              <a:ext uri="{FF2B5EF4-FFF2-40B4-BE49-F238E27FC236}">
                <a16:creationId xmlns:a16="http://schemas.microsoft.com/office/drawing/2014/main" id="{B417971A-8E93-4169-91B6-6E9D2A219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5445126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b="1">
                <a:latin typeface="Times New Roman" panose="02020603050405020304" pitchFamily="18" charset="0"/>
              </a:rPr>
              <a:t>March</a:t>
            </a:r>
            <a:endParaRPr lang="ru-RU" altLang="ru-RU" b="1">
              <a:latin typeface="Times New Roman" panose="02020603050405020304" pitchFamily="18" charset="0"/>
            </a:endParaRPr>
          </a:p>
        </p:txBody>
      </p:sp>
      <p:sp>
        <p:nvSpPr>
          <p:cNvPr id="62471" name="Text Box 7">
            <a:extLst>
              <a:ext uri="{FF2B5EF4-FFF2-40B4-BE49-F238E27FC236}">
                <a16:creationId xmlns:a16="http://schemas.microsoft.com/office/drawing/2014/main" id="{F5B61E59-E27A-4AD3-B346-B1F058918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5445126"/>
            <a:ext cx="2519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b="1">
                <a:latin typeface="Times New Roman" panose="02020603050405020304" pitchFamily="18" charset="0"/>
              </a:rPr>
              <a:t>September</a:t>
            </a:r>
            <a:endParaRPr lang="ru-RU" altLang="ru-RU" b="1">
              <a:latin typeface="Times New Roman" panose="02020603050405020304" pitchFamily="18" charset="0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708266A3-17B2-4DF4-8EE2-65ACF2043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82709-45EE-4609-B6C0-63B89C3E7692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E4018AE-AA12-45FB-886B-C96D70C2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25</a:t>
            </a:fld>
            <a:endParaRPr lang="ru-RU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7ECCD09-1866-4AF3-8B74-2F403BED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5FBEB199-5634-482E-B77C-3BCA82F4A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94" y="1658514"/>
            <a:ext cx="7005638" cy="413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5" name="Text Box 3">
            <a:extLst>
              <a:ext uri="{FF2B5EF4-FFF2-40B4-BE49-F238E27FC236}">
                <a16:creationId xmlns:a16="http://schemas.microsoft.com/office/drawing/2014/main" id="{A13866EE-961C-491B-9E13-BD0754F28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163" y="1106196"/>
            <a:ext cx="32416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By M. </a:t>
            </a:r>
            <a:r>
              <a:rPr lang="en-US" altLang="ru-RU" sz="20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Vancoppenolle</a:t>
            </a:r>
            <a:endParaRPr lang="ru-RU" altLang="ru-RU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93E3D57-A351-45C3-AA3C-C470BB507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ED556-044B-4467-BB47-D693FA6DA0D8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657180-5E13-4FFC-904C-CB1A8367A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26</a:t>
            </a:fld>
            <a:endParaRPr lang="ru-RU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3347905-A787-4FE4-9523-DB36B5FA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B165A8-B76B-4465-8256-12CFA620951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994937"/>
            <a:ext cx="5038725" cy="295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3BB48A-FEF5-4719-AB28-02A5E6326F7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48" y="2558402"/>
            <a:ext cx="5324475" cy="22467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5C55DD-D581-443B-BF55-5ABEFF383892}"/>
              </a:ext>
            </a:extLst>
          </p:cNvPr>
          <p:cNvSpPr txBox="1"/>
          <p:nvPr/>
        </p:nvSpPr>
        <p:spPr>
          <a:xfrm>
            <a:off x="6478703" y="4962178"/>
            <a:ext cx="36827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Репина И. А., Тихонов В. В. Снежницы на поверхности льда в летний период и их связь с климатическими изменениями в Арктике // Российская Арктика. 2018. № 2. С. 15–30.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556330-9730-4624-B50C-4A8C7E1FF4F2}"/>
              </a:ext>
            </a:extLst>
          </p:cNvPr>
          <p:cNvSpPr txBox="1"/>
          <p:nvPr/>
        </p:nvSpPr>
        <p:spPr>
          <a:xfrm>
            <a:off x="1321396" y="5037249"/>
            <a:ext cx="39008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Rösel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Kaleschke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2012. Exceptional melt pond occurrence in the years 2007 and 2011 on the Arctic sea ice revealed from MODIS satellite data // J.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Res. V.117. C05018.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EE17A-AF10-4004-AB7B-B6651F9BBC6F}"/>
              </a:ext>
            </a:extLst>
          </p:cNvPr>
          <p:cNvSpPr txBox="1"/>
          <p:nvPr/>
        </p:nvSpPr>
        <p:spPr>
          <a:xfrm>
            <a:off x="2812584" y="443754"/>
            <a:ext cx="5957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A2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Снежницы (талые лужи)</a:t>
            </a:r>
          </a:p>
          <a:p>
            <a:pPr algn="ctr"/>
            <a:endParaRPr lang="ru-RU" sz="2000" dirty="0">
              <a:solidFill>
                <a:srgbClr val="A2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Изменение альбедо снега/льда покрова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Аккумуляция талой воды на поверхности снега/льда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530D3-E08E-4F02-98E7-7C751A56EC02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A044AFE-4C10-4EA5-8965-50ABBC0FA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E2E86A-6D85-4F3B-937D-8CDFFE03F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27</a:t>
            </a:fld>
            <a:endParaRPr lang="ru-RU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3D94B8C3-FF25-497B-BB04-4AFF1BC25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66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41F626-CEBE-4993-AFCA-F5FF1F46366A}"/>
              </a:ext>
            </a:extLst>
          </p:cNvPr>
          <p:cNvSpPr txBox="1"/>
          <p:nvPr/>
        </p:nvSpPr>
        <p:spPr>
          <a:xfrm>
            <a:off x="2459220" y="326539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Динамика морского льда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79962-2FA9-4717-894B-478E4218EA83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09D691-4358-4289-9E18-7BA0CEC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28</a:t>
            </a:fld>
            <a:endParaRPr lang="ru-RU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5D26CB5D-27BD-4395-944F-930E24F6E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AB899-BC6E-43B2-9319-73C6245CE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F8FC4E-2B0F-4665-B855-FB723F4D8F8A}"/>
              </a:ext>
            </a:extLst>
          </p:cNvPr>
          <p:cNvSpPr txBox="1"/>
          <p:nvPr/>
        </p:nvSpPr>
        <p:spPr>
          <a:xfrm>
            <a:off x="2114703" y="726649"/>
            <a:ext cx="7962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Уравнения переноса характеристик льда и снега.</a:t>
            </a:r>
          </a:p>
        </p:txBody>
      </p:sp>
      <p:graphicFrame>
        <p:nvGraphicFramePr>
          <p:cNvPr id="9" name="Object 6">
            <a:extLst>
              <a:ext uri="{FF2B5EF4-FFF2-40B4-BE49-F238E27FC236}">
                <a16:creationId xmlns:a16="http://schemas.microsoft.com/office/drawing/2014/main" id="{DB0DFE92-F3C7-4FC4-B314-5F72CF8E52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376829"/>
              </p:ext>
            </p:extLst>
          </p:nvPr>
        </p:nvGraphicFramePr>
        <p:xfrm>
          <a:off x="4057649" y="1278029"/>
          <a:ext cx="4089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4" imgW="2743200" imgH="406080" progId="Equation.DSMT4">
                  <p:embed/>
                </p:oleObj>
              </mc:Choice>
              <mc:Fallback>
                <p:oleObj name="Equation" r:id="rId4" imgW="2743200" imgH="406080" progId="Equation.DSMT4">
                  <p:embed/>
                  <p:pic>
                    <p:nvPicPr>
                      <p:cNvPr id="15" name="Object 6">
                        <a:extLst>
                          <a:ext uri="{FF2B5EF4-FFF2-40B4-BE49-F238E27FC236}">
                            <a16:creationId xmlns:a16="http://schemas.microsoft.com/office/drawing/2014/main" id="{D53A8A10-ECF2-4536-8137-8C1A90EAF9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49" y="1278029"/>
                        <a:ext cx="40894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1AE5F7FB-BEF8-49AD-9DCD-5B5262D0FE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640003"/>
              </p:ext>
            </p:extLst>
          </p:nvPr>
        </p:nvGraphicFramePr>
        <p:xfrm>
          <a:off x="4057649" y="1954493"/>
          <a:ext cx="40830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6" imgW="2743200" imgH="406080" progId="Equation.DSMT4">
                  <p:embed/>
                </p:oleObj>
              </mc:Choice>
              <mc:Fallback>
                <p:oleObj name="Equation" r:id="rId6" imgW="2743200" imgH="406080" progId="Equation.DSMT4">
                  <p:embed/>
                  <p:pic>
                    <p:nvPicPr>
                      <p:cNvPr id="16" name="Object 8">
                        <a:extLst>
                          <a:ext uri="{FF2B5EF4-FFF2-40B4-BE49-F238E27FC236}">
                            <a16:creationId xmlns:a16="http://schemas.microsoft.com/office/drawing/2014/main" id="{09BBC8C0-800E-4A3C-B044-745D7D8545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49" y="1954493"/>
                        <a:ext cx="408305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FC00EC8-4D01-4F88-89DE-6726D32A97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398428"/>
              </p:ext>
            </p:extLst>
          </p:nvPr>
        </p:nvGraphicFramePr>
        <p:xfrm>
          <a:off x="6507032" y="2630957"/>
          <a:ext cx="2490788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8" imgW="1726920" imgH="393480" progId="Equation.DSMT4">
                  <p:embed/>
                </p:oleObj>
              </mc:Choice>
              <mc:Fallback>
                <p:oleObj name="Equation" r:id="rId8" imgW="1726920" imgH="393480" progId="Equation.DSMT4">
                  <p:embed/>
                  <p:pic>
                    <p:nvPicPr>
                      <p:cNvPr id="17" name="Object 10">
                        <a:extLst>
                          <a:ext uri="{FF2B5EF4-FFF2-40B4-BE49-F238E27FC236}">
                            <a16:creationId xmlns:a16="http://schemas.microsoft.com/office/drawing/2014/main" id="{F761CB97-4049-428E-9110-6F2BB9DB0C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7032" y="2630957"/>
                        <a:ext cx="2490788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3">
            <a:extLst>
              <a:ext uri="{FF2B5EF4-FFF2-40B4-BE49-F238E27FC236}">
                <a16:creationId xmlns:a16="http://schemas.microsoft.com/office/drawing/2014/main" id="{79BF7ADA-D6CF-4066-B0CE-1A7AE5C0B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623" y="2705317"/>
            <a:ext cx="36364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Закон «сохранения» сплоченности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E262D786-AE7E-446A-AC29-1F4B7D8F3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623" y="3219124"/>
            <a:ext cx="6406988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400" dirty="0">
                <a:latin typeface="Comic Sans MS" panose="030F0702030302020204" pitchFamily="66" charset="0"/>
              </a:rPr>
              <a:t>Q – </a:t>
            </a:r>
            <a:r>
              <a:rPr lang="ru-RU" altLang="ru-RU" sz="1400" dirty="0">
                <a:latin typeface="Comic Sans MS" panose="030F0702030302020204" pitchFamily="66" charset="0"/>
              </a:rPr>
              <a:t>фазовый переходы и осадки, </a:t>
            </a:r>
          </a:p>
          <a:p>
            <a:pPr>
              <a:spcBef>
                <a:spcPct val="50000"/>
              </a:spcBef>
            </a:pPr>
            <a:r>
              <a:rPr lang="ru-RU" altLang="ru-RU" sz="1400" dirty="0">
                <a:latin typeface="Comic Sans MS" panose="030F0702030302020204" pitchFamily="66" charset="0"/>
              </a:rPr>
              <a:t>Т – торошение, </a:t>
            </a:r>
          </a:p>
          <a:p>
            <a:pPr>
              <a:spcBef>
                <a:spcPct val="50000"/>
              </a:spcBef>
            </a:pPr>
            <a:r>
              <a:rPr lang="en-US" altLang="ru-RU" sz="1400" dirty="0">
                <a:latin typeface="Comic Sans MS" panose="030F0702030302020204" pitchFamily="66" charset="0"/>
              </a:rPr>
              <a:t>L – </a:t>
            </a:r>
            <a:r>
              <a:rPr lang="ru-RU" altLang="ru-RU" sz="1400" dirty="0">
                <a:latin typeface="Comic Sans MS" panose="030F0702030302020204" pitchFamily="66" charset="0"/>
              </a:rPr>
              <a:t>намокание снега и превращение его в лед</a:t>
            </a:r>
          </a:p>
          <a:p>
            <a:pPr>
              <a:spcBef>
                <a:spcPct val="50000"/>
              </a:spcBef>
            </a:pPr>
            <a:r>
              <a:rPr lang="ru-RU" altLang="ru-RU" sz="1400" dirty="0">
                <a:latin typeface="Comic Sans MS" panose="030F0702030302020204" pitchFamily="66" charset="0"/>
              </a:rPr>
              <a:t>+ гравитационное уплотнение снега на масштабе времени </a:t>
            </a:r>
            <a:r>
              <a:rPr lang="el-GR" altLang="ru-RU" sz="1400" dirty="0">
                <a:latin typeface="Comic Sans MS" panose="030F0702030302020204" pitchFamily="66" charset="0"/>
                <a:cs typeface="Arial" panose="020B0604020202020204" pitchFamily="34" charset="0"/>
              </a:rPr>
              <a:t>γ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EFF776-0327-4D24-96F1-D6E55D353457}"/>
              </a:ext>
            </a:extLst>
          </p:cNvPr>
          <p:cNvSpPr txBox="1"/>
          <p:nvPr/>
        </p:nvSpPr>
        <p:spPr>
          <a:xfrm>
            <a:off x="2459220" y="4848558"/>
            <a:ext cx="6943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Баланс импульса </a:t>
            </a:r>
          </a:p>
        </p:txBody>
      </p:sp>
      <p:graphicFrame>
        <p:nvGraphicFramePr>
          <p:cNvPr id="16" name="Object 5">
            <a:extLst>
              <a:ext uri="{FF2B5EF4-FFF2-40B4-BE49-F238E27FC236}">
                <a16:creationId xmlns:a16="http://schemas.microsoft.com/office/drawing/2014/main" id="{A4A51CF0-AAA2-4718-BA7F-0EF80B7EB6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736871"/>
              </p:ext>
            </p:extLst>
          </p:nvPr>
        </p:nvGraphicFramePr>
        <p:xfrm>
          <a:off x="3937536" y="5210129"/>
          <a:ext cx="3989161" cy="68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tion" r:id="rId10" imgW="2260440" imgH="393480" progId="Equation.DSMT4">
                  <p:embed/>
                </p:oleObj>
              </mc:Choice>
              <mc:Fallback>
                <p:oleObj name="Equation" r:id="rId10" imgW="2260440" imgH="393480" progId="Equation.DSMT4">
                  <p:embed/>
                  <p:pic>
                    <p:nvPicPr>
                      <p:cNvPr id="87045" name="Object 5">
                        <a:extLst>
                          <a:ext uri="{FF2B5EF4-FFF2-40B4-BE49-F238E27FC236}">
                            <a16:creationId xmlns:a16="http://schemas.microsoft.com/office/drawing/2014/main" id="{6A0918B7-9AB1-41DC-B095-357E6A7F69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536" y="5210129"/>
                        <a:ext cx="3989161" cy="6898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4887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E84227F-89A1-4656-A6BB-3A64BE95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29</a:t>
            </a:fld>
            <a:endParaRPr lang="ru-RU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AB21918B-3CAB-40F0-90FD-2798B9C10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535185"/>
            <a:ext cx="6121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rgbClr val="990000"/>
                </a:solidFill>
                <a:latin typeface="Comic Sans MS" panose="030F0702030302020204" pitchFamily="66" charset="0"/>
              </a:rPr>
              <a:t>Параметризации сопротивления дрейфу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C3646E-D7EC-4D6F-A100-6A4F218E7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3771388"/>
            <a:ext cx="795655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400" u="sng" dirty="0">
                <a:latin typeface="Comic Sans MS" panose="030F0702030302020204" pitchFamily="66" charset="0"/>
              </a:rPr>
              <a:t>Non-stratified ocean</a:t>
            </a:r>
            <a:r>
              <a:rPr lang="ru-RU" altLang="ru-RU" sz="1400" u="sng" dirty="0">
                <a:latin typeface="Comic Sans MS" panose="030F0702030302020204" pitchFamily="66" charset="0"/>
              </a:rPr>
              <a:t>:</a:t>
            </a:r>
            <a:endParaRPr lang="en-US" altLang="ru-RU" sz="1400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1400" dirty="0">
                <a:latin typeface="Comic Sans MS" panose="030F0702030302020204" pitchFamily="66" charset="0"/>
              </a:rPr>
              <a:t>M. STEELE, J. H. MORISON, AND N. UNTERSTE1NER. The </a:t>
            </a:r>
            <a:r>
              <a:rPr lang="ru-RU" altLang="ru-RU" sz="1400" dirty="0" err="1">
                <a:latin typeface="Comic Sans MS" panose="030F0702030302020204" pitchFamily="66" charset="0"/>
              </a:rPr>
              <a:t>Partition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of</a:t>
            </a:r>
            <a:r>
              <a:rPr lang="ru-RU" altLang="ru-RU" sz="1400" dirty="0">
                <a:latin typeface="Comic Sans MS" panose="030F0702030302020204" pitchFamily="66" charset="0"/>
              </a:rPr>
              <a:t> Air-Ice-Ocean </a:t>
            </a:r>
            <a:r>
              <a:rPr lang="ru-RU" altLang="ru-RU" sz="1400" dirty="0" err="1">
                <a:latin typeface="Comic Sans MS" panose="030F0702030302020204" pitchFamily="66" charset="0"/>
              </a:rPr>
              <a:t>Momentum</a:t>
            </a:r>
            <a:r>
              <a:rPr lang="ru-RU" altLang="ru-RU" sz="1400" dirty="0">
                <a:latin typeface="Comic Sans MS" panose="030F0702030302020204" pitchFamily="66" charset="0"/>
              </a:rPr>
              <a:t> Exchange </a:t>
            </a:r>
            <a:r>
              <a:rPr lang="ru-RU" altLang="ru-RU" sz="1400" dirty="0" err="1">
                <a:latin typeface="Comic Sans MS" panose="030F0702030302020204" pitchFamily="66" charset="0"/>
              </a:rPr>
              <a:t>as</a:t>
            </a:r>
            <a:r>
              <a:rPr lang="ru-RU" altLang="ru-RU" sz="1400" dirty="0">
                <a:latin typeface="Comic Sans MS" panose="030F0702030302020204" pitchFamily="66" charset="0"/>
              </a:rPr>
              <a:t> a </a:t>
            </a:r>
            <a:r>
              <a:rPr lang="ru-RU" altLang="ru-RU" sz="1400" dirty="0" err="1">
                <a:latin typeface="Comic Sans MS" panose="030F0702030302020204" pitchFamily="66" charset="0"/>
              </a:rPr>
              <a:t>Function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of</a:t>
            </a:r>
            <a:r>
              <a:rPr lang="ru-RU" altLang="ru-RU" sz="1400" dirty="0">
                <a:latin typeface="Comic Sans MS" panose="030F0702030302020204" pitchFamily="66" charset="0"/>
              </a:rPr>
              <a:t> Ice </a:t>
            </a:r>
            <a:r>
              <a:rPr lang="ru-RU" altLang="ru-RU" sz="1400" dirty="0" err="1">
                <a:latin typeface="Comic Sans MS" panose="030F0702030302020204" pitchFamily="66" charset="0"/>
              </a:rPr>
              <a:t>Concentration</a:t>
            </a:r>
            <a:r>
              <a:rPr lang="ru-RU" altLang="ru-RU" sz="1400" dirty="0">
                <a:latin typeface="Comic Sans MS" panose="030F0702030302020204" pitchFamily="66" charset="0"/>
              </a:rPr>
              <a:t>, </a:t>
            </a:r>
            <a:r>
              <a:rPr lang="ru-RU" altLang="ru-RU" sz="1400" dirty="0" err="1">
                <a:latin typeface="Comic Sans MS" panose="030F0702030302020204" pitchFamily="66" charset="0"/>
              </a:rPr>
              <a:t>Floe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Size</a:t>
            </a:r>
            <a:r>
              <a:rPr lang="ru-RU" altLang="ru-RU" sz="1400" dirty="0">
                <a:latin typeface="Comic Sans MS" panose="030F0702030302020204" pitchFamily="66" charset="0"/>
              </a:rPr>
              <a:t>, </a:t>
            </a:r>
            <a:r>
              <a:rPr lang="ru-RU" altLang="ru-RU" sz="1400" dirty="0" err="1">
                <a:latin typeface="Comic Sans MS" panose="030F0702030302020204" pitchFamily="66" charset="0"/>
              </a:rPr>
              <a:t>and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Draft</a:t>
            </a:r>
            <a:r>
              <a:rPr lang="ru-RU" altLang="ru-RU" sz="1400" dirty="0">
                <a:latin typeface="Comic Sans MS" panose="030F0702030302020204" pitchFamily="66" charset="0"/>
              </a:rPr>
              <a:t>. J</a:t>
            </a:r>
            <a:r>
              <a:rPr lang="en-US" altLang="ru-RU" sz="1400" dirty="0">
                <a:latin typeface="Comic Sans MS" panose="030F0702030302020204" pitchFamily="66" charset="0"/>
              </a:rPr>
              <a:t>G</a:t>
            </a:r>
            <a:r>
              <a:rPr lang="ru-RU" altLang="ru-RU" sz="1400" dirty="0">
                <a:latin typeface="Comic Sans MS" panose="030F0702030302020204" pitchFamily="66" charset="0"/>
              </a:rPr>
              <a:t>R, V. 94, NO. C9, P. 12,739-12,750, 1989.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879B98-11E3-4C8B-8FE9-343E4D848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5176838"/>
            <a:ext cx="77041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400" u="sng" dirty="0">
                <a:latin typeface="Comic Sans MS" panose="030F0702030302020204" pitchFamily="66" charset="0"/>
              </a:rPr>
              <a:t>Stratified ocean, Ice cover with regular spatial structure</a:t>
            </a:r>
            <a:r>
              <a:rPr lang="ru-RU" altLang="ru-RU" sz="1400" u="sng" dirty="0">
                <a:latin typeface="Comic Sans MS" panose="030F0702030302020204" pitchFamily="66" charset="0"/>
              </a:rPr>
              <a:t>:</a:t>
            </a:r>
          </a:p>
          <a:p>
            <a:endParaRPr lang="ru-RU" altLang="ru-RU" sz="1400" dirty="0">
              <a:latin typeface="Comic Sans MS" panose="030F0702030302020204" pitchFamily="66" charset="0"/>
            </a:endParaRPr>
          </a:p>
          <a:p>
            <a:r>
              <a:rPr lang="ru-RU" altLang="ru-RU" sz="1400" dirty="0">
                <a:latin typeface="Comic Sans MS" panose="030F0702030302020204" pitchFamily="66" charset="0"/>
              </a:rPr>
              <a:t>M. G. MCPHEE, L. H. KANTHA . Generation </a:t>
            </a:r>
            <a:r>
              <a:rPr lang="ru-RU" altLang="ru-RU" sz="1400" dirty="0" err="1">
                <a:latin typeface="Comic Sans MS" panose="030F0702030302020204" pitchFamily="66" charset="0"/>
              </a:rPr>
              <a:t>of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Internal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Waves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by</a:t>
            </a:r>
            <a:r>
              <a:rPr lang="ru-RU" altLang="ru-RU" sz="1400" dirty="0">
                <a:latin typeface="Comic Sans MS" panose="030F0702030302020204" pitchFamily="66" charset="0"/>
              </a:rPr>
              <a:t> Sea Ice. JGR, V. 94, NO. C3, P. 3287-3302, 1989.</a:t>
            </a:r>
            <a:endParaRPr lang="ru-RU" alt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E0BE062-4BB9-4517-8E6E-27903698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263" y="1217613"/>
            <a:ext cx="803363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latin typeface="Comic Sans MS" panose="030F0702030302020204" pitchFamily="66" charset="0"/>
              </a:rPr>
              <a:t>«</a:t>
            </a:r>
            <a:r>
              <a:rPr lang="en-US" altLang="ru-RU" sz="1600" dirty="0">
                <a:latin typeface="Comic Sans MS" panose="030F0702030302020204" pitchFamily="66" charset="0"/>
              </a:rPr>
              <a:t>Levitating</a:t>
            </a:r>
            <a:r>
              <a:rPr lang="ru-RU" altLang="ru-RU" sz="1600" dirty="0">
                <a:latin typeface="Comic Sans MS" panose="030F0702030302020204" pitchFamily="66" charset="0"/>
              </a:rPr>
              <a:t>» </a:t>
            </a:r>
            <a:r>
              <a:rPr lang="en-US" altLang="ru-RU" sz="1600" dirty="0">
                <a:latin typeface="Comic Sans MS" panose="030F0702030302020204" pitchFamily="66" charset="0"/>
              </a:rPr>
              <a:t>ice</a:t>
            </a:r>
            <a:r>
              <a:rPr lang="ru-RU" altLang="ru-RU" sz="1600" dirty="0">
                <a:latin typeface="Comic Sans MS" panose="030F0702030302020204" pitchFamily="66" charset="0"/>
              </a:rPr>
              <a:t> (</a:t>
            </a:r>
            <a:r>
              <a:rPr lang="en-US" altLang="ru-RU" sz="1600" dirty="0">
                <a:latin typeface="Comic Sans MS" panose="030F0702030302020204" pitchFamily="66" charset="0"/>
              </a:rPr>
              <a:t>ice as a flat rigid plate</a:t>
            </a:r>
            <a:r>
              <a:rPr lang="ru-RU" altLang="ru-RU" sz="1600" dirty="0">
                <a:latin typeface="Comic Sans MS" panose="030F0702030302020204" pitchFamily="66" charset="0"/>
              </a:rPr>
              <a:t>) </a:t>
            </a:r>
          </a:p>
          <a:p>
            <a:pPr>
              <a:spcBef>
                <a:spcPct val="50000"/>
              </a:spcBef>
            </a:pPr>
            <a:endParaRPr lang="ru-RU" altLang="ru-RU" sz="16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ru-RU" altLang="ru-RU" sz="16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ru-RU" sz="1600" dirty="0">
                <a:latin typeface="Comic Sans MS" panose="030F0702030302020204" pitchFamily="66" charset="0"/>
              </a:rPr>
              <a:t>Parameterization with</a:t>
            </a:r>
            <a:r>
              <a:rPr lang="ru-RU" altLang="ru-RU" sz="1600" dirty="0">
                <a:latin typeface="Comic Sans MS" panose="030F0702030302020204" pitchFamily="66" charset="0"/>
              </a:rPr>
              <a:t> «</a:t>
            </a:r>
            <a:r>
              <a:rPr lang="en-US" altLang="ru-RU" sz="1600" dirty="0" err="1">
                <a:latin typeface="Comic Sans MS" panose="030F0702030302020204" pitchFamily="66" charset="0"/>
              </a:rPr>
              <a:t>hummocking</a:t>
            </a:r>
            <a:r>
              <a:rPr lang="ru-RU" altLang="ru-RU" sz="1600" dirty="0">
                <a:latin typeface="Comic Sans MS" panose="030F0702030302020204" pitchFamily="66" charset="0"/>
              </a:rPr>
              <a:t>» </a:t>
            </a:r>
            <a:r>
              <a:rPr lang="en-US" altLang="ru-RU" sz="1600" dirty="0">
                <a:latin typeface="Comic Sans MS" panose="030F0702030302020204" pitchFamily="66" charset="0"/>
              </a:rPr>
              <a:t>of ice</a:t>
            </a:r>
            <a:r>
              <a:rPr lang="ru-RU" altLang="ru-RU" sz="1600" dirty="0">
                <a:latin typeface="Comic Sans MS" panose="030F0702030302020204" pitchFamily="66" charset="0"/>
              </a:rPr>
              <a:t> (Доронин Ю.П. Динамика океана, 1980)</a:t>
            </a:r>
          </a:p>
          <a:p>
            <a:pPr>
              <a:spcBef>
                <a:spcPct val="50000"/>
              </a:spcBef>
            </a:pPr>
            <a:endParaRPr lang="ru-RU" altLang="ru-RU" sz="16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A8A099D-DAC0-4E47-88CA-3BDF6146D4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618256"/>
              </p:ext>
            </p:extLst>
          </p:nvPr>
        </p:nvGraphicFramePr>
        <p:xfrm>
          <a:off x="3634880" y="2740743"/>
          <a:ext cx="4477274" cy="538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3" imgW="2958840" imgH="355320" progId="Equation.DSMT4">
                  <p:embed/>
                </p:oleObj>
              </mc:Choice>
              <mc:Fallback>
                <p:oleObj name="Equation" r:id="rId3" imgW="2958840" imgH="355320" progId="Equation.DSMT4">
                  <p:embed/>
                  <p:pic>
                    <p:nvPicPr>
                      <p:cNvPr id="184326" name="Object 6">
                        <a:extLst>
                          <a:ext uri="{FF2B5EF4-FFF2-40B4-BE49-F238E27FC236}">
                            <a16:creationId xmlns:a16="http://schemas.microsoft.com/office/drawing/2014/main" id="{8E9F273B-CB03-468F-AF5C-DB69E8F96E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4880" y="2740743"/>
                        <a:ext cx="4477274" cy="5389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2077266-77E6-42DA-8F83-29FB1D6568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1715295"/>
              </p:ext>
            </p:extLst>
          </p:nvPr>
        </p:nvGraphicFramePr>
        <p:xfrm>
          <a:off x="4187825" y="1709285"/>
          <a:ext cx="3009929" cy="405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5" imgW="1981080" imgH="266400" progId="Equation.DSMT4">
                  <p:embed/>
                </p:oleObj>
              </mc:Choice>
              <mc:Fallback>
                <p:oleObj name="Equation" r:id="rId5" imgW="1981080" imgH="266400" progId="Equation.DSMT4">
                  <p:embed/>
                  <p:pic>
                    <p:nvPicPr>
                      <p:cNvPr id="184327" name="Object 7">
                        <a:extLst>
                          <a:ext uri="{FF2B5EF4-FFF2-40B4-BE49-F238E27FC236}">
                            <a16:creationId xmlns:a16="http://schemas.microsoft.com/office/drawing/2014/main" id="{04816EFF-E623-4EA1-8312-D4E7BC4FA3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7825" y="1709285"/>
                        <a:ext cx="3009929" cy="4052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6">
            <a:extLst>
              <a:ext uri="{FF2B5EF4-FFF2-40B4-BE49-F238E27FC236}">
                <a16:creationId xmlns:a16="http://schemas.microsoft.com/office/drawing/2014/main" id="{EAAF4544-41D0-41FD-9B63-1330E1C38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72BB87FE-55A1-4640-B05B-7411D5C42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3A9F7-3DF8-498A-833E-8535A3656ACD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</p:spTree>
    <p:extLst>
      <p:ext uri="{BB962C8B-B14F-4D97-AF65-F5344CB8AC3E}">
        <p14:creationId xmlns:p14="http://schemas.microsoft.com/office/powerpoint/2010/main" val="2684529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A1176E-C76D-4D88-B8BF-3FBC7AB9EF27}"/>
              </a:ext>
            </a:extLst>
          </p:cNvPr>
          <p:cNvSpPr txBox="1"/>
          <p:nvPr/>
        </p:nvSpPr>
        <p:spPr>
          <a:xfrm>
            <a:off x="3095625" y="868456"/>
            <a:ext cx="551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План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F6D17-3591-4150-A747-C9CD73D0C7E3}"/>
              </a:ext>
            </a:extLst>
          </p:cNvPr>
          <p:cNvSpPr txBox="1"/>
          <p:nvPr/>
        </p:nvSpPr>
        <p:spPr>
          <a:xfrm>
            <a:off x="1361550" y="1646278"/>
            <a:ext cx="91358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Общие принципы математического описания морского льда. Классификация морского льда. Эйлерово описание и Приближение сплошной среды. Статистическое описание ансамбля льдин.</a:t>
            </a:r>
          </a:p>
          <a:p>
            <a:pPr marL="342900" indent="-342900">
              <a:buAutoNum type="arabicPeriod"/>
            </a:pPr>
            <a:endParaRPr lang="ru-RU" sz="1600" dirty="0"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Термодинамика морского льда и снега на нем. Математические постановки. Физические параметризации (потоки тепла из атмосферы и океана, альбедо, талые лужи, </a:t>
            </a:r>
            <a:r>
              <a:rPr lang="ru-RU" sz="1600" u="sng" dirty="0">
                <a:latin typeface="Comic Sans MS" panose="030F0702030302020204" pitchFamily="66" charset="0"/>
              </a:rPr>
              <a:t>соленость льда</a:t>
            </a:r>
            <a:r>
              <a:rPr lang="ru-RU" sz="1600" dirty="0">
                <a:latin typeface="Comic Sans MS" panose="030F0702030302020204" pitchFamily="66" charset="0"/>
              </a:rPr>
              <a:t>).</a:t>
            </a:r>
          </a:p>
          <a:p>
            <a:pPr marL="342900" indent="-342900">
              <a:buAutoNum type="arabicPeriod"/>
            </a:pPr>
            <a:endParaRPr lang="ru-RU" sz="1600" dirty="0"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Динамика морского льда.</a:t>
            </a:r>
          </a:p>
          <a:p>
            <a:pPr marL="342900" indent="-342900">
              <a:buAutoNum type="arabicPeriod"/>
            </a:pPr>
            <a:endParaRPr lang="ru-RU" sz="1600" dirty="0">
              <a:latin typeface="Comic Sans MS" panose="030F0702030302020204" pitchFamily="66" charset="0"/>
            </a:endParaRPr>
          </a:p>
          <a:p>
            <a:r>
              <a:rPr lang="ru-RU" sz="1600" dirty="0">
                <a:latin typeface="Comic Sans MS" panose="030F0702030302020204" pitchFamily="66" charset="0"/>
              </a:rPr>
              <a:t>3.1. Баланс массы льда и снега и сплоченности. Схемы переноса характеристик льда и снега.</a:t>
            </a:r>
          </a:p>
          <a:p>
            <a:r>
              <a:rPr lang="ru-RU" sz="1600" dirty="0">
                <a:latin typeface="Comic Sans MS" panose="030F0702030302020204" pitchFamily="66" charset="0"/>
              </a:rPr>
              <a:t>3.2. Баланс импульса (уравнения движения). Реология льда. Численные методы решения задачи.</a:t>
            </a:r>
          </a:p>
          <a:p>
            <a:endParaRPr lang="ru-RU" sz="1600" dirty="0">
              <a:latin typeface="Comic Sans MS" panose="030F0702030302020204" pitchFamily="66" charset="0"/>
            </a:endParaRPr>
          </a:p>
          <a:p>
            <a:r>
              <a:rPr lang="ru-RU" sz="1600" dirty="0">
                <a:latin typeface="Comic Sans MS" panose="030F0702030302020204" pitchFamily="66" charset="0"/>
              </a:rPr>
              <a:t>4. Некоторые соображения по дальнейшему развитию моделей морского льда.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D264B88E-7908-4332-9E38-882CF79FD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E61AE-8564-4038-93FB-952E3DCA65ED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4627D0-450B-4F52-A475-F2E9AA08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</a:t>
            </a:fld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FA231A-E492-428B-96D1-9F3E1E44E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123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B4C7645-DD28-4E40-AC1A-21C7A88C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30</a:t>
            </a:fld>
            <a:endParaRPr lang="ru-RU"/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D27263CD-3E34-4FA5-9267-F1CA6EED2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781" y="941967"/>
            <a:ext cx="70564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dirty="0">
                <a:solidFill>
                  <a:srgbClr val="990000"/>
                </a:solidFill>
                <a:latin typeface="Comic Sans MS" panose="030F0702030302020204" pitchFamily="66" charset="0"/>
              </a:rPr>
              <a:t>Реология морского льда</a:t>
            </a:r>
          </a:p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990000"/>
                </a:solidFill>
                <a:latin typeface="Comic Sans MS" panose="030F0702030302020204" pitchFamily="66" charset="0"/>
              </a:rPr>
              <a:t>Основные современные предположения</a:t>
            </a: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41FB83E3-FAC8-4A1E-841A-8CE7837BD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446" y="2213282"/>
            <a:ext cx="8424862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latin typeface="Comic Sans MS" panose="030F0702030302020204" pitchFamily="66" charset="0"/>
              </a:rPr>
              <a:t>1. Разреженный лед (сплоченностью до 0.15) ведет себя как идеальный газ, </a:t>
            </a:r>
            <a:r>
              <a:rPr lang="en-US" altLang="ru-RU" sz="1600" dirty="0">
                <a:latin typeface="Comic Sans MS" panose="030F0702030302020204" pitchFamily="66" charset="0"/>
              </a:rPr>
              <a:t>F=0</a:t>
            </a:r>
            <a:r>
              <a:rPr lang="ru-RU" altLang="ru-RU" sz="1600" dirty="0">
                <a:latin typeface="Comic Sans MS" panose="030F0702030302020204" pitchFamily="66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Comic Sans MS" panose="030F0702030302020204" pitchFamily="66" charset="0"/>
              </a:rPr>
              <a:t>2. Если нет торошения, то течение льда можно рассматривать как вязкое течение (классическая жидкость).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Comic Sans MS" panose="030F0702030302020204" pitchFamily="66" charset="0"/>
              </a:rPr>
              <a:t>3. Если лед толстый и прочный, и занимает всю область, то его можно рассматривать как твердое упругое тело.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Comic Sans MS" panose="030F0702030302020204" pitchFamily="66" charset="0"/>
              </a:rPr>
              <a:t>4. Если происходит разнообразного типа деформация (торошение и наслоение льдин друг на друга) то этот процесс можно аппроксимировать как пластичное течение.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F328A02-D5D1-4D53-9DE9-949DEE153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F07584B9-B888-454E-B6A4-910E70514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410A7-39FA-4431-B2C2-644CCF375585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</p:spTree>
    <p:extLst>
      <p:ext uri="{BB962C8B-B14F-4D97-AF65-F5344CB8AC3E}">
        <p14:creationId xmlns:p14="http://schemas.microsoft.com/office/powerpoint/2010/main" val="3199840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064E1D-B3B8-4382-982B-939923B9A3D2}"/>
              </a:ext>
            </a:extLst>
          </p:cNvPr>
          <p:cNvSpPr txBox="1"/>
          <p:nvPr/>
        </p:nvSpPr>
        <p:spPr>
          <a:xfrm>
            <a:off x="899009" y="6226772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722046-B53A-444F-AA54-4304E3492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2542" y="6303223"/>
            <a:ext cx="2743200" cy="365125"/>
          </a:xfrm>
        </p:spPr>
        <p:txBody>
          <a:bodyPr/>
          <a:lstStyle/>
          <a:p>
            <a:fld id="{8A4BB855-368C-4AE4-96F9-886D95627231}" type="slidenum">
              <a:rPr lang="ru-RU" smtClean="0"/>
              <a:t>31</a:t>
            </a:fld>
            <a:endParaRPr lang="ru-RU" dirty="0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FA023396-B067-4577-83B8-1DDCF7510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947" y="6226772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8FE64F-7506-4887-BEBA-2AC42E024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8A0F17E3-AC55-4679-A61E-3DDEC38AC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781" y="189652"/>
            <a:ext cx="7056437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 b="1" dirty="0">
                <a:solidFill>
                  <a:srgbClr val="990000"/>
                </a:solidFill>
                <a:latin typeface="Comic Sans MS" panose="030F0702030302020204" pitchFamily="66" charset="0"/>
              </a:rPr>
              <a:t>Sea Ice Rheology</a:t>
            </a:r>
            <a:endParaRPr lang="ru-RU" altLang="ru-RU" sz="16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ru-RU" sz="1600" b="1" dirty="0">
                <a:solidFill>
                  <a:srgbClr val="990000"/>
                </a:solidFill>
                <a:latin typeface="Comic Sans MS" panose="030F0702030302020204" pitchFamily="66" charset="0"/>
              </a:rPr>
              <a:t>Elliptic Viscous-Plastic</a:t>
            </a:r>
            <a:r>
              <a:rPr lang="ru-RU" altLang="ru-RU" sz="1600" b="1" dirty="0">
                <a:solidFill>
                  <a:srgbClr val="990000"/>
                </a:solidFill>
                <a:latin typeface="Comic Sans MS" panose="030F0702030302020204" pitchFamily="66" charset="0"/>
              </a:rPr>
              <a:t> (</a:t>
            </a:r>
            <a:r>
              <a:rPr lang="en-US" altLang="ru-RU" sz="1600" b="1" dirty="0">
                <a:solidFill>
                  <a:srgbClr val="990000"/>
                </a:solidFill>
                <a:latin typeface="Comic Sans MS" panose="030F0702030302020204" pitchFamily="66" charset="0"/>
              </a:rPr>
              <a:t>VP, Hibler 1979)</a:t>
            </a:r>
            <a:endParaRPr lang="ru-RU" altLang="ru-RU" sz="16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E04C63EF-9B1B-4822-909F-7652AC478A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696792"/>
              </p:ext>
            </p:extLst>
          </p:nvPr>
        </p:nvGraphicFramePr>
        <p:xfrm>
          <a:off x="4221458" y="1025395"/>
          <a:ext cx="475456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Equation" r:id="rId4" imgW="3695400" imgH="393480" progId="Equation.DSMT4">
                  <p:embed/>
                </p:oleObj>
              </mc:Choice>
              <mc:Fallback>
                <p:oleObj name="Equation" r:id="rId4" imgW="3695400" imgH="393480" progId="Equation.DSMT4">
                  <p:embed/>
                  <p:pic>
                    <p:nvPicPr>
                      <p:cNvPr id="76807" name="Object 7">
                        <a:extLst>
                          <a:ext uri="{FF2B5EF4-FFF2-40B4-BE49-F238E27FC236}">
                            <a16:creationId xmlns:a16="http://schemas.microsoft.com/office/drawing/2014/main" id="{453BA4C3-95A2-4A77-A239-ECBC5CF502AD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1458" y="1025395"/>
                        <a:ext cx="4754562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F41A26C6-E0C6-46A6-B6C1-FF6A8C07DC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740147"/>
              </p:ext>
            </p:extLst>
          </p:nvPr>
        </p:nvGraphicFramePr>
        <p:xfrm>
          <a:off x="4583617" y="1703549"/>
          <a:ext cx="1703387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Equation" r:id="rId6" imgW="1307880" imgH="507960" progId="Equation.DSMT4">
                  <p:embed/>
                </p:oleObj>
              </mc:Choice>
              <mc:Fallback>
                <p:oleObj name="Equation" r:id="rId6" imgW="1307880" imgH="507960" progId="Equation.DSMT4">
                  <p:embed/>
                  <p:pic>
                    <p:nvPicPr>
                      <p:cNvPr id="76808" name="Object 8">
                        <a:extLst>
                          <a:ext uri="{FF2B5EF4-FFF2-40B4-BE49-F238E27FC236}">
                            <a16:creationId xmlns:a16="http://schemas.microsoft.com/office/drawing/2014/main" id="{0399C0BC-9080-4250-8266-B0213FEE1831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617" y="1703549"/>
                        <a:ext cx="1703387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A492701F-DFB4-4A6B-89BF-622E3A17F9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711274"/>
              </p:ext>
            </p:extLst>
          </p:nvPr>
        </p:nvGraphicFramePr>
        <p:xfrm>
          <a:off x="7607804" y="2268720"/>
          <a:ext cx="2054225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Equation" r:id="rId8" imgW="1574640" imgH="431640" progId="Equation.DSMT4">
                  <p:embed/>
                </p:oleObj>
              </mc:Choice>
              <mc:Fallback>
                <p:oleObj name="Equation" r:id="rId8" imgW="1574640" imgH="431640" progId="Equation.DSMT4">
                  <p:embed/>
                  <p:pic>
                    <p:nvPicPr>
                      <p:cNvPr id="76809" name="Object 9">
                        <a:extLst>
                          <a:ext uri="{FF2B5EF4-FFF2-40B4-BE49-F238E27FC236}">
                            <a16:creationId xmlns:a16="http://schemas.microsoft.com/office/drawing/2014/main" id="{B86CB1B3-8B86-491E-8B09-8FF3EA769ACE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7804" y="2268720"/>
                        <a:ext cx="2054225" cy="560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0">
            <a:extLst>
              <a:ext uri="{FF2B5EF4-FFF2-40B4-BE49-F238E27FC236}">
                <a16:creationId xmlns:a16="http://schemas.microsoft.com/office/drawing/2014/main" id="{6137CBF1-DDF9-4C10-9096-ABEFB9775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979" y="1981382"/>
            <a:ext cx="2951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400">
                <a:solidFill>
                  <a:schemeClr val="accent2"/>
                </a:solidFill>
                <a:latin typeface="Comic Sans MS" panose="030F0702030302020204" pitchFamily="66" charset="0"/>
              </a:rPr>
              <a:t>Newtonian viscous fluid </a:t>
            </a:r>
            <a:r>
              <a:rPr lang="el-GR" altLang="ru-RU" sz="1400" b="1" i="1">
                <a:solidFill>
                  <a:schemeClr val="accent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ζ</a:t>
            </a:r>
            <a:r>
              <a:rPr lang="el-GR" altLang="ru-RU" sz="1400">
                <a:solidFill>
                  <a:schemeClr val="accent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→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0</a:t>
            </a:r>
            <a:r>
              <a:rPr lang="en-US" altLang="ru-RU" sz="140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endParaRPr lang="ru-RU" altLang="ru-RU" sz="140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3" name="Object 11">
            <a:extLst>
              <a:ext uri="{FF2B5EF4-FFF2-40B4-BE49-F238E27FC236}">
                <a16:creationId xmlns:a16="http://schemas.microsoft.com/office/drawing/2014/main" id="{81C9BBD1-6F22-4AFA-96CC-C86B6B160B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891871"/>
              </p:ext>
            </p:extLst>
          </p:nvPr>
        </p:nvGraphicFramePr>
        <p:xfrm>
          <a:off x="3549927" y="4756332"/>
          <a:ext cx="454818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Equation" r:id="rId10" imgW="3504960" imgH="482400" progId="Equation.DSMT4">
                  <p:embed/>
                </p:oleObj>
              </mc:Choice>
              <mc:Fallback>
                <p:oleObj name="Equation" r:id="rId10" imgW="3504960" imgH="482400" progId="Equation.DSMT4">
                  <p:embed/>
                  <p:pic>
                    <p:nvPicPr>
                      <p:cNvPr id="76811" name="Object 11">
                        <a:extLst>
                          <a:ext uri="{FF2B5EF4-FFF2-40B4-BE49-F238E27FC236}">
                            <a16:creationId xmlns:a16="http://schemas.microsoft.com/office/drawing/2014/main" id="{F5059C87-E2CF-4C51-8FF1-283FD260CAA6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927" y="4756332"/>
                        <a:ext cx="4548188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2">
            <a:extLst>
              <a:ext uri="{FF2B5EF4-FFF2-40B4-BE49-F238E27FC236}">
                <a16:creationId xmlns:a16="http://schemas.microsoft.com/office/drawing/2014/main" id="{5AA63F01-1ABC-4FF8-858F-27347B8E54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132543"/>
              </p:ext>
            </p:extLst>
          </p:nvPr>
        </p:nvGraphicFramePr>
        <p:xfrm>
          <a:off x="3549927" y="5404032"/>
          <a:ext cx="454818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Equation" r:id="rId12" imgW="3504960" imgH="482400" progId="Equation.DSMT4">
                  <p:embed/>
                </p:oleObj>
              </mc:Choice>
              <mc:Fallback>
                <p:oleObj name="Equation" r:id="rId12" imgW="3504960" imgH="482400" progId="Equation.DSMT4">
                  <p:embed/>
                  <p:pic>
                    <p:nvPicPr>
                      <p:cNvPr id="76812" name="Object 12">
                        <a:extLst>
                          <a:ext uri="{FF2B5EF4-FFF2-40B4-BE49-F238E27FC236}">
                            <a16:creationId xmlns:a16="http://schemas.microsoft.com/office/drawing/2014/main" id="{FA707C23-A4EF-4810-8B8D-13342F585C02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927" y="5404032"/>
                        <a:ext cx="4548188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id="{E98E8433-92DB-4E48-AC16-28E6BA8642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540049"/>
              </p:ext>
            </p:extLst>
          </p:nvPr>
        </p:nvGraphicFramePr>
        <p:xfrm>
          <a:off x="3304397" y="3769100"/>
          <a:ext cx="706437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Equation" r:id="rId14" imgW="545760" imgH="393480" progId="Equation.DSMT4">
                  <p:embed/>
                </p:oleObj>
              </mc:Choice>
              <mc:Fallback>
                <p:oleObj name="Equation" r:id="rId14" imgW="545760" imgH="393480" progId="Equation.DSMT4">
                  <p:embed/>
                  <p:pic>
                    <p:nvPicPr>
                      <p:cNvPr id="76813" name="Object 13">
                        <a:extLst>
                          <a:ext uri="{FF2B5EF4-FFF2-40B4-BE49-F238E27FC236}">
                            <a16:creationId xmlns:a16="http://schemas.microsoft.com/office/drawing/2014/main" id="{58300DE3-6568-432D-A24B-63690FDFA802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4397" y="3769100"/>
                        <a:ext cx="706437" cy="512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4">
            <a:extLst>
              <a:ext uri="{FF2B5EF4-FFF2-40B4-BE49-F238E27FC236}">
                <a16:creationId xmlns:a16="http://schemas.microsoft.com/office/drawing/2014/main" id="{1FC9DD44-A59C-42EC-B628-73E3D4A48F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344014"/>
              </p:ext>
            </p:extLst>
          </p:nvPr>
        </p:nvGraphicFramePr>
        <p:xfrm>
          <a:off x="4201560" y="3759298"/>
          <a:ext cx="57943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Equation" r:id="rId16" imgW="444240" imgH="393480" progId="Equation.DSMT4">
                  <p:embed/>
                </p:oleObj>
              </mc:Choice>
              <mc:Fallback>
                <p:oleObj name="Equation" r:id="rId16" imgW="444240" imgH="393480" progId="Equation.DSMT4">
                  <p:embed/>
                  <p:pic>
                    <p:nvPicPr>
                      <p:cNvPr id="76814" name="Object 14">
                        <a:extLst>
                          <a:ext uri="{FF2B5EF4-FFF2-40B4-BE49-F238E27FC236}">
                            <a16:creationId xmlns:a16="http://schemas.microsoft.com/office/drawing/2014/main" id="{D9B181A4-2C14-49FD-8CFD-218C3E2507CA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1560" y="3759298"/>
                        <a:ext cx="579438" cy="509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5">
            <a:extLst>
              <a:ext uri="{FF2B5EF4-FFF2-40B4-BE49-F238E27FC236}">
                <a16:creationId xmlns:a16="http://schemas.microsoft.com/office/drawing/2014/main" id="{40BFE036-BCBF-4018-BB15-AC1D78AA9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529752"/>
              </p:ext>
            </p:extLst>
          </p:nvPr>
        </p:nvGraphicFramePr>
        <p:xfrm>
          <a:off x="3111500" y="4305300"/>
          <a:ext cx="4735513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Equation" r:id="rId18" imgW="3632040" imgH="279360" progId="Equation.DSMT4">
                  <p:embed/>
                </p:oleObj>
              </mc:Choice>
              <mc:Fallback>
                <p:oleObj name="Equation" r:id="rId18" imgW="3632040" imgH="279360" progId="Equation.DSMT4">
                  <p:embed/>
                  <p:pic>
                    <p:nvPicPr>
                      <p:cNvPr id="76815" name="Object 15">
                        <a:extLst>
                          <a:ext uri="{FF2B5EF4-FFF2-40B4-BE49-F238E27FC236}">
                            <a16:creationId xmlns:a16="http://schemas.microsoft.com/office/drawing/2014/main" id="{F3753561-4BF7-486D-99C4-31BFB62DD792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0" y="4305300"/>
                        <a:ext cx="4735513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7">
            <a:extLst>
              <a:ext uri="{FF2B5EF4-FFF2-40B4-BE49-F238E27FC236}">
                <a16:creationId xmlns:a16="http://schemas.microsoft.com/office/drawing/2014/main" id="{924A5DEC-E7D9-4622-BF4E-B1C2AF559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154" y="2394668"/>
            <a:ext cx="4464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600" b="1" i="1">
                <a:solidFill>
                  <a:srgbClr val="99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ru-RU" sz="1600">
                <a:solidFill>
                  <a:srgbClr val="990000"/>
                </a:solidFill>
              </a:rPr>
              <a:t> - </a:t>
            </a:r>
            <a:r>
              <a:rPr lang="en-US" altLang="ru-RU" sz="1400">
                <a:latin typeface="Comic Sans MS" panose="030F0702030302020204" pitchFamily="66" charset="0"/>
              </a:rPr>
              <a:t>assumed to be the function of the sea ice state</a:t>
            </a:r>
            <a:endParaRPr lang="ru-RU" altLang="ru-RU" sz="1400">
              <a:latin typeface="Comic Sans MS" panose="030F0702030302020204" pitchFamily="66" charset="0"/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1C1C074-71B8-4CA6-862C-5E5FA0D10E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820065"/>
              </p:ext>
            </p:extLst>
          </p:nvPr>
        </p:nvGraphicFramePr>
        <p:xfrm>
          <a:off x="4799517" y="2682006"/>
          <a:ext cx="180022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Equation" r:id="rId20" imgW="1523339" imgH="266584" progId="Equation.DSMT4">
                  <p:embed/>
                </p:oleObj>
              </mc:Choice>
              <mc:Fallback>
                <p:oleObj name="Equation" r:id="rId20" imgW="1523339" imgH="266584" progId="Equation.DSMT4">
                  <p:embed/>
                  <p:pic>
                    <p:nvPicPr>
                      <p:cNvPr id="76818" name="Object 18">
                        <a:extLst>
                          <a:ext uri="{FF2B5EF4-FFF2-40B4-BE49-F238E27FC236}">
                            <a16:creationId xmlns:a16="http://schemas.microsoft.com/office/drawing/2014/main" id="{33AF904E-CC6D-4ABB-8695-B5209814E8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517" y="2682006"/>
                        <a:ext cx="1800225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0">
            <a:extLst>
              <a:ext uri="{FF2B5EF4-FFF2-40B4-BE49-F238E27FC236}">
                <a16:creationId xmlns:a16="http://schemas.microsoft.com/office/drawing/2014/main" id="{8867E376-DCA2-4003-9973-1B041CA2C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154" y="2755031"/>
            <a:ext cx="2736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400">
                <a:solidFill>
                  <a:schemeClr val="accent2"/>
                </a:solidFill>
                <a:latin typeface="Comic Sans MS" panose="030F0702030302020204" pitchFamily="66" charset="0"/>
              </a:rPr>
              <a:t>The simplest approximation</a:t>
            </a:r>
            <a:r>
              <a:rPr lang="ru-RU" altLang="ru-RU" sz="1400">
                <a:solidFill>
                  <a:schemeClr val="accent2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936A30FC-B5E6-4A54-A671-73BCDBB17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358" y="1098420"/>
            <a:ext cx="15113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400">
                <a:latin typeface="Comic Sans MS" panose="030F0702030302020204" pitchFamily="66" charset="0"/>
              </a:rPr>
              <a:t>Strain tensor components</a:t>
            </a:r>
            <a:endParaRPr lang="ru-RU" altLang="ru-RU" sz="1400">
              <a:latin typeface="Comic Sans MS" panose="030F0702030302020204" pitchFamily="66" charset="0"/>
            </a:endParaRPr>
          </a:p>
        </p:txBody>
      </p:sp>
      <p:sp>
        <p:nvSpPr>
          <p:cNvPr id="22" name="Text Box 24">
            <a:extLst>
              <a:ext uri="{FF2B5EF4-FFF2-40B4-BE49-F238E27FC236}">
                <a16:creationId xmlns:a16="http://schemas.microsoft.com/office/drawing/2014/main" id="{5301914E-6918-4EC4-80A3-655ACC706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154" y="1776574"/>
            <a:ext cx="2232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400">
                <a:latin typeface="Comic Sans MS" panose="030F0702030302020204" pitchFamily="66" charset="0"/>
              </a:rPr>
              <a:t>Deformation rate tensor components</a:t>
            </a:r>
            <a:endParaRPr lang="ru-RU" altLang="ru-RU" sz="1400">
              <a:latin typeface="Comic Sans MS" panose="030F0702030302020204" pitchFamily="66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F651D3CB-A112-4DC9-ABEB-1F84EC35E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2028" y="3298430"/>
            <a:ext cx="4176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ru-RU" sz="1400" b="1" i="1" dirty="0">
                <a:solidFill>
                  <a:srgbClr val="99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ζ</a:t>
            </a:r>
            <a:r>
              <a:rPr lang="en-US" altLang="ru-RU" sz="1400" b="1" i="1" dirty="0">
                <a:solidFill>
                  <a:srgbClr val="99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el-GR" altLang="ru-RU" sz="1400" b="1" i="1" dirty="0">
                <a:solidFill>
                  <a:srgbClr val="99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η</a:t>
            </a:r>
            <a:r>
              <a:rPr lang="ru-RU" altLang="ru-RU" sz="1400" dirty="0">
                <a:solidFill>
                  <a:srgbClr val="990000"/>
                </a:solidFill>
                <a:latin typeface="Comic Sans MS" panose="030F0702030302020204" pitchFamily="66" charset="0"/>
              </a:rPr>
              <a:t>- </a:t>
            </a:r>
            <a:r>
              <a:rPr lang="en-US" altLang="ru-RU" sz="1400" dirty="0">
                <a:solidFill>
                  <a:srgbClr val="990000"/>
                </a:solidFill>
                <a:latin typeface="Comic Sans MS" panose="030F0702030302020204" pitchFamily="66" charset="0"/>
              </a:rPr>
              <a:t>coefficients of bulk and shear viscosities</a:t>
            </a:r>
            <a:endParaRPr lang="ru-RU" altLang="ru-RU" sz="1400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2C0E4DD9-24EB-4F7E-8024-AF9701855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542" y="1981382"/>
            <a:ext cx="3097212" cy="93503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5" name="Picture 29">
            <a:extLst>
              <a:ext uri="{FF2B5EF4-FFF2-40B4-BE49-F238E27FC236}">
                <a16:creationId xmlns:a16="http://schemas.microsoft.com/office/drawing/2014/main" id="{14E033C1-2C93-4FB7-9AD1-D8122358C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r="19130" b="1660"/>
          <a:stretch>
            <a:fillRect/>
          </a:stretch>
        </p:blipFill>
        <p:spPr bwMode="auto">
          <a:xfrm>
            <a:off x="8379270" y="3157645"/>
            <a:ext cx="2200043" cy="224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469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FEF3D3-9B33-4499-B065-C4206F42242D}"/>
              </a:ext>
            </a:extLst>
          </p:cNvPr>
          <p:cNvSpPr txBox="1"/>
          <p:nvPr/>
        </p:nvSpPr>
        <p:spPr>
          <a:xfrm>
            <a:off x="2628900" y="397589"/>
            <a:ext cx="679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Устойчивость вязко-пластичного решения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C6135-7E0B-4252-8AC4-CD46C487C4F7}"/>
              </a:ext>
            </a:extLst>
          </p:cNvPr>
          <p:cNvSpPr txBox="1"/>
          <p:nvPr/>
        </p:nvSpPr>
        <p:spPr>
          <a:xfrm>
            <a:off x="1719261" y="1000299"/>
            <a:ext cx="8753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0" u="none" strike="noStrike" baseline="0" dirty="0">
                <a:solidFill>
                  <a:srgbClr val="002060"/>
                </a:solidFill>
              </a:rPr>
              <a:t>Gray, J. M. N. T., and P. D. </a:t>
            </a:r>
            <a:r>
              <a:rPr lang="en-US" sz="1600" b="1" i="0" u="none" strike="noStrike" baseline="0" dirty="0" err="1">
                <a:solidFill>
                  <a:srgbClr val="002060"/>
                </a:solidFill>
              </a:rPr>
              <a:t>Killworth</a:t>
            </a:r>
            <a:r>
              <a:rPr lang="en-US" sz="1600" b="1" i="0" u="none" strike="noStrike" baseline="0" dirty="0">
                <a:solidFill>
                  <a:srgbClr val="002060"/>
                </a:solidFill>
              </a:rPr>
              <a:t> </a:t>
            </a:r>
            <a:r>
              <a:rPr lang="en-US" sz="1600" b="0" i="0" u="none" strike="noStrike" baseline="0" dirty="0"/>
              <a:t>(1995), Stability of the viscous-plastic</a:t>
            </a:r>
            <a:r>
              <a:rPr lang="ru-RU" sz="1600" b="0" i="0" u="none" strike="noStrike" baseline="0" dirty="0"/>
              <a:t> </a:t>
            </a:r>
            <a:r>
              <a:rPr lang="en-US" sz="1600" b="0" i="0" u="none" strike="noStrike" baseline="0" dirty="0"/>
              <a:t>sea ice rheology, J. Phys. </a:t>
            </a:r>
            <a:r>
              <a:rPr lang="en-US" sz="1600" b="0" i="0" u="none" strike="noStrike" baseline="0" dirty="0" err="1"/>
              <a:t>Oceanogr</a:t>
            </a:r>
            <a:r>
              <a:rPr lang="en-US" sz="1600" b="0" i="0" u="none" strike="noStrike" baseline="0" dirty="0"/>
              <a:t>., 25, 971– 978.</a:t>
            </a:r>
            <a:endParaRPr lang="ru-RU" sz="1600" b="0" i="0" u="none" strike="noStrike" baseline="0" dirty="0"/>
          </a:p>
          <a:p>
            <a:pPr algn="l"/>
            <a:r>
              <a:rPr lang="en-US" sz="1600" b="1" i="0" u="none" strike="noStrike" baseline="0" dirty="0" err="1">
                <a:solidFill>
                  <a:srgbClr val="002060"/>
                </a:solidFill>
              </a:rPr>
              <a:t>Schulkes</a:t>
            </a:r>
            <a:r>
              <a:rPr lang="en-US" sz="1600" b="1" i="0" u="none" strike="noStrike" baseline="0" dirty="0">
                <a:solidFill>
                  <a:srgbClr val="002060"/>
                </a:solidFill>
              </a:rPr>
              <a:t>, R. M. S. M. </a:t>
            </a:r>
            <a:r>
              <a:rPr lang="en-US" sz="1600" b="0" i="0" u="none" strike="noStrike" baseline="0" dirty="0"/>
              <a:t>(1996), Asymptotic stability of the viscous-plastic</a:t>
            </a:r>
            <a:r>
              <a:rPr lang="ru-RU" sz="1600" b="0" i="0" u="none" strike="noStrike" baseline="0" dirty="0"/>
              <a:t> </a:t>
            </a:r>
            <a:r>
              <a:rPr lang="en-US" sz="1600" b="0" i="0" u="none" strike="noStrike" baseline="0" dirty="0"/>
              <a:t>sea ice rheology, J. Phys. </a:t>
            </a:r>
            <a:r>
              <a:rPr lang="en-US" sz="1600" b="0" i="0" u="none" strike="noStrike" baseline="0" dirty="0" err="1"/>
              <a:t>Oceanogr</a:t>
            </a:r>
            <a:r>
              <a:rPr lang="en-US" sz="1600" b="0" i="0" u="none" strike="noStrike" baseline="0" dirty="0"/>
              <a:t>., 26, 279–283.</a:t>
            </a:r>
            <a:endParaRPr lang="ru-RU" sz="1600" b="0" i="0" u="none" strike="noStrike" baseline="0" dirty="0"/>
          </a:p>
          <a:p>
            <a:pPr algn="l"/>
            <a:r>
              <a:rPr lang="en-US" sz="1600" b="1" i="0" u="none" strike="noStrike" baseline="0" dirty="0">
                <a:solidFill>
                  <a:srgbClr val="002060"/>
                </a:solidFill>
              </a:rPr>
              <a:t>Gray, J. M. N. T. </a:t>
            </a:r>
            <a:r>
              <a:rPr lang="en-US" sz="1600" b="0" i="0" u="none" strike="noStrike" baseline="0" dirty="0"/>
              <a:t>(1999), Loss of hyperbolicity and ill-</a:t>
            </a:r>
            <a:r>
              <a:rPr lang="en-US" sz="1600" b="0" i="0" u="none" strike="noStrike" baseline="0" dirty="0" err="1"/>
              <a:t>posedness</a:t>
            </a:r>
            <a:r>
              <a:rPr lang="en-US" sz="1600" b="0" i="0" u="none" strike="noStrike" baseline="0" dirty="0"/>
              <a:t> of the</a:t>
            </a:r>
            <a:r>
              <a:rPr lang="ru-RU" sz="1600" b="0" i="0" u="none" strike="noStrike" baseline="0" dirty="0"/>
              <a:t> </a:t>
            </a:r>
            <a:r>
              <a:rPr lang="en-US" sz="1600" b="0" i="0" u="none" strike="noStrike" baseline="0" dirty="0"/>
              <a:t>viscous-plastic sea ice rheology in uniaxial divergent flow, J. Phys. </a:t>
            </a:r>
            <a:r>
              <a:rPr lang="en-US" sz="1600" b="0" i="0" u="none" strike="noStrike" baseline="0" dirty="0" err="1"/>
              <a:t>Oceanog</a:t>
            </a:r>
            <a:r>
              <a:rPr lang="en-US" sz="1600" b="0" i="0" u="none" strike="noStrike" baseline="0" dirty="0"/>
              <a:t>.,</a:t>
            </a:r>
            <a:r>
              <a:rPr lang="ru-RU" sz="1600" b="0" i="0" u="none" strike="noStrike" baseline="0" dirty="0"/>
              <a:t> 29, 2920– 2929.</a:t>
            </a:r>
          </a:p>
          <a:p>
            <a:pPr algn="l"/>
            <a:r>
              <a:rPr lang="en-US" sz="1600" b="1" i="0" u="none" strike="noStrike" baseline="0" dirty="0">
                <a:solidFill>
                  <a:srgbClr val="002060"/>
                </a:solidFill>
              </a:rPr>
              <a:t>Pritchard, R. S. </a:t>
            </a:r>
            <a:r>
              <a:rPr lang="en-US" sz="1600" b="0" i="0" u="none" strike="noStrike" baseline="0" dirty="0"/>
              <a:t>(2005), Stability of sea ice dynamics models: Viscous-plastic rheology, replacement closure, and tensile</a:t>
            </a:r>
            <a:r>
              <a:rPr lang="ru-RU" sz="1600" b="0" i="0" u="none" strike="noStrike" baseline="0" dirty="0"/>
              <a:t> </a:t>
            </a:r>
            <a:r>
              <a:rPr lang="en-US" sz="1600" b="0" i="0" u="none" strike="noStrike" baseline="0" dirty="0"/>
              <a:t>cutoff, J. </a:t>
            </a:r>
            <a:r>
              <a:rPr lang="en-US" sz="1600" b="0" i="0" u="none" strike="noStrike" baseline="0" dirty="0" err="1"/>
              <a:t>Geophys</a:t>
            </a:r>
            <a:r>
              <a:rPr lang="en-US" sz="1600" b="0" i="0" u="none" strike="noStrike" baseline="0" dirty="0"/>
              <a:t>. Res., 110, C12010, doi:10.1029/2003JC001875.</a:t>
            </a: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B25BC-FC27-462C-A85C-87D5493B181A}"/>
              </a:ext>
            </a:extLst>
          </p:cNvPr>
          <p:cNvSpPr txBox="1"/>
          <p:nvPr/>
        </p:nvSpPr>
        <p:spPr>
          <a:xfrm>
            <a:off x="1786957" y="3429000"/>
            <a:ext cx="868577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1. </a:t>
            </a:r>
            <a:r>
              <a:rPr lang="ru-RU" sz="1600" dirty="0">
                <a:latin typeface="Comic Sans MS" panose="030F0702030302020204" pitchFamily="66" charset="0"/>
              </a:rPr>
              <a:t>Решение глобально устойчиво с точки зрения ограниченности кинетической энергии:</a:t>
            </a:r>
          </a:p>
          <a:p>
            <a:pPr marL="342900" indent="-342900">
              <a:buAutoNum type="arabicPeriod"/>
            </a:pPr>
            <a:endParaRPr lang="ru-RU" sz="1600" dirty="0">
              <a:latin typeface="Comic Sans MS" panose="030F0702030302020204" pitchFamily="66" charset="0"/>
            </a:endParaRPr>
          </a:p>
          <a:p>
            <a:endParaRPr lang="ru-RU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2. </a:t>
            </a:r>
            <a:r>
              <a:rPr lang="ru-RU" sz="1600" dirty="0">
                <a:latin typeface="Comic Sans MS" panose="030F0702030302020204" pitchFamily="66" charset="0"/>
              </a:rPr>
              <a:t>Решение локально неустойчиво по Ляпунову в случае всех движений, приводящих к разрежению льда и для некоторых движений, приводящих к сжатию.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pPr algn="ctr"/>
            <a:r>
              <a:rPr lang="ru-RU" sz="1600" dirty="0">
                <a:latin typeface="Comic Sans MS" panose="030F0702030302020204" pitchFamily="66" charset="0"/>
              </a:rPr>
              <a:t>Характерное время роста наиболее неустойчивой моды с номером К – 1.0 сутки/К.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1C275839-947E-4782-BF75-4FF2F7D0CA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205633"/>
              </p:ext>
            </p:extLst>
          </p:nvPr>
        </p:nvGraphicFramePr>
        <p:xfrm>
          <a:off x="5241328" y="3873049"/>
          <a:ext cx="1025250" cy="565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3" imgW="838080" imgH="431640" progId="Equation.DSMT4">
                  <p:embed/>
                </p:oleObj>
              </mc:Choice>
              <mc:Fallback>
                <p:oleObj name="Equation" r:id="rId3" imgW="838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41328" y="3873049"/>
                        <a:ext cx="1025250" cy="565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64A5BDC-A653-4A9C-A10B-DE74BE92C40B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145EEBB-E013-4132-BFD0-EAE0F17E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32</a:t>
            </a:fld>
            <a:endParaRPr lang="ru-RU"/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F01189FC-49AE-4C5E-B907-254992D66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3C4996E-2D25-4936-8B19-7D980ECC6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425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1AB7079-AC61-4D75-B41B-C7B10D693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33</a:t>
            </a:fld>
            <a:endParaRPr lang="ru-RU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6BE6F9F-B0E8-42A3-B576-727F7F9A0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450" y="1830178"/>
            <a:ext cx="88691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Elastic-Plastic-Anisotropic</a:t>
            </a:r>
          </a:p>
          <a:p>
            <a:pPr>
              <a:spcBef>
                <a:spcPct val="50000"/>
              </a:spcBef>
            </a:pPr>
            <a:r>
              <a:rPr lang="ru-RU" altLang="ru-RU" sz="1400" dirty="0">
                <a:latin typeface="Comic Sans MS" panose="030F0702030302020204" pitchFamily="66" charset="0"/>
              </a:rPr>
              <a:t>M. </a:t>
            </a:r>
            <a:r>
              <a:rPr lang="ru-RU" altLang="ru-RU" sz="1400" dirty="0" err="1">
                <a:latin typeface="Comic Sans MS" panose="030F0702030302020204" pitchFamily="66" charset="0"/>
              </a:rPr>
              <a:t>Tsamados</a:t>
            </a:r>
            <a:r>
              <a:rPr lang="ru-RU" altLang="ru-RU" sz="1400" dirty="0">
                <a:latin typeface="Comic Sans MS" panose="030F0702030302020204" pitchFamily="66" charset="0"/>
              </a:rPr>
              <a:t>, D. L. </a:t>
            </a:r>
            <a:r>
              <a:rPr lang="ru-RU" altLang="ru-RU" sz="1400" dirty="0" err="1">
                <a:latin typeface="Comic Sans MS" panose="030F0702030302020204" pitchFamily="66" charset="0"/>
              </a:rPr>
              <a:t>Feltham</a:t>
            </a:r>
            <a:r>
              <a:rPr lang="ru-RU" altLang="ru-RU" sz="1400" dirty="0">
                <a:latin typeface="Comic Sans MS" panose="030F0702030302020204" pitchFamily="66" charset="0"/>
              </a:rPr>
              <a:t>, </a:t>
            </a:r>
            <a:r>
              <a:rPr lang="ru-RU" altLang="ru-RU" sz="1400" dirty="0" err="1">
                <a:latin typeface="Comic Sans MS" panose="030F0702030302020204" pitchFamily="66" charset="0"/>
              </a:rPr>
              <a:t>and</a:t>
            </a:r>
            <a:r>
              <a:rPr lang="ru-RU" altLang="ru-RU" sz="1400" dirty="0">
                <a:latin typeface="Comic Sans MS" panose="030F0702030302020204" pitchFamily="66" charset="0"/>
              </a:rPr>
              <a:t> A. V. </a:t>
            </a:r>
            <a:r>
              <a:rPr lang="ru-RU" altLang="ru-RU" sz="1400" dirty="0" err="1">
                <a:latin typeface="Comic Sans MS" panose="030F0702030302020204" pitchFamily="66" charset="0"/>
              </a:rPr>
              <a:t>Wilchinsky</a:t>
            </a:r>
            <a:r>
              <a:rPr lang="ru-RU" altLang="ru-RU" sz="1400" dirty="0">
                <a:latin typeface="Comic Sans MS" panose="030F0702030302020204" pitchFamily="66" charset="0"/>
              </a:rPr>
              <a:t>. Impact </a:t>
            </a:r>
            <a:r>
              <a:rPr lang="ru-RU" altLang="ru-RU" sz="1400" dirty="0" err="1">
                <a:latin typeface="Comic Sans MS" panose="030F0702030302020204" pitchFamily="66" charset="0"/>
              </a:rPr>
              <a:t>of</a:t>
            </a:r>
            <a:r>
              <a:rPr lang="ru-RU" altLang="ru-RU" sz="1400" dirty="0">
                <a:latin typeface="Comic Sans MS" panose="030F0702030302020204" pitchFamily="66" charset="0"/>
              </a:rPr>
              <a:t> a </a:t>
            </a:r>
            <a:r>
              <a:rPr lang="ru-RU" altLang="ru-RU" sz="1400" dirty="0" err="1">
                <a:latin typeface="Comic Sans MS" panose="030F0702030302020204" pitchFamily="66" charset="0"/>
              </a:rPr>
              <a:t>new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anisotropic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rheology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on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simulations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of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arctic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sea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ice</a:t>
            </a:r>
            <a:r>
              <a:rPr lang="ru-RU" altLang="ru-RU" sz="1400" dirty="0">
                <a:latin typeface="Comic Sans MS" panose="030F0702030302020204" pitchFamily="66" charset="0"/>
              </a:rPr>
              <a:t>. J. </a:t>
            </a:r>
            <a:r>
              <a:rPr lang="ru-RU" altLang="ru-RU" sz="1400" dirty="0" err="1">
                <a:latin typeface="Comic Sans MS" panose="030F0702030302020204" pitchFamily="66" charset="0"/>
              </a:rPr>
              <a:t>Geophys</a:t>
            </a:r>
            <a:r>
              <a:rPr lang="ru-RU" altLang="ru-RU" sz="1400" dirty="0">
                <a:latin typeface="Comic Sans MS" panose="030F0702030302020204" pitchFamily="66" charset="0"/>
              </a:rPr>
              <a:t>. Res.: </a:t>
            </a:r>
            <a:r>
              <a:rPr lang="ru-RU" altLang="ru-RU" sz="1400" dirty="0" err="1">
                <a:latin typeface="Comic Sans MS" panose="030F0702030302020204" pitchFamily="66" charset="0"/>
              </a:rPr>
              <a:t>Oceans</a:t>
            </a:r>
            <a:r>
              <a:rPr lang="ru-RU" altLang="ru-RU" sz="1400" dirty="0">
                <a:latin typeface="Comic Sans MS" panose="030F0702030302020204" pitchFamily="66" charset="0"/>
              </a:rPr>
              <a:t>, 118(1): 91–107, 2013. </a:t>
            </a:r>
            <a:r>
              <a:rPr lang="ru-RU" altLang="ru-RU" sz="1400" dirty="0" err="1">
                <a:latin typeface="Comic Sans MS" panose="030F0702030302020204" pitchFamily="66" charset="0"/>
              </a:rPr>
              <a:t>doi</a:t>
            </a:r>
            <a:r>
              <a:rPr lang="ru-RU" altLang="ru-RU" sz="1400" dirty="0">
                <a:latin typeface="Comic Sans MS" panose="030F0702030302020204" pitchFamily="66" charset="0"/>
              </a:rPr>
              <a:t>: 10.1029/2012JC007990.</a:t>
            </a:r>
            <a:r>
              <a:rPr lang="ru-RU" altLang="ru-RU" sz="1600" dirty="0">
                <a:latin typeface="Comic Sans MS" panose="030F0702030302020204" pitchFamily="66" charset="0"/>
              </a:rPr>
              <a:t> </a:t>
            </a:r>
            <a:endParaRPr lang="en-US" altLang="ru-RU" sz="1600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endParaRPr lang="en-US" altLang="ru-RU" sz="1600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Maxwell E</a:t>
            </a:r>
            <a:r>
              <a:rPr lang="ru-RU" altLang="ru-RU" b="1" dirty="0" err="1">
                <a:solidFill>
                  <a:srgbClr val="990000"/>
                </a:solidFill>
                <a:latin typeface="Comic Sans MS" panose="030F0702030302020204" pitchFamily="66" charset="0"/>
              </a:rPr>
              <a:t>lasto</a:t>
            </a:r>
            <a:r>
              <a:rPr lang="ru-RU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-</a:t>
            </a:r>
            <a:r>
              <a:rPr lang="en-US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B</a:t>
            </a:r>
            <a:r>
              <a:rPr lang="ru-RU" altLang="ru-RU" b="1" dirty="0" err="1">
                <a:solidFill>
                  <a:srgbClr val="990000"/>
                </a:solidFill>
                <a:latin typeface="Comic Sans MS" panose="030F0702030302020204" pitchFamily="66" charset="0"/>
              </a:rPr>
              <a:t>rittle</a:t>
            </a:r>
            <a:r>
              <a:rPr lang="ru-RU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R</a:t>
            </a:r>
            <a:r>
              <a:rPr lang="ru-RU" altLang="ru-RU" b="1" dirty="0" err="1">
                <a:solidFill>
                  <a:srgbClr val="990000"/>
                </a:solidFill>
                <a:latin typeface="Comic Sans MS" panose="030F0702030302020204" pitchFamily="66" charset="0"/>
              </a:rPr>
              <a:t>heology</a:t>
            </a:r>
            <a:r>
              <a:rPr lang="en-US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 (MEB)</a:t>
            </a:r>
            <a:r>
              <a:rPr lang="ru-RU" altLang="ru-RU" dirty="0">
                <a:latin typeface="Comic Sans MS" panose="030F0702030302020204" pitchFamily="66" charset="0"/>
              </a:rPr>
              <a:t> </a:t>
            </a:r>
            <a:endParaRPr lang="en-US" altLang="ru-RU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1400" dirty="0">
                <a:latin typeface="Comic Sans MS" panose="030F0702030302020204" pitchFamily="66" charset="0"/>
              </a:rPr>
              <a:t>L. </a:t>
            </a:r>
            <a:r>
              <a:rPr lang="ru-RU" altLang="ru-RU" sz="1400" dirty="0" err="1">
                <a:latin typeface="Comic Sans MS" panose="030F0702030302020204" pitchFamily="66" charset="0"/>
              </a:rPr>
              <a:t>Girard</a:t>
            </a:r>
            <a:r>
              <a:rPr lang="ru-RU" altLang="ru-RU" sz="1400" dirty="0">
                <a:latin typeface="Comic Sans MS" panose="030F0702030302020204" pitchFamily="66" charset="0"/>
              </a:rPr>
              <a:t>, S. </a:t>
            </a:r>
            <a:r>
              <a:rPr lang="ru-RU" altLang="ru-RU" sz="1400" dirty="0" err="1">
                <a:latin typeface="Comic Sans MS" panose="030F0702030302020204" pitchFamily="66" charset="0"/>
              </a:rPr>
              <a:t>Bouillon</a:t>
            </a:r>
            <a:r>
              <a:rPr lang="ru-RU" altLang="ru-RU" sz="1400" dirty="0">
                <a:latin typeface="Comic Sans MS" panose="030F0702030302020204" pitchFamily="66" charset="0"/>
              </a:rPr>
              <a:t>, J. </a:t>
            </a:r>
            <a:r>
              <a:rPr lang="ru-RU" altLang="ru-RU" sz="1400" dirty="0" err="1">
                <a:latin typeface="Comic Sans MS" panose="030F0702030302020204" pitchFamily="66" charset="0"/>
              </a:rPr>
              <a:t>Weiss</a:t>
            </a:r>
            <a:r>
              <a:rPr lang="ru-RU" altLang="ru-RU" sz="1400" dirty="0">
                <a:latin typeface="Comic Sans MS" panose="030F0702030302020204" pitchFamily="66" charset="0"/>
              </a:rPr>
              <a:t>, D. </a:t>
            </a:r>
            <a:r>
              <a:rPr lang="ru-RU" altLang="ru-RU" sz="1400" dirty="0" err="1">
                <a:latin typeface="Comic Sans MS" panose="030F0702030302020204" pitchFamily="66" charset="0"/>
              </a:rPr>
              <a:t>Amitrano</a:t>
            </a:r>
            <a:r>
              <a:rPr lang="ru-RU" altLang="ru-RU" sz="1400" dirty="0">
                <a:latin typeface="Comic Sans MS" panose="030F0702030302020204" pitchFamily="66" charset="0"/>
              </a:rPr>
              <a:t>, T. </a:t>
            </a:r>
            <a:r>
              <a:rPr lang="ru-RU" altLang="ru-RU" sz="1400" dirty="0" err="1">
                <a:latin typeface="Comic Sans MS" panose="030F0702030302020204" pitchFamily="66" charset="0"/>
              </a:rPr>
              <a:t>Fichefet</a:t>
            </a:r>
            <a:r>
              <a:rPr lang="ru-RU" altLang="ru-RU" sz="1400" dirty="0">
                <a:latin typeface="Comic Sans MS" panose="030F0702030302020204" pitchFamily="66" charset="0"/>
              </a:rPr>
              <a:t>, </a:t>
            </a:r>
            <a:r>
              <a:rPr lang="ru-RU" altLang="ru-RU" sz="1400" dirty="0" err="1">
                <a:latin typeface="Comic Sans MS" panose="030F0702030302020204" pitchFamily="66" charset="0"/>
              </a:rPr>
              <a:t>and</a:t>
            </a:r>
            <a:r>
              <a:rPr lang="ru-RU" altLang="ru-RU" sz="1400" dirty="0">
                <a:latin typeface="Comic Sans MS" panose="030F0702030302020204" pitchFamily="66" charset="0"/>
              </a:rPr>
              <a:t> V. </a:t>
            </a:r>
            <a:r>
              <a:rPr lang="ru-RU" altLang="ru-RU" sz="1400" dirty="0" err="1">
                <a:latin typeface="Comic Sans MS" panose="030F0702030302020204" pitchFamily="66" charset="0"/>
              </a:rPr>
              <a:t>Legat</a:t>
            </a:r>
            <a:r>
              <a:rPr lang="ru-RU" altLang="ru-RU" sz="1400" dirty="0">
                <a:latin typeface="Comic Sans MS" panose="030F0702030302020204" pitchFamily="66" charset="0"/>
              </a:rPr>
              <a:t>. A </a:t>
            </a:r>
            <a:r>
              <a:rPr lang="ru-RU" altLang="ru-RU" sz="1400" dirty="0" err="1">
                <a:latin typeface="Comic Sans MS" panose="030F0702030302020204" pitchFamily="66" charset="0"/>
              </a:rPr>
              <a:t>new</a:t>
            </a:r>
            <a:r>
              <a:rPr lang="ru-RU" altLang="ru-RU" sz="1400" dirty="0">
                <a:latin typeface="Comic Sans MS" panose="030F0702030302020204" pitchFamily="66" charset="0"/>
              </a:rPr>
              <a:t>  </a:t>
            </a:r>
            <a:r>
              <a:rPr lang="ru-RU" altLang="ru-RU" sz="1400" dirty="0" err="1">
                <a:latin typeface="Comic Sans MS" panose="030F0702030302020204" pitchFamily="66" charset="0"/>
              </a:rPr>
              <a:t>modeling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framework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for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sea-ice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mechanics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based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on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elasto-brittle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rheology</a:t>
            </a:r>
            <a:r>
              <a:rPr lang="ru-RU" altLang="ru-RU" sz="1400" dirty="0">
                <a:latin typeface="Comic Sans MS" panose="030F0702030302020204" pitchFamily="66" charset="0"/>
              </a:rPr>
              <a:t>.  </a:t>
            </a:r>
            <a:r>
              <a:rPr lang="ru-RU" altLang="ru-RU" sz="1400" dirty="0" err="1">
                <a:latin typeface="Comic Sans MS" panose="030F0702030302020204" pitchFamily="66" charset="0"/>
              </a:rPr>
              <a:t>Annals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of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Glaciology</a:t>
            </a:r>
            <a:r>
              <a:rPr lang="ru-RU" altLang="ru-RU" sz="1400" dirty="0">
                <a:latin typeface="Comic Sans MS" panose="030F0702030302020204" pitchFamily="66" charset="0"/>
              </a:rPr>
              <a:t>, 52(57):123–132, 2011. </a:t>
            </a:r>
            <a:endParaRPr lang="en-US" altLang="ru-RU" sz="1400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1400" dirty="0">
                <a:latin typeface="Comic Sans MS" panose="030F0702030302020204" pitchFamily="66" charset="0"/>
              </a:rPr>
              <a:t>S. </a:t>
            </a:r>
            <a:r>
              <a:rPr lang="ru-RU" altLang="ru-RU" sz="1400" dirty="0" err="1">
                <a:latin typeface="Comic Sans MS" panose="030F0702030302020204" pitchFamily="66" charset="0"/>
              </a:rPr>
              <a:t>Bouillon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and</a:t>
            </a:r>
            <a:r>
              <a:rPr lang="ru-RU" altLang="ru-RU" sz="1400" dirty="0">
                <a:latin typeface="Comic Sans MS" panose="030F0702030302020204" pitchFamily="66" charset="0"/>
              </a:rPr>
              <a:t> P. </a:t>
            </a:r>
            <a:r>
              <a:rPr lang="ru-RU" altLang="ru-RU" sz="1400" dirty="0" err="1">
                <a:latin typeface="Comic Sans MS" panose="030F0702030302020204" pitchFamily="66" charset="0"/>
              </a:rPr>
              <a:t>Rampal</a:t>
            </a:r>
            <a:r>
              <a:rPr lang="ru-RU" altLang="ru-RU" sz="1400" dirty="0">
                <a:latin typeface="Comic Sans MS" panose="030F0702030302020204" pitchFamily="66" charset="0"/>
              </a:rPr>
              <a:t>. </a:t>
            </a:r>
            <a:r>
              <a:rPr lang="ru-RU" altLang="ru-RU" sz="1400" dirty="0" err="1">
                <a:latin typeface="Comic Sans MS" panose="030F0702030302020204" pitchFamily="66" charset="0"/>
              </a:rPr>
              <a:t>Presentation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of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the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dynamical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core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of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neXtSIM</a:t>
            </a:r>
            <a:r>
              <a:rPr lang="ru-RU" altLang="ru-RU" sz="1400" dirty="0">
                <a:latin typeface="Comic Sans MS" panose="030F0702030302020204" pitchFamily="66" charset="0"/>
              </a:rPr>
              <a:t>, a </a:t>
            </a:r>
            <a:r>
              <a:rPr lang="ru-RU" altLang="ru-RU" sz="1400" dirty="0" err="1">
                <a:latin typeface="Comic Sans MS" panose="030F0702030302020204" pitchFamily="66" charset="0"/>
              </a:rPr>
              <a:t>new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sea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ice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model</a:t>
            </a:r>
            <a:r>
              <a:rPr lang="ru-RU" altLang="ru-RU" sz="1400" dirty="0">
                <a:latin typeface="Comic Sans MS" panose="030F0702030302020204" pitchFamily="66" charset="0"/>
              </a:rPr>
              <a:t>. Ocean Modelling, 91:23–37, 2015. </a:t>
            </a:r>
            <a:r>
              <a:rPr lang="ru-RU" altLang="ru-RU" sz="1400" dirty="0" err="1">
                <a:latin typeface="Comic Sans MS" panose="030F0702030302020204" pitchFamily="66" charset="0"/>
              </a:rPr>
              <a:t>doi</a:t>
            </a:r>
            <a:r>
              <a:rPr lang="ru-RU" altLang="ru-RU" sz="1400" dirty="0">
                <a:latin typeface="Comic Sans MS" panose="030F0702030302020204" pitchFamily="66" charset="0"/>
              </a:rPr>
              <a:t>: http://dx.doi.org/ 10.1016/j.ocemod.2015.04.005.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7CA722C-4320-40E3-82E2-27AC72D5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FC7F8A94-A6B7-4609-A0FE-062422DFF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5CA44C-DAD1-4942-84AE-A5ACFCFB9B2C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</p:spTree>
    <p:extLst>
      <p:ext uri="{BB962C8B-B14F-4D97-AF65-F5344CB8AC3E}">
        <p14:creationId xmlns:p14="http://schemas.microsoft.com/office/powerpoint/2010/main" val="1805339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16FE00-26A6-4740-B418-6F1AB368A920}"/>
              </a:ext>
            </a:extLst>
          </p:cNvPr>
          <p:cNvSpPr txBox="1"/>
          <p:nvPr/>
        </p:nvSpPr>
        <p:spPr>
          <a:xfrm>
            <a:off x="2005012" y="342627"/>
            <a:ext cx="8181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Численное решение уравнений динамики льда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2E3F7A-30B4-4CAD-9976-9EF6AD27D147}"/>
              </a:ext>
            </a:extLst>
          </p:cNvPr>
          <p:cNvSpPr txBox="1"/>
          <p:nvPr/>
        </p:nvSpPr>
        <p:spPr>
          <a:xfrm>
            <a:off x="2115337" y="745704"/>
            <a:ext cx="796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1. Уравнения переноса характеристик льда и снега.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D7019-C481-4F32-87BE-3407A531D47F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809E4A-EF08-4B7C-BE23-25748562E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34</a:t>
            </a:fld>
            <a:endParaRPr lang="ru-RU"/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ED51ACA3-71B6-4F15-8CAF-6A1AD1AC6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5C00711-DFD0-43CF-8BDB-E28474719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CE9AD90D-1295-4075-94E9-92A88B700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76" y="2091819"/>
            <a:ext cx="3251251" cy="267436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965658-A1A4-42FD-B3F8-AFBD472E63FF}"/>
              </a:ext>
            </a:extLst>
          </p:cNvPr>
          <p:cNvSpPr txBox="1"/>
          <p:nvPr/>
        </p:nvSpPr>
        <p:spPr>
          <a:xfrm>
            <a:off x="1770077" y="4766181"/>
            <a:ext cx="3280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Разделение на подобласти (</a:t>
            </a:r>
            <a:r>
              <a:rPr lang="en-US" sz="1400" dirty="0" err="1"/>
              <a:t>ParMETIS</a:t>
            </a:r>
            <a:r>
              <a:rPr lang="ru-RU" sz="1400" dirty="0"/>
              <a:t>) квази-равномерной триангуляции единичной сферы, построенной с помощью </a:t>
            </a:r>
            <a:r>
              <a:rPr lang="en-US" sz="1400" dirty="0"/>
              <a:t>Ani3D (</a:t>
            </a:r>
            <a:r>
              <a:rPr lang="ru-RU" sz="1400" dirty="0"/>
              <a:t>Разрешение </a:t>
            </a:r>
            <a:r>
              <a:rPr lang="en-US" sz="1400" dirty="0"/>
              <a:t>~ 100 </a:t>
            </a:r>
            <a:r>
              <a:rPr lang="ru-RU" sz="1400" dirty="0"/>
              <a:t>км.</a:t>
            </a:r>
            <a:r>
              <a:rPr lang="en-US" sz="1400" dirty="0"/>
              <a:t>)</a:t>
            </a:r>
            <a:endParaRPr lang="ru-RU" sz="1400" dirty="0"/>
          </a:p>
        </p:txBody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6BD9409F-C0D8-430A-AFA6-A9CC048AD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42" y="2005665"/>
            <a:ext cx="4575030" cy="2175343"/>
          </a:xfrm>
          <a:prstGeom prst="rect">
            <a:avLst/>
          </a:prstGeom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95267ED0-15B0-41CA-B889-E2F2667B4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70" y="4181008"/>
            <a:ext cx="4538974" cy="21753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EB57E3-6530-4FBB-AA30-9EF358FB5A27}"/>
              </a:ext>
            </a:extLst>
          </p:cNvPr>
          <p:cNvSpPr txBox="1"/>
          <p:nvPr/>
        </p:nvSpPr>
        <p:spPr>
          <a:xfrm>
            <a:off x="1590455" y="1141171"/>
            <a:ext cx="83917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Comic Sans MS" panose="030F0702030302020204" pitchFamily="66" charset="0"/>
              </a:rPr>
              <a:t>S.Petrov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N.Iakovlev</a:t>
            </a:r>
            <a:r>
              <a:rPr lang="en-US" sz="1400" dirty="0">
                <a:latin typeface="Comic Sans MS" panose="030F0702030302020204" pitchFamily="66" charset="0"/>
              </a:rPr>
              <a:t>. </a:t>
            </a:r>
            <a:r>
              <a:rPr lang="en-US" sz="1400" b="1" dirty="0">
                <a:latin typeface="Comic Sans MS" panose="030F0702030302020204" pitchFamily="66" charset="0"/>
              </a:rPr>
              <a:t>The suite of Taylor–</a:t>
            </a:r>
            <a:r>
              <a:rPr lang="en-US" sz="1400" b="1" dirty="0" err="1">
                <a:latin typeface="Comic Sans MS" panose="030F0702030302020204" pitchFamily="66" charset="0"/>
              </a:rPr>
              <a:t>Galerkin</a:t>
            </a:r>
            <a:r>
              <a:rPr lang="en-US" sz="1400" b="1" dirty="0">
                <a:latin typeface="Comic Sans MS" panose="030F0702030302020204" pitchFamily="66" charset="0"/>
              </a:rPr>
              <a:t> class schemes for ice transport on sphere implemented by the INMOST package</a:t>
            </a:r>
            <a:r>
              <a:rPr lang="en-US" sz="1400" dirty="0">
                <a:latin typeface="Comic Sans MS" panose="030F0702030302020204" pitchFamily="66" charset="0"/>
              </a:rPr>
              <a:t> // </a:t>
            </a:r>
            <a:r>
              <a:rPr lang="en-US" sz="1400" i="1" dirty="0">
                <a:latin typeface="Comic Sans MS" panose="030F0702030302020204" pitchFamily="66" charset="0"/>
              </a:rPr>
              <a:t>Russian Journal of Numerical Analysis and Mathematical Modelling 36(4):227-238 (August 2021)</a:t>
            </a:r>
            <a:endParaRPr lang="ru-RU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38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48C8FF-BEDB-43A7-87D5-84D1D2E8652D}"/>
              </a:ext>
            </a:extLst>
          </p:cNvPr>
          <p:cNvSpPr txBox="1"/>
          <p:nvPr/>
        </p:nvSpPr>
        <p:spPr>
          <a:xfrm>
            <a:off x="2346080" y="490234"/>
            <a:ext cx="741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2. Уравнения движения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77377-F3FF-4358-A538-1D3E23A8108B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24C407-150A-43FA-97C2-6E293E8F4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35</a:t>
            </a:fld>
            <a:endParaRPr lang="ru-RU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9F3BFC4B-2B7C-4951-BF05-CB52282E2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87C57-D9C1-4614-943A-2C9FCF31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4AC08CC-BFAB-42A8-98AF-7034F66A2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82" y="2369765"/>
            <a:ext cx="6553634" cy="272948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0F4262-B117-4357-A72C-71CF0B9C110F}"/>
              </a:ext>
            </a:extLst>
          </p:cNvPr>
          <p:cNvSpPr txBox="1">
            <a:spLocks/>
          </p:cNvSpPr>
          <p:nvPr/>
        </p:nvSpPr>
        <p:spPr>
          <a:xfrm>
            <a:off x="2046061" y="1072807"/>
            <a:ext cx="8099877" cy="4001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err="1">
                <a:latin typeface="Comic Sans MS" panose="030F0702030302020204" pitchFamily="66" charset="0"/>
              </a:rPr>
              <a:t>mEVP</a:t>
            </a:r>
            <a:r>
              <a:rPr lang="en-US" sz="1800" dirty="0">
                <a:latin typeface="Comic Sans MS" panose="030F0702030302020204" pitchFamily="66" charset="0"/>
              </a:rPr>
              <a:t>-</a:t>
            </a:r>
            <a:r>
              <a:rPr lang="ru-RU" sz="1800" dirty="0">
                <a:latin typeface="Comic Sans MS" panose="030F0702030302020204" pitchFamily="66" charset="0"/>
              </a:rPr>
              <a:t>метод интегрирования уравнения баланса импульса</a:t>
            </a:r>
          </a:p>
          <a:p>
            <a:pPr algn="ctr"/>
            <a:r>
              <a:rPr lang="en-US" sz="1800" dirty="0">
                <a:latin typeface="Comic Sans MS" panose="030F0702030302020204" pitchFamily="66" charset="0"/>
              </a:rPr>
              <a:t> </a:t>
            </a:r>
            <a:r>
              <a:rPr lang="ru-RU" sz="1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B77172-7017-40C1-85DF-37A6697CDD95}"/>
              </a:ext>
            </a:extLst>
          </p:cNvPr>
          <p:cNvSpPr txBox="1"/>
          <p:nvPr/>
        </p:nvSpPr>
        <p:spPr>
          <a:xfrm>
            <a:off x="1578529" y="1565250"/>
            <a:ext cx="950332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Sylvain Bouillon et al., </a:t>
            </a:r>
            <a:r>
              <a:rPr lang="en-US" sz="1600" b="1" dirty="0">
                <a:latin typeface="Comic Sans MS" panose="030F0702030302020204" pitchFamily="66" charset="0"/>
              </a:rPr>
              <a:t>The elastic-viscous-plastic method revisited</a:t>
            </a:r>
            <a:r>
              <a:rPr lang="ru-RU" sz="1600" b="1" dirty="0">
                <a:latin typeface="Comic Sans MS" panose="030F0702030302020204" pitchFamily="66" charset="0"/>
              </a:rPr>
              <a:t>,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endParaRPr lang="ru-RU" sz="1600" dirty="0">
              <a:latin typeface="Comic Sans MS" panose="030F0702030302020204" pitchFamily="66" charset="0"/>
            </a:endParaRPr>
          </a:p>
          <a:p>
            <a:pPr algn="ctr"/>
            <a:r>
              <a:rPr lang="en-US" sz="1600" i="1" dirty="0">
                <a:latin typeface="Comic Sans MS" panose="030F0702030302020204" pitchFamily="66" charset="0"/>
              </a:rPr>
              <a:t>Ocean Modelling 71: 2-12</a:t>
            </a:r>
            <a:r>
              <a:rPr lang="ru-RU" sz="1600" i="1" dirty="0">
                <a:latin typeface="Comic Sans MS" panose="030F0702030302020204" pitchFamily="66" charset="0"/>
              </a:rPr>
              <a:t>, 2013</a:t>
            </a:r>
          </a:p>
          <a:p>
            <a:pPr algn="l"/>
            <a:endParaRPr lang="ru-RU" i="1" dirty="0">
              <a:latin typeface="F41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5A2ED6-E6FD-413D-AD92-8BAD49C620AC}"/>
              </a:ext>
            </a:extLst>
          </p:cNvPr>
          <p:cNvSpPr txBox="1"/>
          <p:nvPr/>
        </p:nvSpPr>
        <p:spPr>
          <a:xfrm>
            <a:off x="1951881" y="5261973"/>
            <a:ext cx="8786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Comic Sans MS" panose="030F0702030302020204" pitchFamily="66" charset="0"/>
              </a:rPr>
              <a:t>Инициализация значений скорости и компонент тензора напряжений происходит с</a:t>
            </a:r>
          </a:p>
          <a:p>
            <a:pPr algn="ctr"/>
            <a:r>
              <a:rPr lang="ru-RU" sz="1400" dirty="0">
                <a:latin typeface="Comic Sans MS" panose="030F0702030302020204" pitchFamily="66" charset="0"/>
              </a:rPr>
              <a:t> предыдущего глобального временного шага либо нулевыми значниями.</a:t>
            </a:r>
          </a:p>
        </p:txBody>
      </p:sp>
    </p:spTree>
    <p:extLst>
      <p:ext uri="{BB962C8B-B14F-4D97-AF65-F5344CB8AC3E}">
        <p14:creationId xmlns:p14="http://schemas.microsoft.com/office/powerpoint/2010/main" val="789084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CD9DF8-24A8-490A-9D86-2A4C42D6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36</a:t>
            </a:fld>
            <a:endParaRPr lang="ru-RU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DDA67822-864A-4FAF-99DE-418A9AD3A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120" y="1767152"/>
            <a:ext cx="5993759" cy="4346714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20E1A629-F227-45E8-8452-32900D70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4A3E1FBA-5E3F-456D-82AF-0C7DF200D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BA441-AFCD-441A-B2C8-5B75EA296A7E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D5E953-8366-4EC7-8ABE-06D027E222B3}"/>
              </a:ext>
            </a:extLst>
          </p:cNvPr>
          <p:cNvSpPr txBox="1"/>
          <p:nvPr/>
        </p:nvSpPr>
        <p:spPr>
          <a:xfrm>
            <a:off x="2801923" y="832039"/>
            <a:ext cx="6583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400" dirty="0" err="1">
                <a:latin typeface="Comic Sans MS" panose="030F0702030302020204" pitchFamily="66" charset="0"/>
              </a:rPr>
              <a:t>S.Petrov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N.Iakovlev</a:t>
            </a:r>
            <a:r>
              <a:rPr lang="en-US" sz="1400" dirty="0">
                <a:latin typeface="Comic Sans MS" panose="030F0702030302020204" pitchFamily="66" charset="0"/>
              </a:rPr>
              <a:t>. </a:t>
            </a:r>
            <a:r>
              <a:rPr lang="en-US" sz="1400" b="1" dirty="0">
                <a:latin typeface="Comic Sans MS" panose="030F0702030302020204" pitchFamily="66" charset="0"/>
              </a:rPr>
              <a:t>The Optimized Finite Element Dynamical Core of the Arctic Ocean Sea Ice Model</a:t>
            </a:r>
            <a:r>
              <a:rPr lang="ru-RU" sz="1400" b="1" dirty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//</a:t>
            </a:r>
            <a:r>
              <a:rPr lang="en-US" sz="1400" i="1" dirty="0">
                <a:latin typeface="Comic Sans MS" panose="030F0702030302020204" pitchFamily="66" charset="0"/>
              </a:rPr>
              <a:t>Mathematical Modeling and Supercomputer Technologies (2021)</a:t>
            </a:r>
            <a:r>
              <a:rPr lang="ru-RU" sz="1400" i="1" dirty="0">
                <a:latin typeface="Comic Sans MS" panose="030F0702030302020204" pitchFamily="66" charset="0"/>
              </a:rPr>
              <a:t>.</a:t>
            </a:r>
            <a:endParaRPr lang="en-US" sz="1400" i="1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7A69CB-55AE-4E61-B191-DCC5AD45693A}"/>
              </a:ext>
            </a:extLst>
          </p:cNvPr>
          <p:cNvSpPr txBox="1"/>
          <p:nvPr/>
        </p:nvSpPr>
        <p:spPr>
          <a:xfrm>
            <a:off x="2936147" y="385894"/>
            <a:ext cx="6156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Алгоритм </a:t>
            </a:r>
            <a:r>
              <a:rPr lang="en-US" sz="20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mEVP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-opt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метода</a:t>
            </a:r>
          </a:p>
        </p:txBody>
      </p:sp>
    </p:spTree>
    <p:extLst>
      <p:ext uri="{BB962C8B-B14F-4D97-AF65-F5344CB8AC3E}">
        <p14:creationId xmlns:p14="http://schemas.microsoft.com/office/powerpoint/2010/main" val="3283692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B10E40D-BCF3-4967-B492-F9553742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37</a:t>
            </a:fld>
            <a:endParaRPr lang="ru-RU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3305470E-20BD-4F86-B5EB-B00A714C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178" y="1367626"/>
            <a:ext cx="5181644" cy="412274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0097031-8DC1-46D8-AB45-3AE13C14A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F3844370-C872-4BA1-968C-0549B648C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D5BC2-7AE9-4A43-8979-AF994BEA3791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D8985-7869-4C5D-B308-6AE00A0E682C}"/>
              </a:ext>
            </a:extLst>
          </p:cNvPr>
          <p:cNvSpPr txBox="1"/>
          <p:nvPr/>
        </p:nvSpPr>
        <p:spPr>
          <a:xfrm>
            <a:off x="4205710" y="1099289"/>
            <a:ext cx="43335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u="sng" dirty="0">
                <a:latin typeface="Comic Sans MS" panose="030F0702030302020204" pitchFamily="66" charset="0"/>
              </a:rPr>
              <a:t>Сравнение относительных норм невязок</a:t>
            </a:r>
          </a:p>
        </p:txBody>
      </p:sp>
    </p:spTree>
    <p:extLst>
      <p:ext uri="{BB962C8B-B14F-4D97-AF65-F5344CB8AC3E}">
        <p14:creationId xmlns:p14="http://schemas.microsoft.com/office/powerpoint/2010/main" val="638927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30B379-E0AF-485B-A100-C323FC282E6B}"/>
              </a:ext>
            </a:extLst>
          </p:cNvPr>
          <p:cNvSpPr txBox="1"/>
          <p:nvPr/>
        </p:nvSpPr>
        <p:spPr>
          <a:xfrm>
            <a:off x="2715236" y="362122"/>
            <a:ext cx="676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Некоторые соображения по дальнейшему развитию моделей морского льда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877C81-6461-4B86-9CCA-71C872146676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7625AA-6416-4672-865E-CE248965A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38</a:t>
            </a:fld>
            <a:endParaRPr lang="ru-RU" dirty="0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062CA81A-ADFC-4DFD-AF7D-26ADB15C1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674D9-7669-408E-B158-AA086B66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214;p27">
            <a:extLst>
              <a:ext uri="{FF2B5EF4-FFF2-40B4-BE49-F238E27FC236}">
                <a16:creationId xmlns:a16="http://schemas.microsoft.com/office/drawing/2014/main" id="{22240C97-DAC1-4A47-B84D-CE61890445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363" t="2634" r="16202" b="8063"/>
          <a:stretch/>
        </p:blipFill>
        <p:spPr>
          <a:xfrm>
            <a:off x="3450409" y="1175908"/>
            <a:ext cx="5517422" cy="504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462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DD76507D-B2AB-4978-899B-449B8BE14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2" y="645844"/>
            <a:ext cx="8359775" cy="55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9FD6BF-7D26-49FF-B54E-76E512B77A27}"/>
              </a:ext>
            </a:extLst>
          </p:cNvPr>
          <p:cNvSpPr txBox="1"/>
          <p:nvPr/>
        </p:nvSpPr>
        <p:spPr>
          <a:xfrm>
            <a:off x="2857500" y="1876425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Comic Sans MS" panose="030F0702030302020204" pitchFamily="66" charset="0"/>
              </a:rPr>
              <a:t>Спасибо за внимание!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CF6F30D-6833-4BF1-94A9-8FEC2057D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39</a:t>
            </a:fld>
            <a:endParaRPr lang="ru-RU"/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5F010C74-BEAE-4CB1-8F20-E253E76EE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6CEBAE-B2E7-4ED4-90A7-50B584226431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</p:spTree>
    <p:extLst>
      <p:ext uri="{BB962C8B-B14F-4D97-AF65-F5344CB8AC3E}">
        <p14:creationId xmlns:p14="http://schemas.microsoft.com/office/powerpoint/2010/main" val="3371961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6DA0B6-639C-49BF-ABFB-5979DD9AB855}"/>
              </a:ext>
            </a:extLst>
          </p:cNvPr>
          <p:cNvSpPr txBox="1"/>
          <p:nvPr/>
        </p:nvSpPr>
        <p:spPr>
          <a:xfrm>
            <a:off x="2281237" y="1541302"/>
            <a:ext cx="762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Классификация морского льда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C5B23-FA48-4F08-88E7-CDF0786B9A59}"/>
              </a:ext>
            </a:extLst>
          </p:cNvPr>
          <p:cNvSpPr txBox="1"/>
          <p:nvPr/>
        </p:nvSpPr>
        <p:spPr>
          <a:xfrm>
            <a:off x="1317072" y="2952925"/>
            <a:ext cx="10461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WMO Sea Ice Nomenclature. WMO No. 259, volume 1 – Terminology and Codes, Volume II – Illustrated Glossary and III – International System of Sea-Ice Symbols, 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by March 2014 (5th Session of JCOMM Expert Team on Sea Ice) </a:t>
            </a:r>
            <a:endParaRPr lang="ru-RU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http://www.aari.ru/gdsidb/XML/wmo_259.php.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0306-5237-403D-812A-7719EE4566D9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F63CC2-74D7-457E-A8C5-3D1D7E0B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4</a:t>
            </a:fld>
            <a:endParaRPr lang="ru-RU"/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0C370614-611B-4B65-925C-23E1B6EB9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ABDCF06-9FB1-4533-9048-09357F0D8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621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EA81CC-A03E-4EE0-B370-D1461ACFC2F7}"/>
              </a:ext>
            </a:extLst>
          </p:cNvPr>
          <p:cNvSpPr txBox="1"/>
          <p:nvPr/>
        </p:nvSpPr>
        <p:spPr>
          <a:xfrm>
            <a:off x="1791049" y="787786"/>
            <a:ext cx="86099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1600" dirty="0">
                <a:solidFill>
                  <a:srgbClr val="C00000"/>
                </a:solidFill>
              </a:rPr>
              <a:t>Морской лед</a:t>
            </a:r>
            <a:r>
              <a:rPr lang="ru-RU" sz="1600" dirty="0"/>
              <a:t>: Любая форма льда, встречающегося в море и образовавшегося в результате замерзания морской воды.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Припай</a:t>
            </a:r>
            <a:r>
              <a:rPr lang="ru-RU" sz="1600" dirty="0"/>
              <a:t>: Морской лед, который образуется и остается неподвижным вдоль побережья, где он прикреплен к берегу, к ледяной стене, к ледяному барьеру, между отмелями или севшими на отмели айсбергами. Во время изменения уровня моря можно наблюдать вертикальные колебания. Неподвижный лед может образоваться естественным образом из соленой воды или в результате примерзания к берегу или припаю плавучего льда, любой возрастной категории. Он может простираться на расстояние всего в несколько метров или на несколько сотен километров от берега. Неподвижный лед может быть более одного года по возрасту и в этом случае он может быть определен соответствующей возрастной категорией (старый, двухлетний или многолетний). Если его толщина более 2 м над уровнем моря, он называется шельфовым льдом.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Дрейфующий лед/паковый лед</a:t>
            </a:r>
            <a:r>
              <a:rPr lang="ru-RU" sz="1600" dirty="0"/>
              <a:t>: Термин, употребляемый в широком смысле, включающий любой вид морского льда, за исключением неподвижного, независимо от его формы и распределения. При высокой сплоченности, а именно 7/10 или более, термин "дрейфующий лед" может быть заменен термином паковый лед.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64FD47-6637-4D22-8AA5-1344379CB19C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BC67627-3DEE-43CC-8A66-E5B95D4F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5</a:t>
            </a:fld>
            <a:endParaRPr lang="ru-RU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E9A28A34-A277-4841-B714-90232EDE5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5AC66-4647-4B7C-AAE7-B89A0ACF2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036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88534F-B806-4DB6-9F0C-57B1B2BEFFA5}"/>
              </a:ext>
            </a:extLst>
          </p:cNvPr>
          <p:cNvSpPr txBox="1"/>
          <p:nvPr/>
        </p:nvSpPr>
        <p:spPr>
          <a:xfrm>
            <a:off x="1756096" y="350842"/>
            <a:ext cx="851482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Возрастные характеристики льда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Начальные виды льдов </a:t>
            </a:r>
            <a:r>
              <a:rPr lang="ru-RU" sz="1600" dirty="0"/>
              <a:t>(</a:t>
            </a:r>
            <a:r>
              <a:rPr lang="en-US" sz="1600" dirty="0"/>
              <a:t>New ice</a:t>
            </a:r>
            <a:r>
              <a:rPr lang="ru-RU" sz="1600" dirty="0"/>
              <a:t>): Общий термин для недавно образовавшегося льда, который включает в себя ледяные иглы, ледяное сало, снежуру и шугу. Эти виды льда состоят из слабо смерзшихся кристаллов (если они вообще смерзлись), имеющих определенную форму, только когда они на плаву.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Ледяные иглы </a:t>
            </a:r>
            <a:r>
              <a:rPr lang="ru-RU" sz="1600" dirty="0"/>
              <a:t>(</a:t>
            </a:r>
            <a:r>
              <a:rPr lang="en-US" sz="1600" dirty="0"/>
              <a:t>Frazil ice</a:t>
            </a:r>
            <a:r>
              <a:rPr lang="ru-RU" sz="1600" dirty="0"/>
              <a:t>): Тонкие иглы или пластинки льда, взвешенные в воде.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Ледяное сало </a:t>
            </a:r>
            <a:r>
              <a:rPr lang="ru-RU" sz="1600" dirty="0"/>
              <a:t>(</a:t>
            </a:r>
            <a:r>
              <a:rPr lang="en-US" sz="1600" dirty="0"/>
              <a:t>Grease ice</a:t>
            </a:r>
            <a:r>
              <a:rPr lang="ru-RU" sz="1600" dirty="0"/>
              <a:t>): Следующая после ледяных игл стадия замерзания, когда кристаллы льда сгустились и образуют густой слой на поверхности. Ледяное сало отражает мало света и придает поверхности воды матовый оттенок.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Снежура </a:t>
            </a:r>
            <a:r>
              <a:rPr lang="ru-RU" sz="1600" dirty="0"/>
              <a:t>(</a:t>
            </a:r>
            <a:r>
              <a:rPr lang="en-US" sz="1600" dirty="0"/>
              <a:t>Slush</a:t>
            </a:r>
            <a:r>
              <a:rPr lang="ru-RU" sz="1600" dirty="0"/>
              <a:t>): Выпавший на поверхность моря, свободную от льда, снег, пропитанный водой и представляющий собой вязкую массу.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Шуга</a:t>
            </a:r>
            <a:r>
              <a:rPr lang="ru-RU" sz="1600" dirty="0"/>
              <a:t> (</a:t>
            </a:r>
            <a:r>
              <a:rPr lang="en-US" sz="1600" dirty="0" err="1"/>
              <a:t>Shuga</a:t>
            </a:r>
            <a:r>
              <a:rPr lang="ru-RU" sz="1600" dirty="0"/>
              <a:t>): Скопление пористых кусков льда белого цвета, достигающих несколько сантиметров в поперечнике; образуется из ледяного сала или снежуры, а иногда из донного льда, поднимающегося на поверхность.</a:t>
            </a:r>
          </a:p>
          <a:p>
            <a:endParaRPr lang="ru-RU" sz="1600" dirty="0"/>
          </a:p>
          <a:p>
            <a:r>
              <a:rPr lang="ru-RU" sz="1600" dirty="0" err="1">
                <a:solidFill>
                  <a:srgbClr val="C00000"/>
                </a:solidFill>
              </a:rPr>
              <a:t>Нилас</a:t>
            </a:r>
            <a:r>
              <a:rPr lang="ru-RU" sz="1600" dirty="0"/>
              <a:t>  (</a:t>
            </a:r>
            <a:r>
              <a:rPr lang="en-US" sz="1600" dirty="0" err="1"/>
              <a:t>Nilas</a:t>
            </a:r>
            <a:r>
              <a:rPr lang="ru-RU" sz="1600" dirty="0"/>
              <a:t>): Тонкая, эластичная корка льда, легко прогибающаяся на волне и зыби, и при сжатии образующая зубчатые наслоения. Имеет матовую поверхность и толщину до 10 см. Может подразделяться на </a:t>
            </a:r>
            <a:r>
              <a:rPr lang="ru-RU" sz="1600" dirty="0">
                <a:solidFill>
                  <a:srgbClr val="C00000"/>
                </a:solidFill>
              </a:rPr>
              <a:t>темный </a:t>
            </a:r>
            <a:r>
              <a:rPr lang="ru-RU" sz="1600" dirty="0" err="1">
                <a:solidFill>
                  <a:srgbClr val="C00000"/>
                </a:solidFill>
              </a:rPr>
              <a:t>нилас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/>
              <a:t>(до 5 см) и </a:t>
            </a:r>
            <a:r>
              <a:rPr lang="ru-RU" sz="1600" dirty="0">
                <a:solidFill>
                  <a:srgbClr val="C00000"/>
                </a:solidFill>
              </a:rPr>
              <a:t>светлый </a:t>
            </a:r>
            <a:r>
              <a:rPr lang="ru-RU" sz="1600" dirty="0" err="1">
                <a:solidFill>
                  <a:srgbClr val="C00000"/>
                </a:solidFill>
              </a:rPr>
              <a:t>нилас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/>
              <a:t>(более 5 см).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800335-4F7C-4509-B244-1D8279A6DAA4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5CBD5C-7A34-4A1A-9D93-B9ACF690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6</a:t>
            </a:fld>
            <a:endParaRPr lang="ru-RU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D487C9C5-0B79-4CD3-B2E6-421323658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77235-77D3-499A-AE7E-4F147227A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56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8A2622-ABCA-45DE-8DD2-D96D6AEB307D}"/>
              </a:ext>
            </a:extLst>
          </p:cNvPr>
          <p:cNvSpPr txBox="1"/>
          <p:nvPr/>
        </p:nvSpPr>
        <p:spPr>
          <a:xfrm>
            <a:off x="1386980" y="308672"/>
            <a:ext cx="977317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Склянка</a:t>
            </a:r>
            <a:r>
              <a:rPr lang="ru-RU" sz="1600" dirty="0"/>
              <a:t> (</a:t>
            </a:r>
            <a:r>
              <a:rPr lang="en-US" sz="1600" dirty="0"/>
              <a:t>Ice rind</a:t>
            </a:r>
            <a:r>
              <a:rPr lang="ru-RU" sz="1600" dirty="0"/>
              <a:t>): Легко ломающаяся блестящая корка льда, образующаяся на спокойной поверхности воды в результате непосредственного замерзания или из ледяного сала обычно в воде малой солености. Толщина ее до 5 см. Легко ломается при ветре или волне, причем обычно разламывается на прямоугольные куски.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Блинчатый лед </a:t>
            </a:r>
            <a:r>
              <a:rPr lang="ru-RU" sz="1600" dirty="0"/>
              <a:t>(</a:t>
            </a:r>
            <a:r>
              <a:rPr lang="en-US" sz="1600" dirty="0"/>
              <a:t>Pancake ice</a:t>
            </a:r>
            <a:r>
              <a:rPr lang="ru-RU" sz="1600" dirty="0"/>
              <a:t>): Пластины льда преимущественно круглой формы от 30 см до 3 м в диаметре и приблизительно до 10 см толщиной, с приподнятыми краями вследствие удара льдин одна о другую. Он может образовываться на легкой волне из ледяного сала, шуги или снежуры, а также в результате разлома </a:t>
            </a:r>
            <a:r>
              <a:rPr lang="ru-RU" sz="1600" dirty="0">
                <a:solidFill>
                  <a:srgbClr val="C00000"/>
                </a:solidFill>
              </a:rPr>
              <a:t>склянки, </a:t>
            </a:r>
            <a:r>
              <a:rPr lang="ru-RU" sz="1600" dirty="0" err="1">
                <a:solidFill>
                  <a:srgbClr val="C00000"/>
                </a:solidFill>
              </a:rPr>
              <a:t>ниласа</a:t>
            </a:r>
            <a:r>
              <a:rPr lang="ru-RU" sz="1600" dirty="0">
                <a:solidFill>
                  <a:srgbClr val="C00000"/>
                </a:solidFill>
              </a:rPr>
              <a:t> и серого льда </a:t>
            </a:r>
            <a:r>
              <a:rPr lang="ru-RU" sz="1600" dirty="0"/>
              <a:t>в условиях большой зыби. Блинчатый лед может также образовываться на некоторой глубине на поверхности раздела между водными массами с различными физическими характеристиками.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Молодой лед </a:t>
            </a:r>
            <a:r>
              <a:rPr lang="ru-RU" sz="1600" dirty="0"/>
              <a:t>(</a:t>
            </a:r>
            <a:r>
              <a:rPr lang="en-US" sz="1600" dirty="0"/>
              <a:t>Young ice</a:t>
            </a:r>
            <a:r>
              <a:rPr lang="ru-RU" sz="1600" dirty="0"/>
              <a:t>): Лед в его переходной стадии между </a:t>
            </a:r>
            <a:r>
              <a:rPr lang="ru-RU" sz="1600" dirty="0" err="1">
                <a:solidFill>
                  <a:srgbClr val="C00000"/>
                </a:solidFill>
              </a:rPr>
              <a:t>ниласом</a:t>
            </a:r>
            <a:r>
              <a:rPr lang="ru-RU" sz="1600" dirty="0">
                <a:solidFill>
                  <a:srgbClr val="C00000"/>
                </a:solidFill>
              </a:rPr>
              <a:t> и однолетним льдом</a:t>
            </a:r>
            <a:r>
              <a:rPr lang="ru-RU" sz="1600" dirty="0"/>
              <a:t>, толщиной 10-30 см. Может подразделяться на </a:t>
            </a:r>
            <a:r>
              <a:rPr lang="ru-RU" sz="1600" dirty="0">
                <a:solidFill>
                  <a:srgbClr val="C00000"/>
                </a:solidFill>
              </a:rPr>
              <a:t>серый лед</a:t>
            </a:r>
            <a:r>
              <a:rPr lang="ru-RU" sz="1600" dirty="0"/>
              <a:t> и </a:t>
            </a:r>
            <a:r>
              <a:rPr lang="ru-RU" sz="1600" dirty="0">
                <a:solidFill>
                  <a:srgbClr val="C00000"/>
                </a:solidFill>
              </a:rPr>
              <a:t>серо-белый лед</a:t>
            </a:r>
            <a:r>
              <a:rPr lang="ru-RU" sz="1600" dirty="0"/>
              <a:t>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Однолетний лед </a:t>
            </a:r>
            <a:r>
              <a:rPr lang="ru-RU" sz="1600" dirty="0"/>
              <a:t>(</a:t>
            </a:r>
            <a:r>
              <a:rPr lang="en-US" sz="1600" dirty="0"/>
              <a:t>First-year ice</a:t>
            </a:r>
            <a:r>
              <a:rPr lang="ru-RU" sz="1600" dirty="0"/>
              <a:t>): Морской лед, просуществовавший не более одной зимы, развивающийся из молодого льда. Толщина его от 30 см до 2 м. Может быть подразделен на тонкий однолетний лед (белый лед), однолетний лед средней толщины и толстый однолетний лед.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C00000"/>
                </a:solidFill>
              </a:rPr>
              <a:t>Старый лед </a:t>
            </a:r>
            <a:r>
              <a:rPr lang="ru-RU" sz="1600" dirty="0"/>
              <a:t>(</a:t>
            </a:r>
            <a:r>
              <a:rPr lang="en-US" sz="1600" dirty="0"/>
              <a:t>Old ice</a:t>
            </a:r>
            <a:r>
              <a:rPr lang="ru-RU" sz="1600" dirty="0"/>
              <a:t>): Морской лед, который подвергся таянию по крайней мере в течение одного лета; типичная толщина до трех метров или более. Рельеф многолетнего льда в большинстве случаев более сглажен, чем у однолетних льдов. Подразделяется на остаточные, двухлетние и многолетние льды.</a:t>
            </a:r>
          </a:p>
          <a:p>
            <a:r>
              <a:rPr lang="ru-RU" sz="1600" dirty="0">
                <a:solidFill>
                  <a:srgbClr val="C00000"/>
                </a:solidFill>
              </a:rPr>
              <a:t>Остаточный лёд</a:t>
            </a:r>
            <a:r>
              <a:rPr lang="ru-RU" sz="1600" dirty="0"/>
              <a:t>: Однолетний лёд, который не растаял за лето, после начала устойчивого ледообразования осенью. В зависимости от района своего местоположения летом этот лёд имеет толщину 30-180 см. После 1 января (после 1 июля в южном полушарии) называется </a:t>
            </a:r>
            <a:r>
              <a:rPr lang="ru-RU" sz="1600" dirty="0">
                <a:solidFill>
                  <a:srgbClr val="C00000"/>
                </a:solidFill>
              </a:rPr>
              <a:t>двухлетним</a:t>
            </a:r>
            <a:r>
              <a:rPr lang="ru-RU" sz="16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7F147-7840-456F-81E8-C8B5F1653FFA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B025CD-78CF-4101-A2B9-39D7E872B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7</a:t>
            </a:fld>
            <a:endParaRPr lang="ru-RU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6455070F-05DC-4AEF-BC02-5157163A3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</p:spTree>
    <p:extLst>
      <p:ext uri="{BB962C8B-B14F-4D97-AF65-F5344CB8AC3E}">
        <p14:creationId xmlns:p14="http://schemas.microsoft.com/office/powerpoint/2010/main" val="1447941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6CDCC45-2A45-4241-81F0-A05C5ABF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846" y="448116"/>
            <a:ext cx="7534886" cy="50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95680-31C5-46FA-BE0C-740385588AAA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E45B75-582A-498B-A728-AA5B4005F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8</a:t>
            </a:fld>
            <a:endParaRPr lang="ru-RU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3CA7202C-2CF1-4749-9BA7-F4766B3CC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8A3D4B-E31C-4E30-9025-F731309DA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55183-5FEB-4C0B-93A1-30689B906B92}"/>
              </a:ext>
            </a:extLst>
          </p:cNvPr>
          <p:cNvSpPr txBox="1"/>
          <p:nvPr/>
        </p:nvSpPr>
        <p:spPr>
          <a:xfrm>
            <a:off x="4214681" y="5706953"/>
            <a:ext cx="3951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Блинчатый лед</a:t>
            </a:r>
          </a:p>
        </p:txBody>
      </p:sp>
    </p:spTree>
    <p:extLst>
      <p:ext uri="{BB962C8B-B14F-4D97-AF65-F5344CB8AC3E}">
        <p14:creationId xmlns:p14="http://schemas.microsoft.com/office/powerpoint/2010/main" val="230120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AEA5E83-3EA0-48A1-926A-3BB52C9D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54" y="509281"/>
            <a:ext cx="4883092" cy="488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990BE-CFB7-4015-889A-711BBB3742B2}"/>
              </a:ext>
            </a:extLst>
          </p:cNvPr>
          <p:cNvSpPr txBox="1"/>
          <p:nvPr/>
        </p:nvSpPr>
        <p:spPr>
          <a:xfrm>
            <a:off x="1031845" y="6310315"/>
            <a:ext cx="42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CITES-2021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22-27 ноября 2021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A0E9862-6AD8-4ADC-BBAA-BF2CEE99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9</a:t>
            </a:fld>
            <a:endParaRPr lang="ru-RU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DEF41536-3759-4380-89B0-4B8458907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4F637-CEB5-410C-B595-B3110FDFC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21" y="189652"/>
            <a:ext cx="9350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1F83CC-D7DA-42A5-BEFC-6A4230CD74A5}"/>
              </a:ext>
            </a:extLst>
          </p:cNvPr>
          <p:cNvSpPr txBox="1"/>
          <p:nvPr/>
        </p:nvSpPr>
        <p:spPr>
          <a:xfrm>
            <a:off x="4261607" y="5620624"/>
            <a:ext cx="4009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Наслоенный блинчатый лед</a:t>
            </a:r>
          </a:p>
        </p:txBody>
      </p:sp>
    </p:spTree>
    <p:extLst>
      <p:ext uri="{BB962C8B-B14F-4D97-AF65-F5344CB8AC3E}">
        <p14:creationId xmlns:p14="http://schemas.microsoft.com/office/powerpoint/2010/main" val="39040408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3561</Words>
  <Application>Microsoft Office PowerPoint</Application>
  <PresentationFormat>Широкоэкранный</PresentationFormat>
  <Paragraphs>313</Paragraphs>
  <Slides>39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39</vt:i4>
      </vt:variant>
    </vt:vector>
  </HeadingPairs>
  <TitlesOfParts>
    <vt:vector size="55" baseType="lpstr">
      <vt:lpstr>AdvP6975</vt:lpstr>
      <vt:lpstr>AdvTT5843c571</vt:lpstr>
      <vt:lpstr>AdvTTf90d833a.I</vt:lpstr>
      <vt:lpstr>Arial</vt:lpstr>
      <vt:lpstr>Calibri</vt:lpstr>
      <vt:lpstr>Calibri Light</vt:lpstr>
      <vt:lpstr>Cambria Math</vt:lpstr>
      <vt:lpstr>Comic Sans MS</vt:lpstr>
      <vt:lpstr>F41</vt:lpstr>
      <vt:lpstr>Garamond</vt:lpstr>
      <vt:lpstr>Roboto</vt:lpstr>
      <vt:lpstr>Times New Roman</vt:lpstr>
      <vt:lpstr>Тема Office</vt:lpstr>
      <vt:lpstr>Graph</vt:lpstr>
      <vt:lpstr>Equation</vt:lpstr>
      <vt:lpstr>MathType 6.0 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KlimovaYakovlev KlimovaYakovlev</dc:creator>
  <cp:lastModifiedBy>KlimovaYakovlev KlimovaYakovlev</cp:lastModifiedBy>
  <cp:revision>42</cp:revision>
  <dcterms:created xsi:type="dcterms:W3CDTF">2021-11-16T09:29:04Z</dcterms:created>
  <dcterms:modified xsi:type="dcterms:W3CDTF">2021-11-23T07:37:33Z</dcterms:modified>
</cp:coreProperties>
</file>