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73" r:id="rId2"/>
    <p:sldMasterId id="2147483958" r:id="rId3"/>
    <p:sldMasterId id="2147483983" r:id="rId4"/>
    <p:sldMasterId id="2147483996" r:id="rId5"/>
    <p:sldMasterId id="2147484008" r:id="rId6"/>
    <p:sldMasterId id="2147484021" r:id="rId7"/>
    <p:sldMasterId id="2147484034" r:id="rId8"/>
    <p:sldMasterId id="2147484047" r:id="rId9"/>
    <p:sldMasterId id="2147484059" r:id="rId10"/>
    <p:sldMasterId id="2147484072" r:id="rId11"/>
    <p:sldMasterId id="2147484084" r:id="rId12"/>
    <p:sldMasterId id="2147484108" r:id="rId13"/>
    <p:sldMasterId id="2147484120" r:id="rId14"/>
    <p:sldMasterId id="2147484132" r:id="rId15"/>
    <p:sldMasterId id="2147484145" r:id="rId16"/>
    <p:sldMasterId id="2147484170" r:id="rId17"/>
    <p:sldMasterId id="2147484182" r:id="rId18"/>
    <p:sldMasterId id="2147484195" r:id="rId19"/>
    <p:sldMasterId id="2147484220" r:id="rId20"/>
    <p:sldMasterId id="2147484232" r:id="rId21"/>
    <p:sldMasterId id="2147484244" r:id="rId22"/>
    <p:sldMasterId id="2147484256" r:id="rId23"/>
  </p:sldMasterIdLst>
  <p:notesMasterIdLst>
    <p:notesMasterId r:id="rId87"/>
  </p:notesMasterIdLst>
  <p:handoutMasterIdLst>
    <p:handoutMasterId r:id="rId88"/>
  </p:handoutMasterIdLst>
  <p:sldIdLst>
    <p:sldId id="256" r:id="rId24"/>
    <p:sldId id="483" r:id="rId25"/>
    <p:sldId id="516" r:id="rId26"/>
    <p:sldId id="570" r:id="rId27"/>
    <p:sldId id="555" r:id="rId28"/>
    <p:sldId id="513" r:id="rId29"/>
    <p:sldId id="564" r:id="rId30"/>
    <p:sldId id="558" r:id="rId31"/>
    <p:sldId id="482" r:id="rId32"/>
    <p:sldId id="556" r:id="rId33"/>
    <p:sldId id="485" r:id="rId34"/>
    <p:sldId id="557" r:id="rId35"/>
    <p:sldId id="487" r:id="rId36"/>
    <p:sldId id="537" r:id="rId37"/>
    <p:sldId id="489" r:id="rId38"/>
    <p:sldId id="565" r:id="rId39"/>
    <p:sldId id="491" r:id="rId40"/>
    <p:sldId id="547" r:id="rId41"/>
    <p:sldId id="493" r:id="rId42"/>
    <p:sldId id="549" r:id="rId43"/>
    <p:sldId id="559" r:id="rId44"/>
    <p:sldId id="495" r:id="rId45"/>
    <p:sldId id="501" r:id="rId46"/>
    <p:sldId id="502" r:id="rId47"/>
    <p:sldId id="503" r:id="rId48"/>
    <p:sldId id="504" r:id="rId49"/>
    <p:sldId id="563" r:id="rId50"/>
    <p:sldId id="494" r:id="rId51"/>
    <p:sldId id="492" r:id="rId52"/>
    <p:sldId id="498" r:id="rId53"/>
    <p:sldId id="499" r:id="rId54"/>
    <p:sldId id="500" r:id="rId55"/>
    <p:sldId id="506" r:id="rId56"/>
    <p:sldId id="507" r:id="rId57"/>
    <p:sldId id="554" r:id="rId58"/>
    <p:sldId id="566" r:id="rId59"/>
    <p:sldId id="521" r:id="rId60"/>
    <p:sldId id="522" r:id="rId61"/>
    <p:sldId id="523" r:id="rId62"/>
    <p:sldId id="524" r:id="rId63"/>
    <p:sldId id="525" r:id="rId64"/>
    <p:sldId id="526" r:id="rId65"/>
    <p:sldId id="527" r:id="rId66"/>
    <p:sldId id="528" r:id="rId67"/>
    <p:sldId id="530" r:id="rId68"/>
    <p:sldId id="531" r:id="rId69"/>
    <p:sldId id="532" r:id="rId70"/>
    <p:sldId id="533" r:id="rId71"/>
    <p:sldId id="535" r:id="rId72"/>
    <p:sldId id="538" r:id="rId73"/>
    <p:sldId id="568" r:id="rId74"/>
    <p:sldId id="539" r:id="rId75"/>
    <p:sldId id="540" r:id="rId76"/>
    <p:sldId id="541" r:id="rId77"/>
    <p:sldId id="542" r:id="rId78"/>
    <p:sldId id="567" r:id="rId79"/>
    <p:sldId id="510" r:id="rId80"/>
    <p:sldId id="562" r:id="rId81"/>
    <p:sldId id="560" r:id="rId82"/>
    <p:sldId id="561" r:id="rId83"/>
    <p:sldId id="497" r:id="rId84"/>
    <p:sldId id="511" r:id="rId85"/>
    <p:sldId id="465" r:id="rId86"/>
  </p:sldIdLst>
  <p:sldSz cx="9144000" cy="6858000" type="screen4x3"/>
  <p:notesSz cx="6935788" cy="9220200"/>
  <p:defaultTextStyle>
    <a:defPPr>
      <a:defRPr lang="ru-RU"/>
    </a:defPPr>
    <a:lvl1pPr algn="ctr" rtl="0" eaLnBrk="0" fontAlgn="base" hangingPunct="0">
      <a:spcBef>
        <a:spcPct val="0"/>
      </a:spcBef>
      <a:spcAft>
        <a:spcPct val="0"/>
      </a:spcAft>
      <a:defRPr sz="2000" b="1" i="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000" b="1" i="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000" b="1" i="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000" b="1" i="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000" b="1" i="1" kern="1200">
        <a:solidFill>
          <a:schemeClr val="tx1"/>
        </a:solidFill>
        <a:latin typeface="Times New Roman" pitchFamily="18" charset="0"/>
        <a:ea typeface="+mn-ea"/>
        <a:cs typeface="+mn-cs"/>
      </a:defRPr>
    </a:lvl5pPr>
    <a:lvl6pPr marL="2286000" algn="l" defTabSz="914400" rtl="0" eaLnBrk="1" latinLnBrk="0" hangingPunct="1">
      <a:defRPr sz="2000" b="1" i="1" kern="1200">
        <a:solidFill>
          <a:schemeClr val="tx1"/>
        </a:solidFill>
        <a:latin typeface="Times New Roman" pitchFamily="18" charset="0"/>
        <a:ea typeface="+mn-ea"/>
        <a:cs typeface="+mn-cs"/>
      </a:defRPr>
    </a:lvl6pPr>
    <a:lvl7pPr marL="2743200" algn="l" defTabSz="914400" rtl="0" eaLnBrk="1" latinLnBrk="0" hangingPunct="1">
      <a:defRPr sz="2000" b="1" i="1" kern="1200">
        <a:solidFill>
          <a:schemeClr val="tx1"/>
        </a:solidFill>
        <a:latin typeface="Times New Roman" pitchFamily="18" charset="0"/>
        <a:ea typeface="+mn-ea"/>
        <a:cs typeface="+mn-cs"/>
      </a:defRPr>
    </a:lvl7pPr>
    <a:lvl8pPr marL="3200400" algn="l" defTabSz="914400" rtl="0" eaLnBrk="1" latinLnBrk="0" hangingPunct="1">
      <a:defRPr sz="2000" b="1" i="1" kern="1200">
        <a:solidFill>
          <a:schemeClr val="tx1"/>
        </a:solidFill>
        <a:latin typeface="Times New Roman" pitchFamily="18" charset="0"/>
        <a:ea typeface="+mn-ea"/>
        <a:cs typeface="+mn-cs"/>
      </a:defRPr>
    </a:lvl8pPr>
    <a:lvl9pPr marL="3657600" algn="l" defTabSz="914400" rtl="0" eaLnBrk="1" latinLnBrk="0" hangingPunct="1">
      <a:defRPr sz="2000" b="1" i="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CCFF"/>
    <a:srgbClr val="3399FF"/>
    <a:srgbClr val="0000CC"/>
    <a:srgbClr val="FF9933"/>
    <a:srgbClr val="FFCC00"/>
    <a:srgbClr val="FF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94610" autoAdjust="0"/>
  </p:normalViewPr>
  <p:slideViewPr>
    <p:cSldViewPr>
      <p:cViewPr varScale="1">
        <p:scale>
          <a:sx n="120" d="100"/>
          <a:sy n="120" d="100"/>
        </p:scale>
        <p:origin x="1020" y="186"/>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44" d="100"/>
        <a:sy n="4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notesMaster" Target="notesMasters/notesMaster1.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image" Target="../media/image48.wmf"/><Relationship Id="rId6" Type="http://schemas.openxmlformats.org/officeDocument/2006/relationships/image" Target="../media/image53.wmf"/><Relationship Id="rId11" Type="http://schemas.openxmlformats.org/officeDocument/2006/relationships/image" Target="../media/image58.wmf"/><Relationship Id="rId5" Type="http://schemas.openxmlformats.org/officeDocument/2006/relationships/image" Target="../media/image52.wmf"/><Relationship Id="rId10" Type="http://schemas.openxmlformats.org/officeDocument/2006/relationships/image" Target="../media/image57.wmf"/><Relationship Id="rId4" Type="http://schemas.openxmlformats.org/officeDocument/2006/relationships/image" Target="../media/image51.wmf"/><Relationship Id="rId9"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050"/>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GB"/>
          </a:p>
        </p:txBody>
      </p:sp>
      <p:sp>
        <p:nvSpPr>
          <p:cNvPr id="27651" name="Rectangle 2051"/>
          <p:cNvSpPr>
            <a:spLocks noGrp="1" noChangeArrowheads="1"/>
          </p:cNvSpPr>
          <p:nvPr>
            <p:ph type="dt" sz="quarter" idx="1"/>
          </p:nvPr>
        </p:nvSpPr>
        <p:spPr bwMode="auto">
          <a:xfrm>
            <a:off x="393065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27652" name="Rectangle 2052"/>
          <p:cNvSpPr>
            <a:spLocks noGrp="1" noChangeArrowheads="1"/>
          </p:cNvSpPr>
          <p:nvPr>
            <p:ph type="ftr" sz="quarter" idx="2"/>
          </p:nvPr>
        </p:nvSpPr>
        <p:spPr bwMode="auto">
          <a:xfrm>
            <a:off x="0" y="8759825"/>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GB"/>
          </a:p>
        </p:txBody>
      </p:sp>
      <p:sp>
        <p:nvSpPr>
          <p:cNvPr id="27653" name="Rectangle 2053"/>
          <p:cNvSpPr>
            <a:spLocks noGrp="1" noChangeArrowheads="1"/>
          </p:cNvSpPr>
          <p:nvPr>
            <p:ph type="sldNum" sz="quarter" idx="3"/>
          </p:nvPr>
        </p:nvSpPr>
        <p:spPr bwMode="auto">
          <a:xfrm>
            <a:off x="3930650" y="8759825"/>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18AF820-3C58-414B-81A7-656C1F344B50}" type="slidenum">
              <a:rPr lang="en-GB"/>
              <a:pPr>
                <a:defRPr/>
              </a:pPr>
              <a:t>‹#›</a:t>
            </a:fld>
            <a:endParaRPr lang="en-GB"/>
          </a:p>
        </p:txBody>
      </p:sp>
    </p:spTree>
    <p:extLst>
      <p:ext uri="{BB962C8B-B14F-4D97-AF65-F5344CB8AC3E}">
        <p14:creationId xmlns:p14="http://schemas.microsoft.com/office/powerpoint/2010/main" val="753067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ru-RU"/>
          </a:p>
        </p:txBody>
      </p:sp>
      <p:sp>
        <p:nvSpPr>
          <p:cNvPr id="7171" name="Rectangle 3"/>
          <p:cNvSpPr>
            <a:spLocks noGrp="1" noChangeArrowheads="1"/>
          </p:cNvSpPr>
          <p:nvPr>
            <p:ph type="dt" idx="1"/>
          </p:nvPr>
        </p:nvSpPr>
        <p:spPr bwMode="auto">
          <a:xfrm>
            <a:off x="393065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ru-RU"/>
          </a:p>
        </p:txBody>
      </p:sp>
      <p:sp>
        <p:nvSpPr>
          <p:cNvPr id="43012"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23925" y="4378325"/>
            <a:ext cx="5087938"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a:t>Щелчок правит 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7174" name="Rectangle 6"/>
          <p:cNvSpPr>
            <a:spLocks noGrp="1" noChangeArrowheads="1"/>
          </p:cNvSpPr>
          <p:nvPr>
            <p:ph type="ftr" sz="quarter" idx="4"/>
          </p:nvPr>
        </p:nvSpPr>
        <p:spPr bwMode="auto">
          <a:xfrm>
            <a:off x="0" y="8759825"/>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ru-RU"/>
          </a:p>
        </p:txBody>
      </p:sp>
      <p:sp>
        <p:nvSpPr>
          <p:cNvPr id="7175" name="Rectangle 7"/>
          <p:cNvSpPr>
            <a:spLocks noGrp="1" noChangeArrowheads="1"/>
          </p:cNvSpPr>
          <p:nvPr>
            <p:ph type="sldNum" sz="quarter" idx="5"/>
          </p:nvPr>
        </p:nvSpPr>
        <p:spPr bwMode="auto">
          <a:xfrm>
            <a:off x="3930650" y="8759825"/>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i="0"/>
            </a:lvl1pPr>
          </a:lstStyle>
          <a:p>
            <a:pPr>
              <a:defRPr/>
            </a:pPr>
            <a:fld id="{CEFFC68A-2272-45C0-8418-6953CE86DCA2}" type="slidenum">
              <a:rPr lang="ru-RU"/>
              <a:pPr>
                <a:defRPr/>
              </a:pPr>
              <a:t>‹#›</a:t>
            </a:fld>
            <a:endParaRPr lang="ru-RU"/>
          </a:p>
        </p:txBody>
      </p:sp>
    </p:spTree>
    <p:extLst>
      <p:ext uri="{BB962C8B-B14F-4D97-AF65-F5344CB8AC3E}">
        <p14:creationId xmlns:p14="http://schemas.microsoft.com/office/powerpoint/2010/main" val="2352161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EFFC68A-2272-45C0-8418-6953CE86DCA2}" type="slidenum">
              <a:rPr lang="ru-RU" smtClean="0"/>
              <a:pPr>
                <a:defRPr/>
              </a:pPr>
              <a:t>2</a:t>
            </a:fld>
            <a:endParaRPr lang="ru-RU"/>
          </a:p>
        </p:txBody>
      </p:sp>
    </p:spTree>
    <p:extLst>
      <p:ext uri="{BB962C8B-B14F-4D97-AF65-F5344CB8AC3E}">
        <p14:creationId xmlns:p14="http://schemas.microsoft.com/office/powerpoint/2010/main" val="3371825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EFFC68A-2272-45C0-8418-6953CE86DCA2}" type="slidenum">
              <a:rPr lang="ru-RU" smtClean="0">
                <a:solidFill>
                  <a:prstClr val="black"/>
                </a:solidFill>
              </a:rPr>
              <a:pPr>
                <a:defRPr/>
              </a:pPr>
              <a:t>56</a:t>
            </a:fld>
            <a:endParaRPr lang="ru-RU">
              <a:solidFill>
                <a:prstClr val="black"/>
              </a:solidFill>
            </a:endParaRPr>
          </a:p>
        </p:txBody>
      </p:sp>
    </p:spTree>
    <p:extLst>
      <p:ext uri="{BB962C8B-B14F-4D97-AF65-F5344CB8AC3E}">
        <p14:creationId xmlns:p14="http://schemas.microsoft.com/office/powerpoint/2010/main" val="3371825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EFFC68A-2272-45C0-8418-6953CE86DCA2}" type="slidenum">
              <a:rPr lang="ru-RU" smtClean="0">
                <a:solidFill>
                  <a:prstClr val="black"/>
                </a:solidFill>
              </a:rPr>
              <a:pPr>
                <a:defRPr/>
              </a:pPr>
              <a:t>7</a:t>
            </a:fld>
            <a:endParaRPr lang="ru-RU">
              <a:solidFill>
                <a:prstClr val="black"/>
              </a:solidFill>
            </a:endParaRPr>
          </a:p>
        </p:txBody>
      </p:sp>
    </p:spTree>
    <p:extLst>
      <p:ext uri="{BB962C8B-B14F-4D97-AF65-F5344CB8AC3E}">
        <p14:creationId xmlns:p14="http://schemas.microsoft.com/office/powerpoint/2010/main" val="3371825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EFFC68A-2272-45C0-8418-6953CE86DCA2}" type="slidenum">
              <a:rPr lang="ru-RU" smtClean="0">
                <a:solidFill>
                  <a:prstClr val="black"/>
                </a:solidFill>
              </a:rPr>
              <a:pPr>
                <a:defRPr/>
              </a:pPr>
              <a:t>16</a:t>
            </a:fld>
            <a:endParaRPr lang="ru-RU">
              <a:solidFill>
                <a:prstClr val="black"/>
              </a:solidFill>
            </a:endParaRPr>
          </a:p>
        </p:txBody>
      </p:sp>
    </p:spTree>
    <p:extLst>
      <p:ext uri="{BB962C8B-B14F-4D97-AF65-F5344CB8AC3E}">
        <p14:creationId xmlns:p14="http://schemas.microsoft.com/office/powerpoint/2010/main" val="337182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62050" y="692150"/>
            <a:ext cx="4611688" cy="3457575"/>
          </a:xfrm>
        </p:spPr>
      </p:sp>
      <p:sp>
        <p:nvSpPr>
          <p:cNvPr id="3" name="Заметки 2"/>
          <p:cNvSpPr>
            <a:spLocks noGrp="1"/>
          </p:cNvSpPr>
          <p:nvPr>
            <p:ph type="body" idx="1"/>
          </p:nvPr>
        </p:nvSpPr>
        <p:spPr/>
        <p:txBody>
          <a:bodyPr/>
          <a:lstStyle/>
          <a:p>
            <a:r>
              <a:rPr lang="ru-RU" dirty="0"/>
              <a:t>Иллюстрация достижения АВ поверхности в зимний сезон в районе к востоку от Шпицбергена. Более</a:t>
            </a:r>
            <a:r>
              <a:rPr lang="ru-RU" baseline="0" dirty="0"/>
              <a:t> восточное проникновение АВ вблизи поверхности в 2010-е годы предположительно связано с сокращением ледяного покрова (меньше тепла расходуется на таяние льда)</a:t>
            </a:r>
            <a:endParaRPr lang="ru-RU" dirty="0"/>
          </a:p>
        </p:txBody>
      </p:sp>
      <p:sp>
        <p:nvSpPr>
          <p:cNvPr id="4" name="Номер слайда 3"/>
          <p:cNvSpPr>
            <a:spLocks noGrp="1"/>
          </p:cNvSpPr>
          <p:nvPr>
            <p:ph type="sldNum" sz="quarter" idx="10"/>
          </p:nvPr>
        </p:nvSpPr>
        <p:spPr/>
        <p:txBody>
          <a:bodyPr/>
          <a:lstStyle/>
          <a:p>
            <a:fld id="{7B94BF6B-3F40-4B74-A9BE-A3A6C07DBE24}"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651330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62050" y="692150"/>
            <a:ext cx="4611688" cy="3457575"/>
          </a:xfrm>
        </p:spPr>
      </p:sp>
      <p:sp>
        <p:nvSpPr>
          <p:cNvPr id="3" name="Заметки 2"/>
          <p:cNvSpPr>
            <a:spLocks noGrp="1"/>
          </p:cNvSpPr>
          <p:nvPr>
            <p:ph type="body" idx="1"/>
          </p:nvPr>
        </p:nvSpPr>
        <p:spPr/>
        <p:txBody>
          <a:bodyPr/>
          <a:lstStyle/>
          <a:p>
            <a:r>
              <a:rPr lang="ru-RU" dirty="0"/>
              <a:t>Иллюстрация достижения АВ поверхности в зимний сезон в районе к востоку от Шпицбергена. Более</a:t>
            </a:r>
            <a:r>
              <a:rPr lang="ru-RU" baseline="0" dirty="0"/>
              <a:t> восточное проникновение АВ вблизи поверхности в 2010-е годы предположительно связано с сокращением ледяного покрова (меньше тепла расходуется на таяние льда)</a:t>
            </a:r>
            <a:endParaRPr lang="ru-RU" dirty="0"/>
          </a:p>
        </p:txBody>
      </p:sp>
      <p:sp>
        <p:nvSpPr>
          <p:cNvPr id="4" name="Номер слайда 3"/>
          <p:cNvSpPr>
            <a:spLocks noGrp="1"/>
          </p:cNvSpPr>
          <p:nvPr>
            <p:ph type="sldNum" sz="quarter" idx="10"/>
          </p:nvPr>
        </p:nvSpPr>
        <p:spPr/>
        <p:txBody>
          <a:bodyPr/>
          <a:lstStyle/>
          <a:p>
            <a:fld id="{7B94BF6B-3F40-4B74-A9BE-A3A6C07DBE24}"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65133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EFFC68A-2272-45C0-8418-6953CE86DCA2}" type="slidenum">
              <a:rPr lang="ru-RU" smtClean="0">
                <a:solidFill>
                  <a:prstClr val="black"/>
                </a:solidFill>
              </a:rPr>
              <a:pPr>
                <a:defRPr/>
              </a:pPr>
              <a:t>36</a:t>
            </a:fld>
            <a:endParaRPr lang="ru-RU">
              <a:solidFill>
                <a:prstClr val="black"/>
              </a:solidFill>
            </a:endParaRPr>
          </a:p>
        </p:txBody>
      </p:sp>
    </p:spTree>
    <p:extLst>
      <p:ext uri="{BB962C8B-B14F-4D97-AF65-F5344CB8AC3E}">
        <p14:creationId xmlns:p14="http://schemas.microsoft.com/office/powerpoint/2010/main" val="3371825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62050" y="692150"/>
            <a:ext cx="4610100" cy="3457575"/>
          </a:xfrm>
        </p:spPr>
      </p:sp>
      <p:sp>
        <p:nvSpPr>
          <p:cNvPr id="3" name="Заметки 2"/>
          <p:cNvSpPr>
            <a:spLocks noGrp="1"/>
          </p:cNvSpPr>
          <p:nvPr>
            <p:ph type="body" idx="1"/>
          </p:nvPr>
        </p:nvSpPr>
        <p:spPr/>
        <p:txBody>
          <a:bodyPr/>
          <a:lstStyle/>
          <a:p>
            <a:r>
              <a:rPr lang="ru-RU" dirty="0"/>
              <a:t>Иллюстрация значительного</a:t>
            </a:r>
            <a:r>
              <a:rPr lang="ru-RU" baseline="0" dirty="0"/>
              <a:t> потепления верхнего слоя в условиях сокращения летнего ледяного покрова. </a:t>
            </a:r>
            <a:endParaRPr lang="ru-RU" dirty="0"/>
          </a:p>
        </p:txBody>
      </p:sp>
      <p:sp>
        <p:nvSpPr>
          <p:cNvPr id="4" name="Номер слайда 3"/>
          <p:cNvSpPr>
            <a:spLocks noGrp="1"/>
          </p:cNvSpPr>
          <p:nvPr>
            <p:ph type="sldNum" sz="quarter" idx="10"/>
          </p:nvPr>
        </p:nvSpPr>
        <p:spPr/>
        <p:txBody>
          <a:bodyPr/>
          <a:lstStyle/>
          <a:p>
            <a:fld id="{7B94BF6B-3F40-4B74-A9BE-A3A6C07DBE24}"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40962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AC45E5-F1FC-4AA4-BFD8-3FE4A225A6C9}"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366280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3AC45E5-F1FC-4AA4-BFD8-3FE4A225A6C9}"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366280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3A9B1B7-83C6-4CEF-A00A-5ED48ED638B0}" type="slidenum">
              <a:rPr lang="ru-RU"/>
              <a:pPr>
                <a:defRPr/>
              </a:pPr>
              <a:t>‹#›</a:t>
            </a:fld>
            <a:endParaRPr lang="ru-RU"/>
          </a:p>
        </p:txBody>
      </p:sp>
    </p:spTree>
    <p:extLst>
      <p:ext uri="{BB962C8B-B14F-4D97-AF65-F5344CB8AC3E}">
        <p14:creationId xmlns:p14="http://schemas.microsoft.com/office/powerpoint/2010/main" val="3439915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0BABB06-FBB6-4C65-A2F1-D7CB7886A107}" type="slidenum">
              <a:rPr lang="ru-RU"/>
              <a:pPr>
                <a:defRPr/>
              </a:pPr>
              <a:t>‹#›</a:t>
            </a:fld>
            <a:endParaRPr lang="ru-RU"/>
          </a:p>
        </p:txBody>
      </p:sp>
    </p:spTree>
    <p:extLst>
      <p:ext uri="{BB962C8B-B14F-4D97-AF65-F5344CB8AC3E}">
        <p14:creationId xmlns:p14="http://schemas.microsoft.com/office/powerpoint/2010/main" val="12871077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4163F54-4C49-46D5-8873-793809FC184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309204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1"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7A93E1-234D-420A-AEC2-1372B5823C7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140959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E8BDFC-CD29-4C68-BE3F-3074D1E78A7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00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5BC175-B100-43E9-97EC-C2BD985A91C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84624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72"/>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72"/>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E976E-8C63-44D8-857E-65C4928E304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66548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4F547-F6BC-43F9-AC22-8C4569FDD72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054431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2B5E6A-9EBC-46E7-B483-22AC9137479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801120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7397F9-C0A7-4CBE-9D61-91352381553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925122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96764-404C-4322-8232-CE6BEEF3FA8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751555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6BBF52-165A-4D9C-918B-331630E7CD5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1466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E250ECE-91B4-4FD6-90BE-3D777649E0CB}" type="slidenum">
              <a:rPr lang="ru-RU"/>
              <a:pPr>
                <a:defRPr/>
              </a:pPr>
              <a:t>‹#›</a:t>
            </a:fld>
            <a:endParaRPr lang="ru-RU"/>
          </a:p>
        </p:txBody>
      </p:sp>
    </p:spTree>
    <p:extLst>
      <p:ext uri="{BB962C8B-B14F-4D97-AF65-F5344CB8AC3E}">
        <p14:creationId xmlns:p14="http://schemas.microsoft.com/office/powerpoint/2010/main" val="365647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1A7D2D-E2F6-41FF-BAEF-57725AEF76F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329757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0118BA-32BF-477C-A7AE-704DCE4ADDD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33825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9AF29A-A2D9-40B6-BEF3-E0E1EA06437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375311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02F7CD-025C-4FBB-A330-0C184C052C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410294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77F4B5-D268-4E31-A264-F2848C338C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53515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CE070-D1AE-420D-8461-2404A3E842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287114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A30F4F-C500-4298-BF8C-9B008BD048C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116179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8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0295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01480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086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70C964F0-A925-4EDC-BB75-3D0474F0F518}" type="slidenum">
              <a:rPr lang="ru-RU"/>
              <a:pPr>
                <a:defRPr/>
              </a:pPr>
              <a:t>‹#›</a:t>
            </a:fld>
            <a:endParaRPr lang="ru-RU"/>
          </a:p>
        </p:txBody>
      </p:sp>
    </p:spTree>
    <p:extLst>
      <p:ext uri="{BB962C8B-B14F-4D97-AF65-F5344CB8AC3E}">
        <p14:creationId xmlns:p14="http://schemas.microsoft.com/office/powerpoint/2010/main" val="19772673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05179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294078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98047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11774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4"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3" y="2732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4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650624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60942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439490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6"/>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79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49495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145D856-3BDA-4638-8BD4-EB2BDEFF0006}"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0D3A1BC-B203-4CD6-8D06-06A573484844}" type="slidenum">
              <a:rPr lang="en-GB"/>
              <a:pPr>
                <a:defRPr/>
              </a:pPr>
              <a:t>‹#›</a:t>
            </a:fld>
            <a:endParaRPr lang="en-GB"/>
          </a:p>
        </p:txBody>
      </p:sp>
    </p:spTree>
    <p:extLst>
      <p:ext uri="{BB962C8B-B14F-4D97-AF65-F5344CB8AC3E}">
        <p14:creationId xmlns:p14="http://schemas.microsoft.com/office/powerpoint/2010/main" val="36553239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40B3A9F-BEC5-41DA-A33F-914F7053D7F0}"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7EC479B-F5AF-4B25-A8E1-CE9A1A70902A}" type="slidenum">
              <a:rPr lang="en-GB"/>
              <a:pPr>
                <a:defRPr/>
              </a:pPr>
              <a:t>‹#›</a:t>
            </a:fld>
            <a:endParaRPr lang="en-GB"/>
          </a:p>
        </p:txBody>
      </p:sp>
    </p:spTree>
    <p:extLst>
      <p:ext uri="{BB962C8B-B14F-4D97-AF65-F5344CB8AC3E}">
        <p14:creationId xmlns:p14="http://schemas.microsoft.com/office/powerpoint/2010/main" val="3493481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8F1C-5527-461E-BB9A-0A766A079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7456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9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3A543C-B867-4465-85E3-EFFB19451257}"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55A46A-5275-4514-8FE0-B40B712836D0}" type="slidenum">
              <a:rPr lang="en-GB"/>
              <a:pPr>
                <a:defRPr/>
              </a:pPr>
              <a:t>‹#›</a:t>
            </a:fld>
            <a:endParaRPr lang="en-GB"/>
          </a:p>
        </p:txBody>
      </p:sp>
    </p:spTree>
    <p:extLst>
      <p:ext uri="{BB962C8B-B14F-4D97-AF65-F5344CB8AC3E}">
        <p14:creationId xmlns:p14="http://schemas.microsoft.com/office/powerpoint/2010/main" val="34832758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4E96979-0CB3-4731-B080-5B26E742927E}" type="datetimeFigureOut">
              <a:rPr lang="en-GB"/>
              <a:pPr>
                <a:defRPr/>
              </a:pPr>
              <a:t>23/11/2021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C70B575-DB1F-4CEB-A131-9D669C8898DE}" type="slidenum">
              <a:rPr lang="en-GB"/>
              <a:pPr>
                <a:defRPr/>
              </a:pPr>
              <a:t>‹#›</a:t>
            </a:fld>
            <a:endParaRPr lang="en-GB"/>
          </a:p>
        </p:txBody>
      </p:sp>
    </p:spTree>
    <p:extLst>
      <p:ext uri="{BB962C8B-B14F-4D97-AF65-F5344CB8AC3E}">
        <p14:creationId xmlns:p14="http://schemas.microsoft.com/office/powerpoint/2010/main" val="27824248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22996A5-182F-4712-94C1-A341AD8F5602}" type="datetimeFigureOut">
              <a:rPr lang="en-GB"/>
              <a:pPr>
                <a:defRPr/>
              </a:pPr>
              <a:t>23/11/2021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F6A85A4-7326-40D4-A856-9BAC6F5626F7}" type="slidenum">
              <a:rPr lang="en-GB"/>
              <a:pPr>
                <a:defRPr/>
              </a:pPr>
              <a:t>‹#›</a:t>
            </a:fld>
            <a:endParaRPr lang="en-GB"/>
          </a:p>
        </p:txBody>
      </p:sp>
    </p:spTree>
    <p:extLst>
      <p:ext uri="{BB962C8B-B14F-4D97-AF65-F5344CB8AC3E}">
        <p14:creationId xmlns:p14="http://schemas.microsoft.com/office/powerpoint/2010/main" val="28339775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4B1E15-C0D0-4177-AEA7-EDD8FB67C7E9}" type="datetimeFigureOut">
              <a:rPr lang="en-GB"/>
              <a:pPr>
                <a:defRPr/>
              </a:pPr>
              <a:t>23/11/2021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C71E390-67DE-492D-A8B4-FD8917240916}" type="slidenum">
              <a:rPr lang="en-GB"/>
              <a:pPr>
                <a:defRPr/>
              </a:pPr>
              <a:t>‹#›</a:t>
            </a:fld>
            <a:endParaRPr lang="en-GB"/>
          </a:p>
        </p:txBody>
      </p:sp>
    </p:spTree>
    <p:extLst>
      <p:ext uri="{BB962C8B-B14F-4D97-AF65-F5344CB8AC3E}">
        <p14:creationId xmlns:p14="http://schemas.microsoft.com/office/powerpoint/2010/main" val="30139477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71C508-B4B1-489D-9F9E-A901D83C76DC}" type="datetimeFigureOut">
              <a:rPr lang="en-GB"/>
              <a:pPr>
                <a:defRPr/>
              </a:pPr>
              <a:t>23/11/2021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6C6C9ED-56B4-4461-8F76-F7752B66CE81}" type="slidenum">
              <a:rPr lang="en-GB"/>
              <a:pPr>
                <a:defRPr/>
              </a:pPr>
              <a:t>‹#›</a:t>
            </a:fld>
            <a:endParaRPr lang="en-GB"/>
          </a:p>
        </p:txBody>
      </p:sp>
    </p:spTree>
    <p:extLst>
      <p:ext uri="{BB962C8B-B14F-4D97-AF65-F5344CB8AC3E}">
        <p14:creationId xmlns:p14="http://schemas.microsoft.com/office/powerpoint/2010/main" val="19684541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EEACF9-C610-4E7D-AC7C-1929BB4E9DAF}" type="datetimeFigureOut">
              <a:rPr lang="en-GB"/>
              <a:pPr>
                <a:defRPr/>
              </a:pPr>
              <a:t>23/11/2021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EF4E162-6B9A-4AA5-950D-88BBCAF372B5}" type="slidenum">
              <a:rPr lang="en-GB"/>
              <a:pPr>
                <a:defRPr/>
              </a:pPr>
              <a:t>‹#›</a:t>
            </a:fld>
            <a:endParaRPr lang="en-GB"/>
          </a:p>
        </p:txBody>
      </p:sp>
    </p:spTree>
    <p:extLst>
      <p:ext uri="{BB962C8B-B14F-4D97-AF65-F5344CB8AC3E}">
        <p14:creationId xmlns:p14="http://schemas.microsoft.com/office/powerpoint/2010/main" val="40665175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7FDB1-7D4F-4646-AD33-84324FEBE6A1}" type="datetimeFigureOut">
              <a:rPr lang="en-GB"/>
              <a:pPr>
                <a:defRPr/>
              </a:pPr>
              <a:t>23/11/2021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4F9A17C-063B-454A-9F3D-6DB025DD9BFD}" type="slidenum">
              <a:rPr lang="en-GB"/>
              <a:pPr>
                <a:defRPr/>
              </a:pPr>
              <a:t>‹#›</a:t>
            </a:fld>
            <a:endParaRPr lang="en-GB"/>
          </a:p>
        </p:txBody>
      </p:sp>
    </p:spTree>
    <p:extLst>
      <p:ext uri="{BB962C8B-B14F-4D97-AF65-F5344CB8AC3E}">
        <p14:creationId xmlns:p14="http://schemas.microsoft.com/office/powerpoint/2010/main" val="6133610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94DD753-C42A-41A3-9991-8E6CD26F2671}"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08EF2F0-F5E7-4990-A2BF-6289C5523FED}" type="slidenum">
              <a:rPr lang="en-GB"/>
              <a:pPr>
                <a:defRPr/>
              </a:pPr>
              <a:t>‹#›</a:t>
            </a:fld>
            <a:endParaRPr lang="en-GB"/>
          </a:p>
        </p:txBody>
      </p:sp>
    </p:spTree>
    <p:extLst>
      <p:ext uri="{BB962C8B-B14F-4D97-AF65-F5344CB8AC3E}">
        <p14:creationId xmlns:p14="http://schemas.microsoft.com/office/powerpoint/2010/main" val="11334011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72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51AE26-06AA-4717-8353-BB906B904B18}"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4160ABA-AD02-4788-8804-0A0ECD2872AD}" type="slidenum">
              <a:rPr lang="en-GB"/>
              <a:pPr>
                <a:defRPr/>
              </a:pPr>
              <a:t>‹#›</a:t>
            </a:fld>
            <a:endParaRPr lang="en-GB"/>
          </a:p>
        </p:txBody>
      </p:sp>
    </p:spTree>
    <p:extLst>
      <p:ext uri="{BB962C8B-B14F-4D97-AF65-F5344CB8AC3E}">
        <p14:creationId xmlns:p14="http://schemas.microsoft.com/office/powerpoint/2010/main" val="6455362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D4B2E-3F4E-4894-95EE-E0BCB56BE4EE}"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70396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14474E-3A27-4928-AF32-E05E9D3EBF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52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A4A9CD-31D5-450A-ADF5-62C36D7E805D}"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961648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F4644E-96B6-4C21-87AC-C9D69266C12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697805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412765-E3A4-4142-8FD2-71D610620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64635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55A0EA-12F4-410A-945C-9CD8A46A029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5085028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AE9D5E4-023F-4C7E-BB2F-2EF13AE2914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66121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5BF759-5B34-4E82-BD29-3995BB8CCFD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223114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090FD3-8B45-4536-B4EB-00A4B033565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311193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28358-C810-4271-8B18-245DA203C64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050389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35C2BC-0EC0-4087-A3CC-7F3B5F96B18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88805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42F03-C8E5-4008-BA57-12C8BE5EA79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267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0D8AFB-A0A0-40FA-9349-F5C8E377D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3890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7598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3985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8728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8212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1877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6981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9672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4933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32204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383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1913B6-F6A3-42F7-82ED-67212D7883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8146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E9CB0-9684-430C-867C-60B1E3408BEB}"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D5AC90-2628-49C2-A9A7-255EC33155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5568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9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53B877B-DBA4-4C8F-9182-C31FA08DE21E}" type="slidenum">
              <a:rPr lang="ru-RU"/>
              <a:pPr>
                <a:defRPr/>
              </a:pPr>
              <a:t>‹#›</a:t>
            </a:fld>
            <a:endParaRPr lang="ru-RU"/>
          </a:p>
        </p:txBody>
      </p:sp>
    </p:spTree>
    <p:extLst>
      <p:ext uri="{BB962C8B-B14F-4D97-AF65-F5344CB8AC3E}">
        <p14:creationId xmlns:p14="http://schemas.microsoft.com/office/powerpoint/2010/main" val="23926651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C8FF810-0282-453E-8B4F-7137E80EB934}" type="slidenum">
              <a:rPr lang="ru-RU"/>
              <a:pPr>
                <a:defRPr/>
              </a:pPr>
              <a:t>‹#›</a:t>
            </a:fld>
            <a:endParaRPr lang="ru-RU"/>
          </a:p>
        </p:txBody>
      </p:sp>
    </p:spTree>
    <p:extLst>
      <p:ext uri="{BB962C8B-B14F-4D97-AF65-F5344CB8AC3E}">
        <p14:creationId xmlns:p14="http://schemas.microsoft.com/office/powerpoint/2010/main" val="34889748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6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AB46807-D89F-4D42-929E-4EB49A1AC2EA}" type="slidenum">
              <a:rPr lang="ru-RU"/>
              <a:pPr>
                <a:defRPr/>
              </a:pPr>
              <a:t>‹#›</a:t>
            </a:fld>
            <a:endParaRPr lang="ru-RU"/>
          </a:p>
        </p:txBody>
      </p:sp>
    </p:spTree>
    <p:extLst>
      <p:ext uri="{BB962C8B-B14F-4D97-AF65-F5344CB8AC3E}">
        <p14:creationId xmlns:p14="http://schemas.microsoft.com/office/powerpoint/2010/main" val="42735554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DDEFF7A-B17D-4D87-81ED-0FD3D78FB23A}" type="slidenum">
              <a:rPr lang="ru-RU"/>
              <a:pPr>
                <a:defRPr/>
              </a:pPr>
              <a:t>‹#›</a:t>
            </a:fld>
            <a:endParaRPr lang="ru-RU"/>
          </a:p>
        </p:txBody>
      </p:sp>
    </p:spTree>
    <p:extLst>
      <p:ext uri="{BB962C8B-B14F-4D97-AF65-F5344CB8AC3E}">
        <p14:creationId xmlns:p14="http://schemas.microsoft.com/office/powerpoint/2010/main" val="14275937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2EE6FD9F-1671-43C2-8C12-E35384FF5BD8}" type="slidenum">
              <a:rPr lang="ru-RU"/>
              <a:pPr>
                <a:defRPr/>
              </a:pPr>
              <a:t>‹#›</a:t>
            </a:fld>
            <a:endParaRPr lang="ru-RU"/>
          </a:p>
        </p:txBody>
      </p:sp>
    </p:spTree>
    <p:extLst>
      <p:ext uri="{BB962C8B-B14F-4D97-AF65-F5344CB8AC3E}">
        <p14:creationId xmlns:p14="http://schemas.microsoft.com/office/powerpoint/2010/main" val="42298358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E87CF75-9C43-49DE-93BD-DCBFFBCA8009}" type="slidenum">
              <a:rPr lang="ru-RU"/>
              <a:pPr>
                <a:defRPr/>
              </a:pPr>
              <a:t>‹#›</a:t>
            </a:fld>
            <a:endParaRPr lang="ru-RU"/>
          </a:p>
        </p:txBody>
      </p:sp>
    </p:spTree>
    <p:extLst>
      <p:ext uri="{BB962C8B-B14F-4D97-AF65-F5344CB8AC3E}">
        <p14:creationId xmlns:p14="http://schemas.microsoft.com/office/powerpoint/2010/main" val="9873278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53F1A772-D8C8-4084-9EBB-D084911A4582}" type="slidenum">
              <a:rPr lang="ru-RU"/>
              <a:pPr>
                <a:defRPr/>
              </a:pPr>
              <a:t>‹#›</a:t>
            </a:fld>
            <a:endParaRPr lang="ru-RU"/>
          </a:p>
        </p:txBody>
      </p:sp>
    </p:spTree>
    <p:extLst>
      <p:ext uri="{BB962C8B-B14F-4D97-AF65-F5344CB8AC3E}">
        <p14:creationId xmlns:p14="http://schemas.microsoft.com/office/powerpoint/2010/main" val="3922399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5"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76" y="2733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4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EF7087B-D613-435C-8C25-D382DE16DE76}" type="slidenum">
              <a:rPr lang="ru-RU"/>
              <a:pPr>
                <a:defRPr/>
              </a:pPr>
              <a:t>‹#›</a:t>
            </a:fld>
            <a:endParaRPr lang="ru-RU"/>
          </a:p>
        </p:txBody>
      </p:sp>
    </p:spTree>
    <p:extLst>
      <p:ext uri="{BB962C8B-B14F-4D97-AF65-F5344CB8AC3E}">
        <p14:creationId xmlns:p14="http://schemas.microsoft.com/office/powerpoint/2010/main" val="25990549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8BF8BCD-A778-4064-AA5E-7220E7DE78FE}" type="slidenum">
              <a:rPr lang="ru-RU"/>
              <a:pPr>
                <a:defRPr/>
              </a:pPr>
              <a:t>‹#›</a:t>
            </a:fld>
            <a:endParaRPr lang="ru-RU"/>
          </a:p>
        </p:txBody>
      </p:sp>
    </p:spTree>
    <p:extLst>
      <p:ext uri="{BB962C8B-B14F-4D97-AF65-F5344CB8AC3E}">
        <p14:creationId xmlns:p14="http://schemas.microsoft.com/office/powerpoint/2010/main" val="40459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8ACED3-3307-494F-8D31-5C08889CD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18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FF29BE3C-5C8C-40EF-8AD4-29C8723901F2}" type="slidenum">
              <a:rPr lang="ru-RU"/>
              <a:pPr>
                <a:defRPr/>
              </a:pPr>
              <a:t>‹#›</a:t>
            </a:fld>
            <a:endParaRPr lang="ru-RU"/>
          </a:p>
        </p:txBody>
      </p:sp>
    </p:spTree>
    <p:extLst>
      <p:ext uri="{BB962C8B-B14F-4D97-AF65-F5344CB8AC3E}">
        <p14:creationId xmlns:p14="http://schemas.microsoft.com/office/powerpoint/2010/main" val="1385884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83E2EB1-A02C-458E-967A-70D37FD3D81A}" type="slidenum">
              <a:rPr lang="ru-RU"/>
              <a:pPr>
                <a:defRPr/>
              </a:pPr>
              <a:t>‹#›</a:t>
            </a:fld>
            <a:endParaRPr lang="ru-RU"/>
          </a:p>
        </p:txBody>
      </p:sp>
    </p:spTree>
    <p:extLst>
      <p:ext uri="{BB962C8B-B14F-4D97-AF65-F5344CB8AC3E}">
        <p14:creationId xmlns:p14="http://schemas.microsoft.com/office/powerpoint/2010/main" val="39627424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F57095D9-6906-41A4-9231-580A2A1AE9F1}" type="slidenum">
              <a:rPr lang="ru-RU"/>
              <a:pPr>
                <a:defRPr/>
              </a:pPr>
              <a:t>‹#›</a:t>
            </a:fld>
            <a:endParaRPr lang="ru-RU"/>
          </a:p>
        </p:txBody>
      </p:sp>
    </p:spTree>
    <p:extLst>
      <p:ext uri="{BB962C8B-B14F-4D97-AF65-F5344CB8AC3E}">
        <p14:creationId xmlns:p14="http://schemas.microsoft.com/office/powerpoint/2010/main" val="128851037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7257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4549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2562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38002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8139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413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733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FE3EFE-9DCC-45FF-8A99-7D0A79E914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2081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8108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703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5364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4732FA-7EF4-8949-A4CE-45835E6F7EFD}"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584165-88D1-7B46-A979-C3B791BABB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0215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36472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92285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57136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77530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73689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840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B49914-A27F-426F-A7D2-88DC286E49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4083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44837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418615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60253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81880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4"/>
            <a:ext cx="222885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3" y="274644"/>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8BF55CD-D869-4685-BBA0-20854E52FFD0}"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0F7BA71-F553-4E6D-8CB9-0AED91CC74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2398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64F547-F6BC-43F9-AC22-8C4569FDD72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669983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2B5E6A-9EBC-46E7-B483-22AC9137479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538419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7397F9-C0A7-4CBE-9D61-91352381553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4566997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696764-404C-4322-8232-CE6BEEF3FA8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460988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6BBF52-165A-4D9C-918B-331630E7CD5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64987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6FF5AA3-1F49-4575-9743-33DA87FE5E41}" type="slidenum">
              <a:rPr lang="ru-RU"/>
              <a:pPr>
                <a:defRPr/>
              </a:pPr>
              <a:t>‹#›</a:t>
            </a:fld>
            <a:endParaRPr lang="ru-RU"/>
          </a:p>
        </p:txBody>
      </p:sp>
    </p:spTree>
    <p:extLst>
      <p:ext uri="{BB962C8B-B14F-4D97-AF65-F5344CB8AC3E}">
        <p14:creationId xmlns:p14="http://schemas.microsoft.com/office/powerpoint/2010/main" val="2764010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6AC27-D6BF-4646-B0A1-31070E039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22262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1A7D2D-E2F6-41FF-BAEF-57725AEF76F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779316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0118BA-32BF-477C-A7AE-704DCE4ADDD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12151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9AF29A-A2D9-40B6-BEF3-E0E1EA06437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83211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02F7CD-025C-4FBB-A330-0C184C052C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3330189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77F4B5-D268-4E31-A264-F2848C338C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866587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CE070-D1AE-420D-8461-2404A3E842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707274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A30F4F-C500-4298-BF8C-9B008BD048C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711493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3"/>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EE3EA3A-FBD3-435D-B6A5-86973955E9B1}" type="slidenum">
              <a:rPr lang="ru-RU"/>
              <a:pPr>
                <a:defRPr/>
              </a:pPr>
              <a:t>‹#›</a:t>
            </a:fld>
            <a:endParaRPr lang="ru-RU"/>
          </a:p>
        </p:txBody>
      </p:sp>
    </p:spTree>
    <p:extLst>
      <p:ext uri="{BB962C8B-B14F-4D97-AF65-F5344CB8AC3E}">
        <p14:creationId xmlns:p14="http://schemas.microsoft.com/office/powerpoint/2010/main" val="24428722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7F3BBFE-ED0C-4BE0-BC05-65C2CFA6B295}" type="slidenum">
              <a:rPr lang="ru-RU"/>
              <a:pPr>
                <a:defRPr/>
              </a:pPr>
              <a:t>‹#›</a:t>
            </a:fld>
            <a:endParaRPr lang="ru-RU"/>
          </a:p>
        </p:txBody>
      </p:sp>
    </p:spTree>
    <p:extLst>
      <p:ext uri="{BB962C8B-B14F-4D97-AF65-F5344CB8AC3E}">
        <p14:creationId xmlns:p14="http://schemas.microsoft.com/office/powerpoint/2010/main" val="3141270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D3FE8BC-CE9B-4ABD-A030-99D28039E8D0}" type="slidenum">
              <a:rPr lang="ru-RU"/>
              <a:pPr>
                <a:defRPr/>
              </a:pPr>
              <a:t>‹#›</a:t>
            </a:fld>
            <a:endParaRPr lang="ru-RU"/>
          </a:p>
        </p:txBody>
      </p:sp>
    </p:spTree>
    <p:extLst>
      <p:ext uri="{BB962C8B-B14F-4D97-AF65-F5344CB8AC3E}">
        <p14:creationId xmlns:p14="http://schemas.microsoft.com/office/powerpoint/2010/main" val="92941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F02E09-7F2E-40FC-B7A9-FD2DC8ECAC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1305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4C0A0EE6-23B6-4E8C-B214-4E8705E8B659}" type="slidenum">
              <a:rPr lang="ru-RU"/>
              <a:pPr>
                <a:defRPr/>
              </a:pPr>
              <a:t>‹#›</a:t>
            </a:fld>
            <a:endParaRPr lang="ru-RU"/>
          </a:p>
        </p:txBody>
      </p:sp>
    </p:spTree>
    <p:extLst>
      <p:ext uri="{BB962C8B-B14F-4D97-AF65-F5344CB8AC3E}">
        <p14:creationId xmlns:p14="http://schemas.microsoft.com/office/powerpoint/2010/main" val="7044691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B245D439-37CE-4F49-B3BA-F81AE0AD0B27}" type="slidenum">
              <a:rPr lang="ru-RU"/>
              <a:pPr>
                <a:defRPr/>
              </a:pPr>
              <a:t>‹#›</a:t>
            </a:fld>
            <a:endParaRPr lang="ru-RU"/>
          </a:p>
        </p:txBody>
      </p:sp>
    </p:spTree>
    <p:extLst>
      <p:ext uri="{BB962C8B-B14F-4D97-AF65-F5344CB8AC3E}">
        <p14:creationId xmlns:p14="http://schemas.microsoft.com/office/powerpoint/2010/main" val="7892838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C8A6A7D3-E878-4202-B828-19B6D14E7700}" type="slidenum">
              <a:rPr lang="ru-RU"/>
              <a:pPr>
                <a:defRPr/>
              </a:pPr>
              <a:t>‹#›</a:t>
            </a:fld>
            <a:endParaRPr lang="ru-RU"/>
          </a:p>
        </p:txBody>
      </p:sp>
    </p:spTree>
    <p:extLst>
      <p:ext uri="{BB962C8B-B14F-4D97-AF65-F5344CB8AC3E}">
        <p14:creationId xmlns:p14="http://schemas.microsoft.com/office/powerpoint/2010/main" val="1008535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8E80A5E-17BE-40E7-9438-C4FFD3680D79}" type="slidenum">
              <a:rPr lang="ru-RU"/>
              <a:pPr>
                <a:defRPr/>
              </a:pPr>
              <a:t>‹#›</a:t>
            </a:fld>
            <a:endParaRPr lang="ru-RU"/>
          </a:p>
        </p:txBody>
      </p:sp>
    </p:spTree>
    <p:extLst>
      <p:ext uri="{BB962C8B-B14F-4D97-AF65-F5344CB8AC3E}">
        <p14:creationId xmlns:p14="http://schemas.microsoft.com/office/powerpoint/2010/main" val="21908195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3" y="2731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F6FE5D1-1F45-424A-8841-F6B6C06F3368}" type="slidenum">
              <a:rPr lang="ru-RU"/>
              <a:pPr>
                <a:defRPr/>
              </a:pPr>
              <a:t>‹#›</a:t>
            </a:fld>
            <a:endParaRPr lang="ru-RU"/>
          </a:p>
        </p:txBody>
      </p:sp>
    </p:spTree>
    <p:extLst>
      <p:ext uri="{BB962C8B-B14F-4D97-AF65-F5344CB8AC3E}">
        <p14:creationId xmlns:p14="http://schemas.microsoft.com/office/powerpoint/2010/main" val="23526549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62B92ECA-A033-46B1-9B69-CC9DF0356528}" type="slidenum">
              <a:rPr lang="ru-RU"/>
              <a:pPr>
                <a:defRPr/>
              </a:pPr>
              <a:t>‹#›</a:t>
            </a:fld>
            <a:endParaRPr lang="ru-RU"/>
          </a:p>
        </p:txBody>
      </p:sp>
    </p:spTree>
    <p:extLst>
      <p:ext uri="{BB962C8B-B14F-4D97-AF65-F5344CB8AC3E}">
        <p14:creationId xmlns:p14="http://schemas.microsoft.com/office/powerpoint/2010/main" val="163862823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AAFCCA12-188D-4234-A8E9-3358D150376E}" type="slidenum">
              <a:rPr lang="ru-RU"/>
              <a:pPr>
                <a:defRPr/>
              </a:pPr>
              <a:t>‹#›</a:t>
            </a:fld>
            <a:endParaRPr lang="ru-RU"/>
          </a:p>
        </p:txBody>
      </p:sp>
    </p:spTree>
    <p:extLst>
      <p:ext uri="{BB962C8B-B14F-4D97-AF65-F5344CB8AC3E}">
        <p14:creationId xmlns:p14="http://schemas.microsoft.com/office/powerpoint/2010/main" val="21647786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984D13F-E8A5-4F02-B3D5-C0CE8E6250EA}" type="slidenum">
              <a:rPr lang="ru-RU"/>
              <a:pPr>
                <a:defRPr/>
              </a:pPr>
              <a:t>‹#›</a:t>
            </a:fld>
            <a:endParaRPr lang="ru-RU"/>
          </a:p>
        </p:txBody>
      </p:sp>
    </p:spTree>
    <p:extLst>
      <p:ext uri="{BB962C8B-B14F-4D97-AF65-F5344CB8AC3E}">
        <p14:creationId xmlns:p14="http://schemas.microsoft.com/office/powerpoint/2010/main" val="22544996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19295BC-C0D2-4034-8D5C-D322DAA251C1}" type="slidenum">
              <a:rPr lang="ru-RU"/>
              <a:pPr>
                <a:defRPr/>
              </a:pPr>
              <a:t>‹#›</a:t>
            </a:fld>
            <a:endParaRPr lang="ru-RU"/>
          </a:p>
        </p:txBody>
      </p:sp>
    </p:spTree>
    <p:extLst>
      <p:ext uri="{BB962C8B-B14F-4D97-AF65-F5344CB8AC3E}">
        <p14:creationId xmlns:p14="http://schemas.microsoft.com/office/powerpoint/2010/main" val="22210619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60"/>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134CF-E344-4A44-9B67-E83290E39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04641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3E4BA2-5E8D-43C9-8F26-C6CC2D18BD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5188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398B1-C594-4553-80B7-7E3BE55900D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088884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7435"/>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B75BD0-4B9C-4AC2-A1F2-B62E9C9A4FD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962681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8810" y="1600206"/>
            <a:ext cx="404299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2437" y="1600206"/>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77A0CF-A850-41FC-896A-22A0F85001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604846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2B084C-3190-4C78-A717-84C5ADE383B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243207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8CE13FB-5107-4232-BBE9-D6169609A23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947767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32277B-BEDC-4589-ADE4-0C147E88E77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519956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435"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643" y="273478"/>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8"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9355F-62E1-41BE-B2D8-E38B5C040C3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819025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60EA87-D3AC-4489-92A1-04DB872E009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746815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E44DCB-8D22-4099-B4A2-FA2AF6F6447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880567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020" y="275065"/>
            <a:ext cx="2055935"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8671" y="275065"/>
            <a:ext cx="603152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461E15-D7E3-4274-BBB2-D69E3E46C20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67432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6"/>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8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261999-9D31-4B12-A22B-11225CFB37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4523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05417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27889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936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02291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039495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25996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80875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7"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3" y="2731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37"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642051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070866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85732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5FBBAB-8034-46C9-B12F-05AA94BE7AFD}"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945619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4"/>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7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257671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91"/>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145D856-3BDA-4638-8BD4-EB2BDEFF0006}"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0D3A1BC-B203-4CD6-8D06-06A573484844}" type="slidenum">
              <a:rPr lang="en-GB"/>
              <a:pPr>
                <a:defRPr/>
              </a:pPr>
              <a:t>‹#›</a:t>
            </a:fld>
            <a:endParaRPr lang="en-GB"/>
          </a:p>
        </p:txBody>
      </p:sp>
    </p:spTree>
    <p:extLst>
      <p:ext uri="{BB962C8B-B14F-4D97-AF65-F5344CB8AC3E}">
        <p14:creationId xmlns:p14="http://schemas.microsoft.com/office/powerpoint/2010/main" val="37073020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340B3A9F-BEC5-41DA-A33F-914F7053D7F0}"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7EC479B-F5AF-4B25-A8E1-CE9A1A70902A}" type="slidenum">
              <a:rPr lang="en-GB"/>
              <a:pPr>
                <a:defRPr/>
              </a:pPr>
              <a:t>‹#›</a:t>
            </a:fld>
            <a:endParaRPr lang="en-GB"/>
          </a:p>
        </p:txBody>
      </p:sp>
    </p:spTree>
    <p:extLst>
      <p:ext uri="{BB962C8B-B14F-4D97-AF65-F5344CB8AC3E}">
        <p14:creationId xmlns:p14="http://schemas.microsoft.com/office/powerpoint/2010/main" val="29399450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66"/>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3A543C-B867-4465-85E3-EFFB19451257}"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55A46A-5275-4514-8FE0-B40B712836D0}" type="slidenum">
              <a:rPr lang="en-GB"/>
              <a:pPr>
                <a:defRPr/>
              </a:pPr>
              <a:t>‹#›</a:t>
            </a:fld>
            <a:endParaRPr lang="en-GB"/>
          </a:p>
        </p:txBody>
      </p:sp>
    </p:spTree>
    <p:extLst>
      <p:ext uri="{BB962C8B-B14F-4D97-AF65-F5344CB8AC3E}">
        <p14:creationId xmlns:p14="http://schemas.microsoft.com/office/powerpoint/2010/main" val="37855069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4E96979-0CB3-4731-B080-5B26E742927E}" type="datetimeFigureOut">
              <a:rPr lang="en-GB"/>
              <a:pPr>
                <a:defRPr/>
              </a:pPr>
              <a:t>23/11/2021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C70B575-DB1F-4CEB-A131-9D669C8898DE}" type="slidenum">
              <a:rPr lang="en-GB"/>
              <a:pPr>
                <a:defRPr/>
              </a:pPr>
              <a:t>‹#›</a:t>
            </a:fld>
            <a:endParaRPr lang="en-GB"/>
          </a:p>
        </p:txBody>
      </p:sp>
    </p:spTree>
    <p:extLst>
      <p:ext uri="{BB962C8B-B14F-4D97-AF65-F5344CB8AC3E}">
        <p14:creationId xmlns:p14="http://schemas.microsoft.com/office/powerpoint/2010/main" val="40602479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22996A5-182F-4712-94C1-A341AD8F5602}" type="datetimeFigureOut">
              <a:rPr lang="en-GB"/>
              <a:pPr>
                <a:defRPr/>
              </a:pPr>
              <a:t>23/11/2021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6F6A85A4-7326-40D4-A856-9BAC6F5626F7}" type="slidenum">
              <a:rPr lang="en-GB"/>
              <a:pPr>
                <a:defRPr/>
              </a:pPr>
              <a:t>‹#›</a:t>
            </a:fld>
            <a:endParaRPr lang="en-GB"/>
          </a:p>
        </p:txBody>
      </p:sp>
    </p:spTree>
    <p:extLst>
      <p:ext uri="{BB962C8B-B14F-4D97-AF65-F5344CB8AC3E}">
        <p14:creationId xmlns:p14="http://schemas.microsoft.com/office/powerpoint/2010/main" val="3214596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4B1E15-C0D0-4177-AEA7-EDD8FB67C7E9}" type="datetimeFigureOut">
              <a:rPr lang="en-GB"/>
              <a:pPr>
                <a:defRPr/>
              </a:pPr>
              <a:t>23/11/2021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2C71E390-67DE-492D-A8B4-FD8917240916}" type="slidenum">
              <a:rPr lang="en-GB"/>
              <a:pPr>
                <a:defRPr/>
              </a:pPr>
              <a:t>‹#›</a:t>
            </a:fld>
            <a:endParaRPr lang="en-GB"/>
          </a:p>
        </p:txBody>
      </p:sp>
    </p:spTree>
    <p:extLst>
      <p:ext uri="{BB962C8B-B14F-4D97-AF65-F5344CB8AC3E}">
        <p14:creationId xmlns:p14="http://schemas.microsoft.com/office/powerpoint/2010/main" val="31326717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71C508-B4B1-489D-9F9E-A901D83C76DC}" type="datetimeFigureOut">
              <a:rPr lang="en-GB"/>
              <a:pPr>
                <a:defRPr/>
              </a:pPr>
              <a:t>23/11/2021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6C6C9ED-56B4-4461-8F76-F7752B66CE81}" type="slidenum">
              <a:rPr lang="en-GB"/>
              <a:pPr>
                <a:defRPr/>
              </a:pPr>
              <a:t>‹#›</a:t>
            </a:fld>
            <a:endParaRPr lang="en-GB"/>
          </a:p>
        </p:txBody>
      </p:sp>
    </p:spTree>
    <p:extLst>
      <p:ext uri="{BB962C8B-B14F-4D97-AF65-F5344CB8AC3E}">
        <p14:creationId xmlns:p14="http://schemas.microsoft.com/office/powerpoint/2010/main" val="5997011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2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FEEACF9-C610-4E7D-AC7C-1929BB4E9DAF}" type="datetimeFigureOut">
              <a:rPr lang="en-GB"/>
              <a:pPr>
                <a:defRPr/>
              </a:pPr>
              <a:t>23/11/2021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EF4E162-6B9A-4AA5-950D-88BBCAF372B5}" type="slidenum">
              <a:rPr lang="en-GB"/>
              <a:pPr>
                <a:defRPr/>
              </a:pPr>
              <a:t>‹#›</a:t>
            </a:fld>
            <a:endParaRPr lang="en-GB"/>
          </a:p>
        </p:txBody>
      </p:sp>
    </p:spTree>
    <p:extLst>
      <p:ext uri="{BB962C8B-B14F-4D97-AF65-F5344CB8AC3E}">
        <p14:creationId xmlns:p14="http://schemas.microsoft.com/office/powerpoint/2010/main" val="15183074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7FDB1-7D4F-4646-AD33-84324FEBE6A1}" type="datetimeFigureOut">
              <a:rPr lang="en-GB"/>
              <a:pPr>
                <a:defRPr/>
              </a:pPr>
              <a:t>23/11/2021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4F9A17C-063B-454A-9F3D-6DB025DD9BFD}" type="slidenum">
              <a:rPr lang="en-GB"/>
              <a:pPr>
                <a:defRPr/>
              </a:pPr>
              <a:t>‹#›</a:t>
            </a:fld>
            <a:endParaRPr lang="en-GB"/>
          </a:p>
        </p:txBody>
      </p:sp>
    </p:spTree>
    <p:extLst>
      <p:ext uri="{BB962C8B-B14F-4D97-AF65-F5344CB8AC3E}">
        <p14:creationId xmlns:p14="http://schemas.microsoft.com/office/powerpoint/2010/main" val="3596096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5AC43A-CE4B-435C-987D-6A08FF3E29CE}"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4822307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94DD753-C42A-41A3-9991-8E6CD26F2671}"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08EF2F0-F5E7-4990-A2BF-6289C5523FED}" type="slidenum">
              <a:rPr lang="en-GB"/>
              <a:pPr>
                <a:defRPr/>
              </a:pPr>
              <a:t>‹#›</a:t>
            </a:fld>
            <a:endParaRPr lang="en-GB"/>
          </a:p>
        </p:txBody>
      </p:sp>
    </p:spTree>
    <p:extLst>
      <p:ext uri="{BB962C8B-B14F-4D97-AF65-F5344CB8AC3E}">
        <p14:creationId xmlns:p14="http://schemas.microsoft.com/office/powerpoint/2010/main" val="34732043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9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79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51AE26-06AA-4717-8353-BB906B904B18}" type="datetimeFigureOut">
              <a:rPr lang="en-GB"/>
              <a:pPr>
                <a:defRPr/>
              </a:pPr>
              <a:t>23/11/2021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4160ABA-AD02-4788-8804-0A0ECD2872AD}" type="slidenum">
              <a:rPr lang="en-GB"/>
              <a:pPr>
                <a:defRPr/>
              </a:pPr>
              <a:t>‹#›</a:t>
            </a:fld>
            <a:endParaRPr lang="en-GB"/>
          </a:p>
        </p:txBody>
      </p:sp>
    </p:spTree>
    <p:extLst>
      <p:ext uri="{BB962C8B-B14F-4D97-AF65-F5344CB8AC3E}">
        <p14:creationId xmlns:p14="http://schemas.microsoft.com/office/powerpoint/2010/main" val="27426447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F107D2-CDB7-4F2F-8106-82BDCB20336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355578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E0CD0C-5C42-4120-97C1-7A4DF9513C1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060505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9ADC61-42EE-41D2-887E-A88EF0188C3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717278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639CF7-547E-4BAD-9E06-F00C275F050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5408736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5695AD-FF05-4CB1-9F09-1D7D7BC3E77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328515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55AFD5-4D45-4C2E-ABA2-7BDC816336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0124520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384D02D-221F-4DA8-A134-D0F70B00F2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401605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3" y="2731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90480B-A930-47DF-AD7C-DA3C20C65DE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2911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FD9C83-BA2E-44B5-A25D-ED7F6976EF6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54734846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CCFBC-6F81-499A-BEF7-0CB043CD34E9}"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987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9CB115-2F19-4977-B2B9-8CA71729DD9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221631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C2FE3D-CA05-40FA-86FC-2ED3A742975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4360119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82870C-E3CA-45A2-B9B7-449B6DA2F70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015089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04C4072-B03F-47B9-B95B-C656300560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0514773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AFA31CC-01D8-49C6-8FF7-20971EBD0BA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9336737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981200"/>
            <a:ext cx="7772400" cy="41148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43595-13D2-42B4-B202-E2CBF28FE91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27033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1F4CC4-D704-45C3-9422-4C0D447EE92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103501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EBD3C69-E1F8-4C59-B384-E8F3422677C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39541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005E5FD-21AB-4CA0-8FDC-70BEB136E4A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448638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5C12F12-DC6F-4254-8433-FB4A6237970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37740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37C4DE9-70C9-4612-BFC6-1ECE1A9BF921}"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8386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DBA8A32-59DD-4B0E-9622-A1B1A2A2AA90}" type="slidenum">
              <a:rPr lang="ru-RU"/>
              <a:pPr>
                <a:defRPr/>
              </a:pPr>
              <a:t>‹#›</a:t>
            </a:fld>
            <a:endParaRPr lang="ru-RU"/>
          </a:p>
        </p:txBody>
      </p:sp>
    </p:spTree>
    <p:extLst>
      <p:ext uri="{BB962C8B-B14F-4D97-AF65-F5344CB8AC3E}">
        <p14:creationId xmlns:p14="http://schemas.microsoft.com/office/powerpoint/2010/main" val="3801162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DED21C3-A1CE-4C30-B1A5-AF419F67B20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573806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68D1FE-B3D9-47D2-8D2A-9257FE265F5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58656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7851CC3-C477-4B9A-9808-F12C87795666}"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102454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7E1E99-71DF-4D4D-99A0-6634911557DA}"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58731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1D3793-05FF-4562-98C1-3AC2D0CF34EC}"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742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985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24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685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59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6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983F788-645F-4C0D-AC88-B71049737F28}" type="slidenum">
              <a:rPr lang="ru-RU"/>
              <a:pPr>
                <a:defRPr/>
              </a:pPr>
              <a:t>‹#›</a:t>
            </a:fld>
            <a:endParaRPr lang="ru-RU"/>
          </a:p>
        </p:txBody>
      </p:sp>
    </p:spTree>
    <p:extLst>
      <p:ext uri="{BB962C8B-B14F-4D97-AF65-F5344CB8AC3E}">
        <p14:creationId xmlns:p14="http://schemas.microsoft.com/office/powerpoint/2010/main" val="1121032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981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151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879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463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688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4E1D8C-1EF3-A042-9729-7438130C17DF}" type="datetimeFigureOut">
              <a:rPr lang="en-US" smtClean="0">
                <a:solidFill>
                  <a:prstClr val="black">
                    <a:tint val="75000"/>
                  </a:prstClr>
                </a:solidFill>
              </a:rPr>
              <a:pPr/>
              <a:t>11/23/2021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D1A241-3AD6-C04D-A749-48288DE0E8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9369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6ABE22-8F71-1E4C-A02F-B67470AA85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59092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4496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1816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4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270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5FB234DD-97C1-4967-BDED-29708403B17C}" type="slidenum">
              <a:rPr lang="ru-RU"/>
              <a:pPr>
                <a:defRPr/>
              </a:pPr>
              <a:t>‹#›</a:t>
            </a:fld>
            <a:endParaRPr lang="ru-RU"/>
          </a:p>
        </p:txBody>
      </p:sp>
    </p:spTree>
    <p:extLst>
      <p:ext uri="{BB962C8B-B14F-4D97-AF65-F5344CB8AC3E}">
        <p14:creationId xmlns:p14="http://schemas.microsoft.com/office/powerpoint/2010/main" val="38102995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99589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857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78176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29696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4"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3" y="2731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4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1768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3452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7000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7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77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BE0D06-B84C-43CB-AE6B-3243344A1789}" type="datetimeFigureOut">
              <a:rPr lang="en-GB" smtClean="0">
                <a:solidFill>
                  <a:prstClr val="black">
                    <a:tint val="75000"/>
                  </a:prstClr>
                </a:solidFill>
              </a:rPr>
              <a:pPr/>
              <a:t>23/11/2021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1E5B27-729E-48B7-8B93-74B527D0AA2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6053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A9B1B7-83C6-4CEF-A00A-5ED48ED638B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850678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F5AA3-1F49-4575-9743-33DA87FE5E4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83332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2B75320C-171B-4DCE-9406-01D01E05A6D1}" type="slidenum">
              <a:rPr lang="ru-RU"/>
              <a:pPr>
                <a:defRPr/>
              </a:pPr>
              <a:t>‹#›</a:t>
            </a:fld>
            <a:endParaRPr lang="ru-RU"/>
          </a:p>
        </p:txBody>
      </p:sp>
    </p:spTree>
    <p:extLst>
      <p:ext uri="{BB962C8B-B14F-4D97-AF65-F5344CB8AC3E}">
        <p14:creationId xmlns:p14="http://schemas.microsoft.com/office/powerpoint/2010/main" val="2412664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A8A32-59DD-4B0E-9622-A1B1A2A2AA9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915467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83F788-645F-4C0D-AC88-B71049737F2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5109572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B234DD-97C1-4967-BDED-29708403B1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61014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75320C-171B-4DCE-9406-01D01E05A6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28854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BDDBD3C-BF41-444C-B494-6A27AF71958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947840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7B86FB-C7D1-4728-940B-1C9A1D388B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70212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184C-1926-4BEA-B4F1-D0376C1990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67667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BABB06-FBB6-4C65-A2F1-D7CB7886A10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83762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50ECE-91B4-4FD6-90BE-3D777649E0C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64523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C964F0-A925-4EDC-BB75-3D0474F0F51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4717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8BDDBD3C-BF41-444C-B494-6A27AF719580}" type="slidenum">
              <a:rPr lang="ru-RU"/>
              <a:pPr>
                <a:defRPr/>
              </a:pPr>
              <a:t>‹#›</a:t>
            </a:fld>
            <a:endParaRPr lang="ru-RU"/>
          </a:p>
        </p:txBody>
      </p:sp>
    </p:spTree>
    <p:extLst>
      <p:ext uri="{BB962C8B-B14F-4D97-AF65-F5344CB8AC3E}">
        <p14:creationId xmlns:p14="http://schemas.microsoft.com/office/powerpoint/2010/main" val="3643003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A9B1B7-83C6-4CEF-A00A-5ED48ED638B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15325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F5AA3-1F49-4575-9743-33DA87FE5E4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303807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A8A32-59DD-4B0E-9622-A1B1A2A2AA9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1478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83F788-645F-4C0D-AC88-B71049737F2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3021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B234DD-97C1-4967-BDED-29708403B1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625247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75320C-171B-4DCE-9406-01D01E05A6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18734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BDDBD3C-BF41-444C-B494-6A27AF71958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52421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7B86FB-C7D1-4728-940B-1C9A1D388B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969027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184C-1926-4BEA-B4F1-D0376C1990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68139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BABB06-FBB6-4C65-A2F1-D7CB7886A10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89618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A7B86FB-C7D1-4728-940B-1C9A1D388B0F}" type="slidenum">
              <a:rPr lang="ru-RU"/>
              <a:pPr>
                <a:defRPr/>
              </a:pPr>
              <a:t>‹#›</a:t>
            </a:fld>
            <a:endParaRPr lang="ru-RU"/>
          </a:p>
        </p:txBody>
      </p:sp>
    </p:spTree>
    <p:extLst>
      <p:ext uri="{BB962C8B-B14F-4D97-AF65-F5344CB8AC3E}">
        <p14:creationId xmlns:p14="http://schemas.microsoft.com/office/powerpoint/2010/main" val="2792854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50ECE-91B4-4FD6-90BE-3D777649E0C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434097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C964F0-A925-4EDC-BB75-3D0474F0F51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445690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A9B1B7-83C6-4CEF-A00A-5ED48ED638B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68702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F5AA3-1F49-4575-9743-33DA87FE5E4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34706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A8A32-59DD-4B0E-9622-A1B1A2A2AA9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2528170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83F788-645F-4C0D-AC88-B71049737F2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472170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B234DD-97C1-4967-BDED-29708403B17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051751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75320C-171B-4DCE-9406-01D01E05A6D1}"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7326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BDDBD3C-BF41-444C-B494-6A27AF71958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7476832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7B86FB-C7D1-4728-940B-1C9A1D388B0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54805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FF4D184C-1926-4BEA-B4F1-D0376C1990E0}" type="slidenum">
              <a:rPr lang="ru-RU"/>
              <a:pPr>
                <a:defRPr/>
              </a:pPr>
              <a:t>‹#›</a:t>
            </a:fld>
            <a:endParaRPr lang="ru-RU"/>
          </a:p>
        </p:txBody>
      </p:sp>
    </p:spTree>
    <p:extLst>
      <p:ext uri="{BB962C8B-B14F-4D97-AF65-F5344CB8AC3E}">
        <p14:creationId xmlns:p14="http://schemas.microsoft.com/office/powerpoint/2010/main" val="3171207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D184C-1926-4BEA-B4F1-D0376C1990E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21136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BABB06-FBB6-4C65-A2F1-D7CB7886A10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724944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250ECE-91B4-4FD6-90BE-3D777649E0C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865381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C964F0-A925-4EDC-BB75-3D0474F0F518}"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683798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59"/>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0EA192-1C6D-481C-8F62-A2D089606C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468416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36A95F-C802-4F42-91EE-FFE615AE182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40962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34"/>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80753-8FF6-43A6-8804-DA969C34D97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06234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A3CF32-A19E-4451-954E-B2F4B17AAFF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21315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F105B7-EDA9-4838-84DC-245DEF73CF9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323720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D503CE-25E7-4E40-B14C-89668618456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1108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18.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theme" Target="../theme/theme23.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a:lvl1pPr>
          </a:lstStyle>
          <a:p>
            <a:pPr>
              <a:defRPr/>
            </a:pPr>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lvl1pPr>
          </a:lstStyle>
          <a:p>
            <a:pPr>
              <a:defRPr/>
            </a:pPr>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lvl1pPr>
          </a:lstStyle>
          <a:p>
            <a:pPr>
              <a:defRPr/>
            </a:pPr>
            <a:fld id="{8CCA8BE8-C154-43A5-827E-8784B686494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9F26B0DB-6641-45D5-953F-D9437DB7E2CF}"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4213962016"/>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50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0BE0D06-B84C-43CB-AE6B-3243344A1789}" type="datetimeFigureOut">
              <a:rPr lang="en-GB" b="0" i="0" smtClean="0">
                <a:solidFill>
                  <a:prstClr val="black">
                    <a:tint val="75000"/>
                  </a:prstClr>
                </a:solidFill>
                <a:latin typeface="Calibri"/>
              </a:rPr>
              <a:pPr eaLnBrk="1" fontAlgn="auto" hangingPunct="1">
                <a:spcBef>
                  <a:spcPts val="0"/>
                </a:spcBef>
                <a:spcAft>
                  <a:spcPts val="0"/>
                </a:spcAft>
              </a:pPr>
              <a:t>23/11/2021</a:t>
            </a:fld>
            <a:endParaRPr lang="en-GB" b="0" i="0">
              <a:solidFill>
                <a:prstClr val="black">
                  <a:tint val="75000"/>
                </a:prstClr>
              </a:solidFill>
              <a:latin typeface="Calibri"/>
            </a:endParaRPr>
          </a:p>
        </p:txBody>
      </p:sp>
      <p:sp>
        <p:nvSpPr>
          <p:cNvPr id="5" name="Footer Placeholder 4"/>
          <p:cNvSpPr>
            <a:spLocks noGrp="1"/>
          </p:cNvSpPr>
          <p:nvPr>
            <p:ph type="ftr" sz="quarter" idx="3"/>
          </p:nvPr>
        </p:nvSpPr>
        <p:spPr>
          <a:xfrm>
            <a:off x="3124200" y="635650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b="0"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50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41E5B27-729E-48B7-8B93-74B527D0AA23}" type="slidenum">
              <a:rPr lang="en-GB" b="0" i="0" smtClean="0">
                <a:solidFill>
                  <a:prstClr val="black">
                    <a:tint val="75000"/>
                  </a:prstClr>
                </a:solidFill>
                <a:latin typeface="Calibri"/>
              </a:rPr>
              <a:pPr eaLnBrk="1" fontAlgn="auto" hangingPunct="1">
                <a:spcBef>
                  <a:spcPts val="0"/>
                </a:spcBef>
                <a:spcAft>
                  <a:spcPts val="0"/>
                </a:spcAft>
              </a:pPr>
              <a:t>‹#›</a:t>
            </a:fld>
            <a:endParaRPr lang="en-GB" b="0" i="0">
              <a:solidFill>
                <a:prstClr val="black">
                  <a:tint val="75000"/>
                </a:prstClr>
              </a:solidFill>
              <a:latin typeface="Calibri"/>
            </a:endParaRPr>
          </a:p>
        </p:txBody>
      </p:sp>
    </p:spTree>
    <p:extLst>
      <p:ext uri="{BB962C8B-B14F-4D97-AF65-F5344CB8AC3E}">
        <p14:creationId xmlns:p14="http://schemas.microsoft.com/office/powerpoint/2010/main" val="2028321593"/>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433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7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D3D38D70-E628-4207-A9AA-0A6B154C22F2}" type="datetimeFigureOut">
              <a:rPr lang="en-GB" b="0" i="0"/>
              <a:pPr eaLnBrk="1" hangingPunct="1">
                <a:defRPr/>
              </a:pPr>
              <a:t>23/11/2021</a:t>
            </a:fld>
            <a:endParaRPr lang="en-GB" b="0" i="0"/>
          </a:p>
        </p:txBody>
      </p:sp>
      <p:sp>
        <p:nvSpPr>
          <p:cNvPr id="5" name="Footer Placeholder 4"/>
          <p:cNvSpPr>
            <a:spLocks noGrp="1"/>
          </p:cNvSpPr>
          <p:nvPr>
            <p:ph type="ftr" sz="quarter" idx="3"/>
          </p:nvPr>
        </p:nvSpPr>
        <p:spPr>
          <a:xfrm>
            <a:off x="3124200" y="635637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GB" b="0" i="0"/>
          </a:p>
        </p:txBody>
      </p:sp>
      <p:sp>
        <p:nvSpPr>
          <p:cNvPr id="6" name="Slide Number Placeholder 5"/>
          <p:cNvSpPr>
            <a:spLocks noGrp="1"/>
          </p:cNvSpPr>
          <p:nvPr>
            <p:ph type="sldNum" sz="quarter" idx="4"/>
          </p:nvPr>
        </p:nvSpPr>
        <p:spPr>
          <a:xfrm>
            <a:off x="6553200" y="635637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2CDF3633-D038-4818-880F-FDC70D44798A}" type="slidenum">
              <a:rPr lang="en-GB" b="0" i="0"/>
              <a:pPr eaLnBrk="1" hangingPunct="1">
                <a:defRPr/>
              </a:pPr>
              <a:t>‹#›</a:t>
            </a:fld>
            <a:endParaRPr lang="en-GB" b="0" i="0"/>
          </a:p>
        </p:txBody>
      </p:sp>
    </p:spTree>
    <p:extLst>
      <p:ext uri="{BB962C8B-B14F-4D97-AF65-F5344CB8AC3E}">
        <p14:creationId xmlns:p14="http://schemas.microsoft.com/office/powerpoint/2010/main" val="105182298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Щелчок правит 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a typeface="+mn-ea"/>
                <a:cs typeface="+mn-cs"/>
              </a:defRPr>
            </a:lvl1pPr>
          </a:lstStyle>
          <a:p>
            <a:pPr>
              <a:defRPr/>
            </a:pPr>
            <a:endParaRPr lang="ru-RU" i="0">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a typeface="+mn-ea"/>
                <a:cs typeface="+mn-cs"/>
              </a:defRPr>
            </a:lvl1pPr>
          </a:lstStyle>
          <a:p>
            <a:pPr>
              <a:defRPr/>
            </a:pPr>
            <a:endParaRPr lang="ru-RU" i="0">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F3BC9E-CFCE-446B-81E1-610E3432D29F}" type="slidenum">
              <a:rPr lang="ru-RU" altLang="ru-RU" i="0">
                <a:solidFill>
                  <a:srgbClr val="000000"/>
                </a:solidFill>
                <a:latin typeface="Times New Roman" charset="0"/>
                <a:ea typeface="ＭＳ Ｐゴシック" charset="-128"/>
              </a:rPr>
              <a:pPr>
                <a:defRPr/>
              </a:pPr>
              <a:t>‹#›</a:t>
            </a:fld>
            <a:endParaRPr lang="ru-RU" altLang="ru-RU" i="0">
              <a:solidFill>
                <a:srgbClr val="000000"/>
              </a:solidFill>
              <a:latin typeface="Times New Roman" charset="0"/>
              <a:ea typeface="ＭＳ Ｐゴシック" charset="-128"/>
            </a:endParaRPr>
          </a:p>
        </p:txBody>
      </p:sp>
    </p:spTree>
    <p:extLst>
      <p:ext uri="{BB962C8B-B14F-4D97-AF65-F5344CB8AC3E}">
        <p14:creationId xmlns:p14="http://schemas.microsoft.com/office/powerpoint/2010/main" val="1693155438"/>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D7E9CB0-9684-430C-867C-60B1E3408BEB}" type="datetimeFigureOut">
              <a:rPr lang="en-US" b="0" i="0" smtClean="0">
                <a:solidFill>
                  <a:prstClr val="black">
                    <a:tint val="75000"/>
                  </a:prstClr>
                </a:solidFill>
                <a:latin typeface="Calibri"/>
                <a:ea typeface="ＭＳ Ｐゴシック" charset="-128"/>
              </a:rPr>
              <a:pPr eaLnBrk="1" fontAlgn="auto" hangingPunct="1">
                <a:spcBef>
                  <a:spcPts val="0"/>
                </a:spcBef>
                <a:spcAft>
                  <a:spcPts val="0"/>
                </a:spcAft>
              </a:pPr>
              <a:t>11/23/2021</a:t>
            </a:fld>
            <a:endParaRPr lang="en-US" b="0" i="0">
              <a:solidFill>
                <a:prstClr val="black">
                  <a:tint val="75000"/>
                </a:prstClr>
              </a:solidFill>
              <a:latin typeface="Calibri"/>
              <a:ea typeface="ＭＳ Ｐゴシック" charset="-128"/>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i="0">
              <a:solidFill>
                <a:prstClr val="black">
                  <a:tint val="75000"/>
                </a:prstClr>
              </a:solidFill>
              <a:latin typeface="Calibri"/>
              <a:ea typeface="ＭＳ Ｐゴシック" charset="-128"/>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AD5AC90-2628-49C2-A9A7-255EC331559F}" type="slidenum">
              <a:rPr lang="en-US" b="0" i="0" smtClean="0">
                <a:solidFill>
                  <a:prstClr val="black">
                    <a:tint val="75000"/>
                  </a:prstClr>
                </a:solidFill>
                <a:latin typeface="Calibri"/>
                <a:ea typeface="ＭＳ Ｐゴシック" charset="-128"/>
              </a:rPr>
              <a:pPr eaLnBrk="1" fontAlgn="auto" hangingPunct="1">
                <a:spcBef>
                  <a:spcPts val="0"/>
                </a:spcBef>
                <a:spcAft>
                  <a:spcPts val="0"/>
                </a:spcAft>
              </a:pPr>
              <a:t>‹#›</a:t>
            </a:fld>
            <a:endParaRPr lang="en-US" b="0" i="0">
              <a:solidFill>
                <a:prstClr val="black">
                  <a:tint val="75000"/>
                </a:prstClr>
              </a:solidFill>
              <a:latin typeface="Calibri"/>
              <a:ea typeface="ＭＳ Ｐゴシック" charset="-128"/>
            </a:endParaRPr>
          </a:p>
        </p:txBody>
      </p:sp>
    </p:spTree>
    <p:extLst>
      <p:ext uri="{BB962C8B-B14F-4D97-AF65-F5344CB8AC3E}">
        <p14:creationId xmlns:p14="http://schemas.microsoft.com/office/powerpoint/2010/main" val="907741749"/>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a:solidFill>
                  <a:srgbClr val="000000"/>
                </a:solidFill>
              </a:defRPr>
            </a:lvl1pPr>
          </a:lstStyle>
          <a:p>
            <a:pPr>
              <a:defRPr/>
            </a:pPr>
            <a:endParaRPr lang="ru-RU">
              <a:latin typeface="Times New Roman"/>
              <a:ea typeface="ＭＳ Ｐゴシック" charset="-128"/>
              <a:cs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solidFill>
                  <a:srgbClr val="000000"/>
                </a:solidFill>
              </a:defRPr>
            </a:lvl1pPr>
          </a:lstStyle>
          <a:p>
            <a:pPr>
              <a:defRPr/>
            </a:pPr>
            <a:endParaRPr lang="ru-RU">
              <a:latin typeface="Times New Roman"/>
              <a:ea typeface="ＭＳ Ｐゴシック" charset="-128"/>
              <a:cs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solidFill>
                  <a:srgbClr val="000000"/>
                </a:solidFill>
              </a:defRPr>
            </a:lvl1pPr>
          </a:lstStyle>
          <a:p>
            <a:pPr>
              <a:defRPr/>
            </a:pPr>
            <a:fld id="{B91738BF-2CA4-4B2A-BC13-AB422A87E225}" type="slidenum">
              <a:rPr lang="ru-RU">
                <a:latin typeface="Times New Roman"/>
                <a:ea typeface="ＭＳ Ｐゴシック" charset="-128"/>
                <a:cs typeface="Arial" charset="0"/>
              </a:rPr>
              <a:pPr>
                <a:defRPr/>
              </a:pPr>
              <a:t>‹#›</a:t>
            </a:fld>
            <a:endParaRPr lang="ru-RU">
              <a:latin typeface="Times New Roman"/>
              <a:ea typeface="ＭＳ Ｐゴシック" charset="-128"/>
              <a:cs typeface="Arial" charset="0"/>
            </a:endParaRPr>
          </a:p>
        </p:txBody>
      </p:sp>
    </p:spTree>
    <p:extLst>
      <p:ext uri="{BB962C8B-B14F-4D97-AF65-F5344CB8AC3E}">
        <p14:creationId xmlns:p14="http://schemas.microsoft.com/office/powerpoint/2010/main" val="2713468529"/>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B24732FA-7EF4-8949-A4CE-45835E6F7EFD}" type="datetimeFigureOut">
              <a:rPr lang="en-US" b="0" i="0" smtClean="0">
                <a:solidFill>
                  <a:prstClr val="black">
                    <a:tint val="75000"/>
                  </a:prstClr>
                </a:solidFill>
                <a:latin typeface="Calibri"/>
              </a:rPr>
              <a:pPr defTabSz="457200" eaLnBrk="1" fontAlgn="auto" hangingPunct="1">
                <a:spcBef>
                  <a:spcPts val="0"/>
                </a:spcBef>
                <a:spcAft>
                  <a:spcPts val="0"/>
                </a:spcAft>
              </a:pPr>
              <a:t>11/23/2021</a:t>
            </a:fld>
            <a:endParaRPr lang="en-US" b="0" i="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1F584165-88D1-7B46-A979-C3B791BABB5C}" type="slidenum">
              <a:rPr lang="en-US" b="0" i="0" smtClean="0">
                <a:solidFill>
                  <a:prstClr val="black">
                    <a:tint val="75000"/>
                  </a:prstClr>
                </a:solidFill>
                <a:latin typeface="Calibri"/>
              </a:rPr>
              <a:pPr defTabSz="457200" eaLnBrk="1" fontAlgn="auto" hangingPunct="1">
                <a:spcBef>
                  <a:spcPts val="0"/>
                </a:spcBef>
                <a:spcAft>
                  <a:spcPts val="0"/>
                </a:spcAft>
              </a:pPr>
              <a:t>‹#›</a:t>
            </a:fld>
            <a:endParaRPr lang="en-US" b="0" i="0">
              <a:solidFill>
                <a:prstClr val="black">
                  <a:tint val="75000"/>
                </a:prstClr>
              </a:solidFill>
              <a:latin typeface="Calibri"/>
            </a:endParaRPr>
          </a:p>
        </p:txBody>
      </p:sp>
    </p:spTree>
    <p:extLst>
      <p:ext uri="{BB962C8B-B14F-4D97-AF65-F5344CB8AC3E}">
        <p14:creationId xmlns:p14="http://schemas.microsoft.com/office/powerpoint/2010/main" val="4182157362"/>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38BF55CD-D869-4685-BBA0-20854E52FFD0}" type="datetimeFigureOut">
              <a:rPr lang="en-GB" b="0" i="0" smtClean="0">
                <a:solidFill>
                  <a:prstClr val="black">
                    <a:tint val="75000"/>
                  </a:prstClr>
                </a:solidFill>
                <a:latin typeface="Calibri"/>
              </a:rPr>
              <a:pPr eaLnBrk="1" fontAlgn="auto" hangingPunct="1">
                <a:spcBef>
                  <a:spcPts val="0"/>
                </a:spcBef>
                <a:spcAft>
                  <a:spcPts val="0"/>
                </a:spcAft>
              </a:pPr>
              <a:t>23/11/2021</a:t>
            </a:fld>
            <a:endParaRPr lang="en-GB" b="0" i="0">
              <a:solidFill>
                <a:prstClr val="black">
                  <a:tint val="75000"/>
                </a:prstClr>
              </a:solidFill>
              <a:latin typeface="Calibri"/>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b="0"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0F7BA71-F553-4E6D-8CB9-0AED91CC7468}" type="slidenum">
              <a:rPr lang="en-GB" b="0" i="0" smtClean="0">
                <a:solidFill>
                  <a:prstClr val="black">
                    <a:tint val="75000"/>
                  </a:prstClr>
                </a:solidFill>
                <a:latin typeface="Calibri"/>
              </a:rPr>
              <a:pPr eaLnBrk="1" fontAlgn="auto" hangingPunct="1">
                <a:spcBef>
                  <a:spcPts val="0"/>
                </a:spcBef>
                <a:spcAft>
                  <a:spcPts val="0"/>
                </a:spcAft>
              </a:pPr>
              <a:t>‹#›</a:t>
            </a:fld>
            <a:endParaRPr lang="en-GB" b="0" i="0">
              <a:solidFill>
                <a:prstClr val="black">
                  <a:tint val="75000"/>
                </a:prstClr>
              </a:solidFill>
              <a:latin typeface="Calibri"/>
            </a:endParaRPr>
          </a:p>
        </p:txBody>
      </p:sp>
    </p:spTree>
    <p:extLst>
      <p:ext uri="{BB962C8B-B14F-4D97-AF65-F5344CB8AC3E}">
        <p14:creationId xmlns:p14="http://schemas.microsoft.com/office/powerpoint/2010/main" val="214837782"/>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vl1pPr>
          </a:lstStyle>
          <a:p>
            <a:pPr>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9F26B0DB-6641-45D5-953F-D9437DB7E2CF}" type="slidenum">
              <a:rPr lang="ru-RU" i="0">
                <a:solidFill>
                  <a:srgbClr val="000000"/>
                </a:solidFill>
              </a:rPr>
              <a:pPr>
                <a:defRPr/>
              </a:pPr>
              <a:t>‹#›</a:t>
            </a:fld>
            <a:endParaRPr lang="ru-RU" i="0">
              <a:solidFill>
                <a:srgbClr val="000000"/>
              </a:solidFill>
            </a:endParaRPr>
          </a:p>
        </p:txBody>
      </p:sp>
    </p:spTree>
    <p:extLst>
      <p:ext uri="{BB962C8B-B14F-4D97-AF65-F5344CB8AC3E}">
        <p14:creationId xmlns:p14="http://schemas.microsoft.com/office/powerpoint/2010/main" val="317366755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a:solidFill>
                  <a:srgbClr val="000000"/>
                </a:solidFill>
              </a:defRPr>
            </a:lvl1pPr>
          </a:lstStyle>
          <a:p>
            <a:pPr>
              <a:defRPr/>
            </a:pPr>
            <a:endParaRPr lang="ru-RU">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solidFill>
                  <a:srgbClr val="000000"/>
                </a:solidFill>
              </a:defRPr>
            </a:lvl1pPr>
          </a:lstStyle>
          <a:p>
            <a:pPr>
              <a:defRPr/>
            </a:pPr>
            <a:endParaRPr lang="ru-RU">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solidFill>
                  <a:srgbClr val="000000"/>
                </a:solidFill>
              </a:defRPr>
            </a:lvl1pPr>
          </a:lstStyle>
          <a:p>
            <a:pPr>
              <a:defRPr/>
            </a:pPr>
            <a:fld id="{BC20EFC1-3C3B-45CE-99A9-7A3A145CC7C2}" type="slidenum">
              <a:rPr lang="ru-RU">
                <a:latin typeface="Times New Roman"/>
              </a:rPr>
              <a:pPr>
                <a:defRPr/>
              </a:pPr>
              <a:t>‹#›</a:t>
            </a:fld>
            <a:endParaRPr lang="ru-RU">
              <a:latin typeface="Times New Roman"/>
            </a:endParaRPr>
          </a:p>
        </p:txBody>
      </p:sp>
    </p:spTree>
    <p:extLst>
      <p:ext uri="{BB962C8B-B14F-4D97-AF65-F5344CB8AC3E}">
        <p14:creationId xmlns:p14="http://schemas.microsoft.com/office/powerpoint/2010/main" val="295941029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l" eaLnBrk="1" hangingPunct="1">
              <a:defRPr/>
            </a:pPr>
            <a:endParaRPr lang="en-US" b="0" i="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b="0" i="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9A5DF6F1-4687-469B-A12E-6EAA1C648CA9}" type="slidenum">
              <a:rPr lang="en-US" b="0" i="0">
                <a:solidFill>
                  <a:srgbClr val="000000"/>
                </a:solidFill>
                <a:latin typeface="Arial" charset="0"/>
              </a:rPr>
              <a:pPr eaLnBrk="1" hangingPunct="1">
                <a:defRPr/>
              </a:pPr>
              <a:t>‹#›</a:t>
            </a:fld>
            <a:endParaRPr lang="en-US" b="0" i="0">
              <a:solidFill>
                <a:srgbClr val="000000"/>
              </a:solidFill>
              <a:latin typeface="Arial" charset="0"/>
            </a:endParaRPr>
          </a:p>
        </p:txBody>
      </p:sp>
    </p:spTree>
    <p:extLst>
      <p:ext uri="{BB962C8B-B14F-4D97-AF65-F5344CB8AC3E}">
        <p14:creationId xmlns:p14="http://schemas.microsoft.com/office/powerpoint/2010/main" val="72250289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8741" y="274638"/>
            <a:ext cx="822813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8741" y="1600206"/>
            <a:ext cx="822813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4276" name="Rectangle 4"/>
          <p:cNvSpPr>
            <a:spLocks noGrp="1" noChangeArrowheads="1"/>
          </p:cNvSpPr>
          <p:nvPr>
            <p:ph type="dt" sz="half" idx="2"/>
          </p:nvPr>
        </p:nvSpPr>
        <p:spPr bwMode="auto">
          <a:xfrm>
            <a:off x="458700" y="6245225"/>
            <a:ext cx="213213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lgn="l" eaLnBrk="1" hangingPunct="1">
              <a:defRPr/>
            </a:pPr>
            <a:endParaRPr lang="en-GB" b="0" i="0">
              <a:solidFill>
                <a:srgbClr val="000000"/>
              </a:solidFill>
            </a:endParaRPr>
          </a:p>
        </p:txBody>
      </p:sp>
      <p:sp>
        <p:nvSpPr>
          <p:cNvPr id="54277" name="Rectangle 5"/>
          <p:cNvSpPr>
            <a:spLocks noGrp="1" noChangeArrowheads="1"/>
          </p:cNvSpPr>
          <p:nvPr>
            <p:ph type="ftr" sz="quarter" idx="3"/>
          </p:nvPr>
        </p:nvSpPr>
        <p:spPr bwMode="auto">
          <a:xfrm>
            <a:off x="3125741" y="6245225"/>
            <a:ext cx="289413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eaLnBrk="1" hangingPunct="1">
              <a:defRPr/>
            </a:pPr>
            <a:endParaRPr lang="en-GB" b="0" i="0">
              <a:solidFill>
                <a:srgbClr val="000000"/>
              </a:solidFill>
            </a:endParaRPr>
          </a:p>
        </p:txBody>
      </p:sp>
      <p:sp>
        <p:nvSpPr>
          <p:cNvPr id="54278" name="Rectangle 6"/>
          <p:cNvSpPr>
            <a:spLocks noGrp="1" noChangeArrowheads="1"/>
          </p:cNvSpPr>
          <p:nvPr>
            <p:ph type="sldNum" sz="quarter" idx="4"/>
          </p:nvPr>
        </p:nvSpPr>
        <p:spPr bwMode="auto">
          <a:xfrm>
            <a:off x="6554741" y="6245225"/>
            <a:ext cx="213213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eaLnBrk="1" hangingPunct="1">
              <a:defRPr/>
            </a:pPr>
            <a:fld id="{38DC500B-7334-4003-B9DD-BBA97DB05DA2}" type="slidenum">
              <a:rPr lang="en-GB" b="0" i="0">
                <a:solidFill>
                  <a:srgbClr val="000000"/>
                </a:solidFill>
              </a:rPr>
              <a:pPr eaLnBrk="1" hangingPunct="1">
                <a:defRPr/>
              </a:pPr>
              <a:t>‹#›</a:t>
            </a:fld>
            <a:endParaRPr lang="en-GB" b="0" i="0">
              <a:solidFill>
                <a:srgbClr val="000000"/>
              </a:solidFill>
            </a:endParaRPr>
          </a:p>
        </p:txBody>
      </p:sp>
    </p:spTree>
    <p:extLst>
      <p:ext uri="{BB962C8B-B14F-4D97-AF65-F5344CB8AC3E}">
        <p14:creationId xmlns:p14="http://schemas.microsoft.com/office/powerpoint/2010/main" val="2272533659"/>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4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0BE0D06-B84C-43CB-AE6B-3243344A1789}" type="datetimeFigureOut">
              <a:rPr lang="en-GB" b="0" i="0" smtClean="0">
                <a:solidFill>
                  <a:prstClr val="black">
                    <a:tint val="75000"/>
                  </a:prstClr>
                </a:solidFill>
                <a:latin typeface="Calibri"/>
              </a:rPr>
              <a:pPr eaLnBrk="1" fontAlgn="auto" hangingPunct="1">
                <a:spcBef>
                  <a:spcPts val="0"/>
                </a:spcBef>
                <a:spcAft>
                  <a:spcPts val="0"/>
                </a:spcAft>
              </a:pPr>
              <a:t>23/11/2021</a:t>
            </a:fld>
            <a:endParaRPr lang="en-GB" b="0" i="0">
              <a:solidFill>
                <a:prstClr val="black">
                  <a:tint val="75000"/>
                </a:prstClr>
              </a:solidFill>
              <a:latin typeface="Calibri"/>
            </a:endParaRPr>
          </a:p>
        </p:txBody>
      </p:sp>
      <p:sp>
        <p:nvSpPr>
          <p:cNvPr id="5" name="Footer Placeholder 4"/>
          <p:cNvSpPr>
            <a:spLocks noGrp="1"/>
          </p:cNvSpPr>
          <p:nvPr>
            <p:ph type="ftr" sz="quarter" idx="3"/>
          </p:nvPr>
        </p:nvSpPr>
        <p:spPr>
          <a:xfrm>
            <a:off x="3124200" y="63564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b="0"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41E5B27-729E-48B7-8B93-74B527D0AA23}" type="slidenum">
              <a:rPr lang="en-GB" b="0" i="0" smtClean="0">
                <a:solidFill>
                  <a:prstClr val="black">
                    <a:tint val="75000"/>
                  </a:prstClr>
                </a:solidFill>
                <a:latin typeface="Calibri"/>
              </a:rPr>
              <a:pPr eaLnBrk="1" fontAlgn="auto" hangingPunct="1">
                <a:spcBef>
                  <a:spcPts val="0"/>
                </a:spcBef>
                <a:spcAft>
                  <a:spcPts val="0"/>
                </a:spcAft>
              </a:pPr>
              <a:t>‹#›</a:t>
            </a:fld>
            <a:endParaRPr lang="en-GB" b="0" i="0">
              <a:solidFill>
                <a:prstClr val="black">
                  <a:tint val="75000"/>
                </a:prstClr>
              </a:solidFill>
              <a:latin typeface="Calibri"/>
            </a:endParaRPr>
          </a:p>
        </p:txBody>
      </p:sp>
    </p:spTree>
    <p:extLst>
      <p:ext uri="{BB962C8B-B14F-4D97-AF65-F5344CB8AC3E}">
        <p14:creationId xmlns:p14="http://schemas.microsoft.com/office/powerpoint/2010/main" val="2902431778"/>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433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44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eaLnBrk="1" hangingPunct="1">
              <a:defRPr/>
            </a:pPr>
            <a:fld id="{D3D38D70-E628-4207-A9AA-0A6B154C22F2}" type="datetimeFigureOut">
              <a:rPr lang="en-GB" b="0" i="0"/>
              <a:pPr eaLnBrk="1" hangingPunct="1">
                <a:defRPr/>
              </a:pPr>
              <a:t>23/11/2021</a:t>
            </a:fld>
            <a:endParaRPr lang="en-GB" b="0" i="0"/>
          </a:p>
        </p:txBody>
      </p:sp>
      <p:sp>
        <p:nvSpPr>
          <p:cNvPr id="5" name="Footer Placeholder 4"/>
          <p:cNvSpPr>
            <a:spLocks noGrp="1"/>
          </p:cNvSpPr>
          <p:nvPr>
            <p:ph type="ftr" sz="quarter" idx="3"/>
          </p:nvPr>
        </p:nvSpPr>
        <p:spPr>
          <a:xfrm>
            <a:off x="3124200" y="635644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eaLnBrk="1" hangingPunct="1">
              <a:defRPr/>
            </a:pPr>
            <a:endParaRPr lang="en-GB" b="0" i="0"/>
          </a:p>
        </p:txBody>
      </p:sp>
      <p:sp>
        <p:nvSpPr>
          <p:cNvPr id="6" name="Slide Number Placeholder 5"/>
          <p:cNvSpPr>
            <a:spLocks noGrp="1"/>
          </p:cNvSpPr>
          <p:nvPr>
            <p:ph type="sldNum" sz="quarter" idx="4"/>
          </p:nvPr>
        </p:nvSpPr>
        <p:spPr>
          <a:xfrm>
            <a:off x="6553200" y="635644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eaLnBrk="1" hangingPunct="1">
              <a:defRPr/>
            </a:pPr>
            <a:fld id="{2CDF3633-D038-4818-880F-FDC70D44798A}" type="slidenum">
              <a:rPr lang="en-GB" b="0" i="0"/>
              <a:pPr eaLnBrk="1" hangingPunct="1">
                <a:defRPr/>
              </a:pPr>
              <a:t>‹#›</a:t>
            </a:fld>
            <a:endParaRPr lang="en-GB" b="0" i="0"/>
          </a:p>
        </p:txBody>
      </p:sp>
    </p:spTree>
    <p:extLst>
      <p:ext uri="{BB962C8B-B14F-4D97-AF65-F5344CB8AC3E}">
        <p14:creationId xmlns:p14="http://schemas.microsoft.com/office/powerpoint/2010/main" val="1046908003"/>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eaLnBrk="1" hangingPunct="1">
              <a:defRPr/>
            </a:pPr>
            <a:endParaRPr lang="ru-RU" b="0" i="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1" hangingPunct="1">
              <a:defRPr/>
            </a:pPr>
            <a:endParaRPr lang="ru-RU" b="0" i="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1" hangingPunct="1">
              <a:defRPr/>
            </a:pPr>
            <a:fld id="{18D63870-FC56-4EF3-A033-BAAA87F4C616}" type="slidenum">
              <a:rPr lang="ru-RU" b="0" i="0">
                <a:solidFill>
                  <a:srgbClr val="000000"/>
                </a:solidFill>
                <a:latin typeface="Times New Roman"/>
              </a:rPr>
              <a:pPr eaLnBrk="1" hangingPunct="1">
                <a:defRPr/>
              </a:pPr>
              <a:t>‹#›</a:t>
            </a:fld>
            <a:endParaRPr lang="ru-RU" b="0" i="0">
              <a:solidFill>
                <a:srgbClr val="000000"/>
              </a:solidFill>
              <a:latin typeface="Times New Roman"/>
            </a:endParaRPr>
          </a:p>
        </p:txBody>
      </p:sp>
    </p:spTree>
    <p:extLst>
      <p:ext uri="{BB962C8B-B14F-4D97-AF65-F5344CB8AC3E}">
        <p14:creationId xmlns:p14="http://schemas.microsoft.com/office/powerpoint/2010/main" val="3139141952"/>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 id="2147484268" r:id="rId12"/>
    <p:sldLayoutId id="2147484269" r:id="rId13"/>
    <p:sldLayoutId id="2147484270" r:id="rId14"/>
    <p:sldLayoutId id="2147484271" r:id="rId15"/>
    <p:sldLayoutId id="2147484272" r:id="rId16"/>
    <p:sldLayoutId id="2147484273"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defRPr>
            </a:lvl1pPr>
          </a:lstStyle>
          <a:p>
            <a:pPr>
              <a:defRPr/>
            </a:pPr>
            <a:endParaRPr lang="ru-RU" i="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defRPr>
            </a:lvl1pPr>
          </a:lstStyle>
          <a:p>
            <a:pPr>
              <a:defRPr/>
            </a:pPr>
            <a:endParaRPr lang="ru-RU" i="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A8989B14-422F-4514-811D-643BD782F9A0}" type="slidenum">
              <a:rPr lang="ru-RU" i="0" smtClean="0">
                <a:solidFill>
                  <a:srgbClr val="000000"/>
                </a:solidFill>
                <a:ea typeface="ＭＳ Ｐゴシック" charset="-128"/>
              </a:rPr>
              <a:pPr/>
              <a:t>‹#›</a:t>
            </a:fld>
            <a:endParaRPr lang="ru-RU" i="0">
              <a:solidFill>
                <a:srgbClr val="000000"/>
              </a:solidFill>
              <a:ea typeface="ＭＳ Ｐゴシック" charset="-128"/>
            </a:endParaRPr>
          </a:p>
        </p:txBody>
      </p:sp>
    </p:spTree>
    <p:extLst>
      <p:ext uri="{BB962C8B-B14F-4D97-AF65-F5344CB8AC3E}">
        <p14:creationId xmlns:p14="http://schemas.microsoft.com/office/powerpoint/2010/main" val="3889713046"/>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914E1D8C-1EF3-A042-9729-7438130C17DF}" type="datetimeFigureOut">
              <a:rPr lang="en-US" b="0" i="0" smtClean="0">
                <a:solidFill>
                  <a:prstClr val="black">
                    <a:tint val="75000"/>
                  </a:prstClr>
                </a:solidFill>
                <a:latin typeface="Calibri"/>
              </a:rPr>
              <a:pPr defTabSz="457200" eaLnBrk="1" fontAlgn="auto" hangingPunct="1">
                <a:spcBef>
                  <a:spcPts val="0"/>
                </a:spcBef>
                <a:spcAft>
                  <a:spcPts val="0"/>
                </a:spcAft>
              </a:pPr>
              <a:t>11/23/2021</a:t>
            </a:fld>
            <a:endParaRPr lang="en-US" b="0" i="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b="0"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9D1A241-3AD6-C04D-A749-48288DE0E8D5}" type="slidenum">
              <a:rPr lang="en-US" b="0" i="0" smtClean="0">
                <a:solidFill>
                  <a:prstClr val="black">
                    <a:tint val="75000"/>
                  </a:prstClr>
                </a:solidFill>
                <a:latin typeface="Calibri"/>
              </a:rPr>
              <a:pPr defTabSz="457200" eaLnBrk="1" fontAlgn="auto" hangingPunct="1">
                <a:spcBef>
                  <a:spcPts val="0"/>
                </a:spcBef>
                <a:spcAft>
                  <a:spcPts val="0"/>
                </a:spcAft>
              </a:pPr>
              <a:t>‹#›</a:t>
            </a:fld>
            <a:endParaRPr lang="en-US" b="0" i="0">
              <a:solidFill>
                <a:prstClr val="black">
                  <a:tint val="75000"/>
                </a:prstClr>
              </a:solidFill>
              <a:latin typeface="Calibri"/>
            </a:endParaRPr>
          </a:p>
        </p:txBody>
      </p:sp>
    </p:spTree>
    <p:extLst>
      <p:ext uri="{BB962C8B-B14F-4D97-AF65-F5344CB8AC3E}">
        <p14:creationId xmlns:p14="http://schemas.microsoft.com/office/powerpoint/2010/main" val="4238204947"/>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4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20BE0D06-B84C-43CB-AE6B-3243344A1789}" type="datetimeFigureOut">
              <a:rPr lang="en-GB" b="0" i="0" smtClean="0">
                <a:solidFill>
                  <a:prstClr val="black">
                    <a:tint val="75000"/>
                  </a:prstClr>
                </a:solidFill>
                <a:latin typeface="Calibri"/>
              </a:rPr>
              <a:pPr eaLnBrk="1" fontAlgn="auto" hangingPunct="1">
                <a:spcBef>
                  <a:spcPts val="0"/>
                </a:spcBef>
                <a:spcAft>
                  <a:spcPts val="0"/>
                </a:spcAft>
              </a:pPr>
              <a:t>23/11/2021</a:t>
            </a:fld>
            <a:endParaRPr lang="en-GB" b="0" i="0">
              <a:solidFill>
                <a:prstClr val="black">
                  <a:tint val="75000"/>
                </a:prstClr>
              </a:solidFill>
              <a:latin typeface="Calibri"/>
            </a:endParaRPr>
          </a:p>
        </p:txBody>
      </p:sp>
      <p:sp>
        <p:nvSpPr>
          <p:cNvPr id="5" name="Footer Placeholder 4"/>
          <p:cNvSpPr>
            <a:spLocks noGrp="1"/>
          </p:cNvSpPr>
          <p:nvPr>
            <p:ph type="ftr" sz="quarter" idx="3"/>
          </p:nvPr>
        </p:nvSpPr>
        <p:spPr>
          <a:xfrm>
            <a:off x="3124200" y="63564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GB" b="0" i="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841E5B27-729E-48B7-8B93-74B527D0AA23}" type="slidenum">
              <a:rPr lang="en-GB" b="0" i="0" smtClean="0">
                <a:solidFill>
                  <a:prstClr val="black">
                    <a:tint val="75000"/>
                  </a:prstClr>
                </a:solidFill>
                <a:latin typeface="Calibri"/>
              </a:rPr>
              <a:pPr eaLnBrk="1" fontAlgn="auto" hangingPunct="1">
                <a:spcBef>
                  <a:spcPts val="0"/>
                </a:spcBef>
                <a:spcAft>
                  <a:spcPts val="0"/>
                </a:spcAft>
              </a:pPr>
              <a:t>‹#›</a:t>
            </a:fld>
            <a:endParaRPr lang="en-GB" b="0" i="0">
              <a:solidFill>
                <a:prstClr val="black">
                  <a:tint val="75000"/>
                </a:prstClr>
              </a:solidFill>
              <a:latin typeface="Calibri"/>
            </a:endParaRPr>
          </a:p>
        </p:txBody>
      </p:sp>
    </p:spTree>
    <p:extLst>
      <p:ext uri="{BB962C8B-B14F-4D97-AF65-F5344CB8AC3E}">
        <p14:creationId xmlns:p14="http://schemas.microsoft.com/office/powerpoint/2010/main" val="427339108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lvl1pPr>
          </a:lstStyle>
          <a:p>
            <a:pPr>
              <a:defRPr/>
            </a:pPr>
            <a:fld id="{8CCA8BE8-C154-43A5-827E-8784B686494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613006405"/>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lvl1pPr>
          </a:lstStyle>
          <a:p>
            <a:pPr>
              <a:defRPr/>
            </a:pPr>
            <a:fld id="{8CCA8BE8-C154-43A5-827E-8784B686494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5307224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Щелчок правит 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i="0"/>
            </a:lvl1pPr>
          </a:lstStyle>
          <a:p>
            <a:pPr>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i="0"/>
            </a:lvl1pPr>
          </a:lstStyle>
          <a:p>
            <a:pPr>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i="0"/>
            </a:lvl1pPr>
          </a:lstStyle>
          <a:p>
            <a:pPr>
              <a:defRPr/>
            </a:pPr>
            <a:fld id="{8CCA8BE8-C154-43A5-827E-8784B686494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69773694"/>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eaLnBrk="1" hangingPunct="1">
              <a:defRPr/>
            </a:pPr>
            <a:endParaRPr lang="ru-RU" b="0" i="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lang="ru-RU" b="0" i="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9BBAA9CD-6D68-4E31-A0BA-82FCD326F5BA}" type="slidenum">
              <a:rPr lang="ru-RU" b="0" i="0">
                <a:solidFill>
                  <a:srgbClr val="000000"/>
                </a:solidFill>
              </a:rPr>
              <a:pPr eaLnBrk="1" hangingPunct="1">
                <a:defRPr/>
              </a:pPr>
              <a:t>‹#›</a:t>
            </a:fld>
            <a:endParaRPr lang="ru-RU" b="0" i="0">
              <a:solidFill>
                <a:srgbClr val="000000"/>
              </a:solidFill>
            </a:endParaRPr>
          </a:p>
        </p:txBody>
      </p:sp>
    </p:spTree>
    <p:extLst>
      <p:ext uri="{BB962C8B-B14F-4D97-AF65-F5344CB8AC3E}">
        <p14:creationId xmlns:p14="http://schemas.microsoft.com/office/powerpoint/2010/main" val="313066284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6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Layout" Target="../slideLayouts/slideLayout71.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png"/><Relationship Id="rId1" Type="http://schemas.openxmlformats.org/officeDocument/2006/relationships/slideLayout" Target="../slideLayouts/slideLayout88.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4.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1.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pn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25.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7.bin"/><Relationship Id="rId18" Type="http://schemas.openxmlformats.org/officeDocument/2006/relationships/image" Target="../media/image55.wmf"/><Relationship Id="rId3" Type="http://schemas.openxmlformats.org/officeDocument/2006/relationships/oleObject" Target="../embeddings/oleObject2.bin"/><Relationship Id="rId21" Type="http://schemas.openxmlformats.org/officeDocument/2006/relationships/oleObject" Target="../embeddings/oleObject11.bin"/><Relationship Id="rId7" Type="http://schemas.openxmlformats.org/officeDocument/2006/relationships/oleObject" Target="../embeddings/oleObject4.bin"/><Relationship Id="rId12" Type="http://schemas.openxmlformats.org/officeDocument/2006/relationships/image" Target="../media/image52.wmf"/><Relationship Id="rId17" Type="http://schemas.openxmlformats.org/officeDocument/2006/relationships/oleObject" Target="../embeddings/oleObject9.bin"/><Relationship Id="rId25" Type="http://schemas.openxmlformats.org/officeDocument/2006/relationships/image" Target="../media/image59.jpeg"/><Relationship Id="rId2" Type="http://schemas.openxmlformats.org/officeDocument/2006/relationships/slideLayout" Target="../slideLayouts/slideLayout48.xml"/><Relationship Id="rId16" Type="http://schemas.openxmlformats.org/officeDocument/2006/relationships/image" Target="../media/image54.wmf"/><Relationship Id="rId20" Type="http://schemas.openxmlformats.org/officeDocument/2006/relationships/image" Target="../media/image56.wmf"/><Relationship Id="rId1" Type="http://schemas.openxmlformats.org/officeDocument/2006/relationships/vmlDrawing" Target="../drawings/vmlDrawing2.vml"/><Relationship Id="rId6" Type="http://schemas.openxmlformats.org/officeDocument/2006/relationships/image" Target="../media/image49.wmf"/><Relationship Id="rId11" Type="http://schemas.openxmlformats.org/officeDocument/2006/relationships/oleObject" Target="../embeddings/oleObject6.bin"/><Relationship Id="rId24" Type="http://schemas.openxmlformats.org/officeDocument/2006/relationships/image" Target="../media/image58.wmf"/><Relationship Id="rId5" Type="http://schemas.openxmlformats.org/officeDocument/2006/relationships/oleObject" Target="../embeddings/oleObject3.bin"/><Relationship Id="rId15" Type="http://schemas.openxmlformats.org/officeDocument/2006/relationships/oleObject" Target="../embeddings/oleObject8.bin"/><Relationship Id="rId23" Type="http://schemas.openxmlformats.org/officeDocument/2006/relationships/oleObject" Target="../embeddings/oleObject12.bin"/><Relationship Id="rId10" Type="http://schemas.openxmlformats.org/officeDocument/2006/relationships/image" Target="../media/image51.wmf"/><Relationship Id="rId19" Type="http://schemas.openxmlformats.org/officeDocument/2006/relationships/oleObject" Target="../embeddings/oleObject10.bin"/><Relationship Id="rId4" Type="http://schemas.openxmlformats.org/officeDocument/2006/relationships/image" Target="../media/image48.wmf"/><Relationship Id="rId9" Type="http://schemas.openxmlformats.org/officeDocument/2006/relationships/oleObject" Target="../embeddings/oleObject5.bin"/><Relationship Id="rId14" Type="http://schemas.openxmlformats.org/officeDocument/2006/relationships/image" Target="../media/image53.wmf"/><Relationship Id="rId22" Type="http://schemas.openxmlformats.org/officeDocument/2006/relationships/image" Target="../media/image57.wm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8.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8.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11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9.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png"/><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png"/><Relationship Id="rId1" Type="http://schemas.openxmlformats.org/officeDocument/2006/relationships/slideLayout" Target="../slideLayouts/slideLayout14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6.png"/><Relationship Id="rId1" Type="http://schemas.openxmlformats.org/officeDocument/2006/relationships/slideLayout" Target="../slideLayouts/slideLayout14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png"/><Relationship Id="rId1" Type="http://schemas.openxmlformats.org/officeDocument/2006/relationships/slideLayout" Target="../slideLayouts/slideLayout151.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pn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1.xml"/><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5.png"/><Relationship Id="rId7" Type="http://schemas.openxmlformats.org/officeDocument/2006/relationships/image" Target="../media/image101.jpeg"/><Relationship Id="rId2" Type="http://schemas.openxmlformats.org/officeDocument/2006/relationships/notesSlide" Target="../notesSlides/notesSlide7.xml"/><Relationship Id="rId1" Type="http://schemas.openxmlformats.org/officeDocument/2006/relationships/slideLayout" Target="../slideLayouts/slideLayout17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 Id="rId9"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6.png"/><Relationship Id="rId1" Type="http://schemas.openxmlformats.org/officeDocument/2006/relationships/slideLayout" Target="../slideLayouts/slideLayout174.xml"/><Relationship Id="rId5" Type="http://schemas.openxmlformats.org/officeDocument/2006/relationships/image" Target="../media/image106.png"/><Relationship Id="rId4" Type="http://schemas.openxmlformats.org/officeDocument/2006/relationships/image" Target="../media/image105.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07.png"/><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7.png"/><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5.png"/><Relationship Id="rId1" Type="http://schemas.openxmlformats.org/officeDocument/2006/relationships/slideLayout" Target="../slideLayouts/slideLayout118.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58.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6.png"/><Relationship Id="rId1" Type="http://schemas.openxmlformats.org/officeDocument/2006/relationships/slideLayout" Target="../slideLayouts/slideLayout19.xml"/><Relationship Id="rId5" Type="http://schemas.openxmlformats.org/officeDocument/2006/relationships/image" Target="../media/image114.png"/><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9.xml"/><Relationship Id="rId5" Type="http://schemas.openxmlformats.org/officeDocument/2006/relationships/image" Target="../media/image118.jpg"/><Relationship Id="rId4" Type="http://schemas.openxmlformats.org/officeDocument/2006/relationships/image" Target="../media/image117.jp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5.xml"/><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85.xml"/><Relationship Id="rId5" Type="http://schemas.openxmlformats.org/officeDocument/2006/relationships/image" Target="../media/image121.jpeg"/><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07.png"/><Relationship Id="rId1" Type="http://schemas.openxmlformats.org/officeDocument/2006/relationships/slideLayout" Target="../slideLayouts/slideLayout15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4.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94.jpe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227" descr="lan1"/>
          <p:cNvPicPr>
            <a:picLocks noChangeAspect="1" noChangeArrowheads="1"/>
          </p:cNvPicPr>
          <p:nvPr/>
        </p:nvPicPr>
        <p:blipFill>
          <a:blip r:embed="rId2">
            <a:extLst>
              <a:ext uri="{28A0092B-C50C-407E-A947-70E740481C1C}">
                <a14:useLocalDpi xmlns:a14="http://schemas.microsoft.com/office/drawing/2010/main" val="0"/>
              </a:ext>
            </a:extLst>
          </a:blip>
          <a:srcRect l="8408" r="84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Freeform 952"/>
          <p:cNvSpPr>
            <a:spLocks/>
          </p:cNvSpPr>
          <p:nvPr/>
        </p:nvSpPr>
        <p:spPr bwMode="auto">
          <a:xfrm>
            <a:off x="9124950" y="12700"/>
            <a:ext cx="1588" cy="6832600"/>
          </a:xfrm>
          <a:custGeom>
            <a:avLst/>
            <a:gdLst>
              <a:gd name="T0" fmla="*/ 0 w 1588"/>
              <a:gd name="T1" fmla="*/ 2147483647 h 4304"/>
              <a:gd name="T2" fmla="*/ 0 w 1588"/>
              <a:gd name="T3" fmla="*/ 0 h 4304"/>
              <a:gd name="T4" fmla="*/ 0 w 1588"/>
              <a:gd name="T5" fmla="*/ 2147483647 h 4304"/>
              <a:gd name="T6" fmla="*/ 0 60000 65536"/>
              <a:gd name="T7" fmla="*/ 0 60000 65536"/>
              <a:gd name="T8" fmla="*/ 0 60000 65536"/>
            </a:gdLst>
            <a:ahLst/>
            <a:cxnLst>
              <a:cxn ang="T6">
                <a:pos x="T0" y="T1"/>
              </a:cxn>
              <a:cxn ang="T7">
                <a:pos x="T2" y="T3"/>
              </a:cxn>
              <a:cxn ang="T8">
                <a:pos x="T4" y="T5"/>
              </a:cxn>
            </a:cxnLst>
            <a:rect l="0" t="0" r="r" b="b"/>
            <a:pathLst>
              <a:path w="1588" h="4304">
                <a:moveTo>
                  <a:pt x="0" y="4304"/>
                </a:moveTo>
                <a:lnTo>
                  <a:pt x="0" y="0"/>
                </a:lnTo>
                <a:lnTo>
                  <a:pt x="0" y="430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388" name="Rectangle 953"/>
          <p:cNvSpPr>
            <a:spLocks noChangeArrowheads="1"/>
          </p:cNvSpPr>
          <p:nvPr/>
        </p:nvSpPr>
        <p:spPr bwMode="auto">
          <a:xfrm>
            <a:off x="14288" y="12700"/>
            <a:ext cx="9110662" cy="68326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389" name="Rectangle 2169"/>
          <p:cNvSpPr>
            <a:spLocks noChangeArrowheads="1"/>
          </p:cNvSpPr>
          <p:nvPr/>
        </p:nvSpPr>
        <p:spPr bwMode="auto">
          <a:xfrm>
            <a:off x="304800" y="5715000"/>
            <a:ext cx="121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678" name="Rectangle 2198"/>
          <p:cNvSpPr>
            <a:spLocks noChangeArrowheads="1"/>
          </p:cNvSpPr>
          <p:nvPr/>
        </p:nvSpPr>
        <p:spPr bwMode="auto">
          <a:xfrm>
            <a:off x="228600" y="381000"/>
            <a:ext cx="617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85000"/>
              </a:lnSpc>
              <a:defRPr/>
            </a:pPr>
            <a:endParaRPr lang="en-US" sz="3600" i="0">
              <a:solidFill>
                <a:srgbClr val="FF0066"/>
              </a:solidFill>
              <a:effectLst>
                <a:outerShdw blurRad="38100" dist="38100" dir="2700000" algn="tl">
                  <a:srgbClr val="C0C0C0"/>
                </a:outerShdw>
              </a:effectLst>
            </a:endParaRPr>
          </a:p>
        </p:txBody>
      </p:sp>
      <p:sp>
        <p:nvSpPr>
          <p:cNvPr id="22689" name="Text Box 2209"/>
          <p:cNvSpPr txBox="1">
            <a:spLocks noChangeArrowheads="1"/>
          </p:cNvSpPr>
          <p:nvPr/>
        </p:nvSpPr>
        <p:spPr bwMode="auto">
          <a:xfrm>
            <a:off x="304800" y="2246858"/>
            <a:ext cx="8763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ru-RU" sz="3600" i="0" dirty="0">
                <a:solidFill>
                  <a:srgbClr val="0000CC"/>
                </a:solidFill>
                <a:effectLst>
                  <a:outerShdw blurRad="38100" dist="38100" dir="2700000" algn="tl">
                    <a:srgbClr val="C0C0C0"/>
                  </a:outerShdw>
                </a:effectLst>
              </a:rPr>
              <a:t>Обратные связи в системе "океан - морской лед - атмосфера", связанные с сокращением арктического морского льда</a:t>
            </a:r>
            <a:endParaRPr lang="en-US" sz="3600" dirty="0"/>
          </a:p>
        </p:txBody>
      </p:sp>
      <p:sp>
        <p:nvSpPr>
          <p:cNvPr id="16392" name="Text Box 2226"/>
          <p:cNvSpPr txBox="1">
            <a:spLocks noChangeArrowheads="1"/>
          </p:cNvSpPr>
          <p:nvPr/>
        </p:nvSpPr>
        <p:spPr bwMode="auto">
          <a:xfrm>
            <a:off x="304800" y="5002887"/>
            <a:ext cx="56344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algn="ctr" eaLnBrk="0" fontAlgn="base" hangingPunct="0">
              <a:spcBef>
                <a:spcPct val="0"/>
              </a:spcBef>
              <a:spcAft>
                <a:spcPct val="0"/>
              </a:spcAft>
              <a:defRPr sz="2000" b="1" i="1">
                <a:solidFill>
                  <a:schemeClr val="tx1"/>
                </a:solidFill>
                <a:latin typeface="Times New Roman" pitchFamily="18" charset="0"/>
              </a:defRPr>
            </a:lvl6pPr>
            <a:lvl7pPr marL="2971800" indent="-228600" algn="ctr" eaLnBrk="0" fontAlgn="base" hangingPunct="0">
              <a:spcBef>
                <a:spcPct val="0"/>
              </a:spcBef>
              <a:spcAft>
                <a:spcPct val="0"/>
              </a:spcAft>
              <a:defRPr sz="2000" b="1" i="1">
                <a:solidFill>
                  <a:schemeClr val="tx1"/>
                </a:solidFill>
                <a:latin typeface="Times New Roman" pitchFamily="18" charset="0"/>
              </a:defRPr>
            </a:lvl7pPr>
            <a:lvl8pPr marL="3429000" indent="-228600" algn="ctr" eaLnBrk="0" fontAlgn="base" hangingPunct="0">
              <a:spcBef>
                <a:spcPct val="0"/>
              </a:spcBef>
              <a:spcAft>
                <a:spcPct val="0"/>
              </a:spcAft>
              <a:defRPr sz="2000" b="1" i="1">
                <a:solidFill>
                  <a:schemeClr val="tx1"/>
                </a:solidFill>
                <a:latin typeface="Times New Roman" pitchFamily="18" charset="0"/>
              </a:defRPr>
            </a:lvl8pPr>
            <a:lvl9pPr marL="3886200" indent="-228600" algn="ctr" eaLnBrk="0" fontAlgn="base" hangingPunct="0">
              <a:spcBef>
                <a:spcPct val="0"/>
              </a:spcBef>
              <a:spcAft>
                <a:spcPct val="0"/>
              </a:spcAft>
              <a:defRPr sz="2000" b="1" i="1">
                <a:solidFill>
                  <a:schemeClr val="tx1"/>
                </a:solidFill>
                <a:latin typeface="Times New Roman" pitchFamily="18" charset="0"/>
              </a:defRPr>
            </a:lvl9pPr>
          </a:lstStyle>
          <a:p>
            <a:pPr lvl="0" algn="l"/>
            <a:r>
              <a:rPr lang="ru-RU" sz="1600" i="0" baseline="30000" dirty="0">
                <a:solidFill>
                  <a:srgbClr val="FFFFFF"/>
                </a:solidFill>
              </a:rPr>
              <a:t>1</a:t>
            </a:r>
            <a:r>
              <a:rPr lang="ru-RU" sz="1600" i="0" dirty="0">
                <a:solidFill>
                  <a:srgbClr val="FFFFFF"/>
                </a:solidFill>
              </a:rPr>
              <a:t> </a:t>
            </a:r>
            <a:r>
              <a:rPr lang="ru-RU" sz="1600" dirty="0">
                <a:solidFill>
                  <a:srgbClr val="FFFFFF"/>
                </a:solidFill>
              </a:rPr>
              <a:t>МГУ им. </a:t>
            </a:r>
            <a:r>
              <a:rPr lang="ru-RU" sz="1600" dirty="0" err="1">
                <a:solidFill>
                  <a:srgbClr val="FFFFFF"/>
                </a:solidFill>
              </a:rPr>
              <a:t>М.В.Ломоносова</a:t>
            </a:r>
            <a:r>
              <a:rPr lang="ru-RU" sz="1600" dirty="0">
                <a:solidFill>
                  <a:srgbClr val="FFFFFF"/>
                </a:solidFill>
              </a:rPr>
              <a:t>, Москва</a:t>
            </a:r>
          </a:p>
          <a:p>
            <a:pPr lvl="0" algn="l"/>
            <a:r>
              <a:rPr lang="en-US" sz="1600" i="0" baseline="30000" dirty="0">
                <a:solidFill>
                  <a:srgbClr val="FFFFFF"/>
                </a:solidFill>
              </a:rPr>
              <a:t>2</a:t>
            </a:r>
            <a:r>
              <a:rPr lang="ru-RU" sz="1600" i="0" dirty="0">
                <a:solidFill>
                  <a:srgbClr val="FFFFFF"/>
                </a:solidFill>
              </a:rPr>
              <a:t> </a:t>
            </a:r>
            <a:r>
              <a:rPr lang="ru-RU" sz="1600" dirty="0">
                <a:solidFill>
                  <a:srgbClr val="FFFFFF"/>
                </a:solidFill>
              </a:rPr>
              <a:t>Арктический и </a:t>
            </a:r>
            <a:r>
              <a:rPr lang="ru-RU" sz="1600" dirty="0" err="1">
                <a:solidFill>
                  <a:srgbClr val="FFFFFF"/>
                </a:solidFill>
              </a:rPr>
              <a:t>антарктичечкий</a:t>
            </a:r>
            <a:r>
              <a:rPr lang="ru-RU" sz="1600" dirty="0">
                <a:solidFill>
                  <a:srgbClr val="FFFFFF"/>
                </a:solidFill>
              </a:rPr>
              <a:t> НИИ, Санкт-Петербург</a:t>
            </a:r>
            <a:endParaRPr lang="en-US" sz="1800" dirty="0">
              <a:solidFill>
                <a:srgbClr val="FFFFFF"/>
              </a:solidFill>
            </a:endParaRPr>
          </a:p>
        </p:txBody>
      </p:sp>
      <p:sp>
        <p:nvSpPr>
          <p:cNvPr id="22708" name="Text Box 2228"/>
          <p:cNvSpPr txBox="1">
            <a:spLocks noChangeArrowheads="1"/>
          </p:cNvSpPr>
          <p:nvPr/>
        </p:nvSpPr>
        <p:spPr bwMode="auto">
          <a:xfrm>
            <a:off x="1066800" y="1524000"/>
            <a:ext cx="7162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ru-RU" sz="2800" dirty="0">
                <a:solidFill>
                  <a:srgbClr val="FF3300"/>
                </a:solidFill>
                <a:effectLst>
                  <a:outerShdw blurRad="38100" dist="38100" dir="2700000" algn="tl">
                    <a:srgbClr val="C0C0C0"/>
                  </a:outerShdw>
                </a:effectLst>
              </a:rPr>
              <a:t>Иванов В.В.</a:t>
            </a:r>
            <a:r>
              <a:rPr lang="ru-RU" sz="2800" baseline="30000" dirty="0">
                <a:solidFill>
                  <a:srgbClr val="FF3300"/>
                </a:solidFill>
                <a:effectLst>
                  <a:outerShdw blurRad="38100" dist="38100" dir="2700000" algn="tl">
                    <a:srgbClr val="C0C0C0"/>
                  </a:outerShdw>
                </a:effectLst>
              </a:rPr>
              <a:t>1,2</a:t>
            </a:r>
            <a:endParaRPr lang="en-GB" sz="2800" dirty="0">
              <a:solidFill>
                <a:srgbClr val="FF3300"/>
              </a:solidFill>
              <a:effectLst>
                <a:outerShdw blurRad="38100" dist="38100" dir="2700000" algn="tl">
                  <a:srgbClr val="C0C0C0"/>
                </a:outerShdw>
              </a:effectLst>
            </a:endParaRPr>
          </a:p>
        </p:txBody>
      </p:sp>
      <p:sp>
        <p:nvSpPr>
          <p:cNvPr id="16394" name="Text Box 2232"/>
          <p:cNvSpPr txBox="1">
            <a:spLocks noChangeArrowheads="1"/>
          </p:cNvSpPr>
          <p:nvPr/>
        </p:nvSpPr>
        <p:spPr bwMode="auto">
          <a:xfrm>
            <a:off x="0" y="6583411"/>
            <a:ext cx="9144000" cy="276999"/>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algn="ctr" eaLnBrk="0" fontAlgn="base" hangingPunct="0">
              <a:spcBef>
                <a:spcPct val="0"/>
              </a:spcBef>
              <a:spcAft>
                <a:spcPct val="0"/>
              </a:spcAft>
              <a:defRPr sz="2000" b="1" i="1">
                <a:solidFill>
                  <a:schemeClr val="tx1"/>
                </a:solidFill>
                <a:latin typeface="Times New Roman" pitchFamily="18" charset="0"/>
              </a:defRPr>
            </a:lvl6pPr>
            <a:lvl7pPr marL="2971800" indent="-228600" algn="ctr" eaLnBrk="0" fontAlgn="base" hangingPunct="0">
              <a:spcBef>
                <a:spcPct val="0"/>
              </a:spcBef>
              <a:spcAft>
                <a:spcPct val="0"/>
              </a:spcAft>
              <a:defRPr sz="2000" b="1" i="1">
                <a:solidFill>
                  <a:schemeClr val="tx1"/>
                </a:solidFill>
                <a:latin typeface="Times New Roman" pitchFamily="18" charset="0"/>
              </a:defRPr>
            </a:lvl7pPr>
            <a:lvl8pPr marL="3429000" indent="-228600" algn="ctr" eaLnBrk="0" fontAlgn="base" hangingPunct="0">
              <a:spcBef>
                <a:spcPct val="0"/>
              </a:spcBef>
              <a:spcAft>
                <a:spcPct val="0"/>
              </a:spcAft>
              <a:defRPr sz="2000" b="1" i="1">
                <a:solidFill>
                  <a:schemeClr val="tx1"/>
                </a:solidFill>
                <a:latin typeface="Times New Roman" pitchFamily="18" charset="0"/>
              </a:defRPr>
            </a:lvl8pPr>
            <a:lvl9pPr marL="3886200" indent="-228600" algn="ctr" eaLnBrk="0" fontAlgn="base" hangingPunct="0">
              <a:spcBef>
                <a:spcPct val="0"/>
              </a:spcBef>
              <a:spcAft>
                <a:spcPct val="0"/>
              </a:spcAft>
              <a:defRPr sz="2000" b="1" i="1">
                <a:solidFill>
                  <a:schemeClr val="tx1"/>
                </a:solidFill>
                <a:latin typeface="Times New Roman" pitchFamily="18" charset="0"/>
              </a:defRPr>
            </a:lvl9pPr>
          </a:lstStyle>
          <a:p>
            <a:r>
              <a:rPr lang="en-US" sz="1200" i="0" dirty="0"/>
              <a:t>CITES-2021</a:t>
            </a:r>
            <a:r>
              <a:rPr lang="ru-RU" sz="1200" i="0" dirty="0"/>
              <a:t>, ИВМ, 23.11.21</a:t>
            </a:r>
            <a:endParaRPr lang="en-GB" sz="1200" i="0" dirty="0"/>
          </a:p>
        </p:txBody>
      </p:sp>
      <p:pic>
        <p:nvPicPr>
          <p:cNvPr id="16395" name="Picture 6" descr="AARI_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3131" y="101599"/>
            <a:ext cx="1471613" cy="11318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115095"/>
            <a:ext cx="1444625"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8"/>
          <p:cNvSpPr txBox="1">
            <a:spLocks noChangeArrowheads="1"/>
          </p:cNvSpPr>
          <p:nvPr/>
        </p:nvSpPr>
        <p:spPr bwMode="auto">
          <a:xfrm>
            <a:off x="6382410" y="559147"/>
            <a:ext cx="261431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algn="ctr" eaLnBrk="0" fontAlgn="base" hangingPunct="0">
              <a:spcBef>
                <a:spcPct val="0"/>
              </a:spcBef>
              <a:spcAft>
                <a:spcPct val="0"/>
              </a:spcAft>
              <a:defRPr sz="2000" b="1" i="1">
                <a:solidFill>
                  <a:schemeClr val="tx1"/>
                </a:solidFill>
                <a:latin typeface="Times New Roman" pitchFamily="18" charset="0"/>
              </a:defRPr>
            </a:lvl6pPr>
            <a:lvl7pPr marL="2971800" indent="-228600" algn="ctr" eaLnBrk="0" fontAlgn="base" hangingPunct="0">
              <a:spcBef>
                <a:spcPct val="0"/>
              </a:spcBef>
              <a:spcAft>
                <a:spcPct val="0"/>
              </a:spcAft>
              <a:defRPr sz="2000" b="1" i="1">
                <a:solidFill>
                  <a:schemeClr val="tx1"/>
                </a:solidFill>
                <a:latin typeface="Times New Roman" pitchFamily="18" charset="0"/>
              </a:defRPr>
            </a:lvl7pPr>
            <a:lvl8pPr marL="3429000" indent="-228600" algn="ctr" eaLnBrk="0" fontAlgn="base" hangingPunct="0">
              <a:spcBef>
                <a:spcPct val="0"/>
              </a:spcBef>
              <a:spcAft>
                <a:spcPct val="0"/>
              </a:spcAft>
              <a:defRPr sz="2000" b="1" i="1">
                <a:solidFill>
                  <a:schemeClr val="tx1"/>
                </a:solidFill>
                <a:latin typeface="Times New Roman" pitchFamily="18" charset="0"/>
              </a:defRPr>
            </a:lvl8pPr>
            <a:lvl9pPr marL="3886200" indent="-228600" algn="ctr" eaLnBrk="0" fontAlgn="base" hangingPunct="0">
              <a:spcBef>
                <a:spcPct val="0"/>
              </a:spcBef>
              <a:spcAft>
                <a:spcPct val="0"/>
              </a:spcAft>
              <a:defRPr sz="2000" b="1" i="1">
                <a:solidFill>
                  <a:schemeClr val="tx1"/>
                </a:solidFill>
                <a:latin typeface="Times New Roman" pitchFamily="18" charset="0"/>
              </a:defRPr>
            </a:lvl9pPr>
          </a:lstStyle>
          <a:p>
            <a:pPr eaLnBrk="1" hangingPunct="1"/>
            <a:r>
              <a:rPr lang="en-US" i="0" dirty="0">
                <a:solidFill>
                  <a:srgbClr val="000000"/>
                </a:solidFill>
                <a:effectLst>
                  <a:outerShdw blurRad="38100" dist="38100" dir="2700000" algn="tl">
                    <a:srgbClr val="000000">
                      <a:alpha val="43137"/>
                    </a:srgbClr>
                  </a:outerShdw>
                </a:effectLst>
              </a:rPr>
              <a:t>Seasonal changes of sea ice extent (15% sea ice concentration</a:t>
            </a:r>
            <a:r>
              <a:rPr lang="ru-RU" i="0" dirty="0">
                <a:solidFill>
                  <a:srgbClr val="000000"/>
                </a:solidFill>
                <a:effectLst>
                  <a:outerShdw blurRad="38100" dist="38100" dir="2700000" algn="tl">
                    <a:srgbClr val="000000">
                      <a:alpha val="43137"/>
                    </a:srgbClr>
                  </a:outerShdw>
                </a:effectLst>
              </a:rPr>
              <a:t>) </a:t>
            </a:r>
            <a:r>
              <a:rPr lang="en-US" i="0" dirty="0">
                <a:solidFill>
                  <a:srgbClr val="000000"/>
                </a:solidFill>
                <a:effectLst>
                  <a:outerShdw blurRad="38100" dist="38100" dir="2700000" algn="tl">
                    <a:srgbClr val="000000">
                      <a:alpha val="43137"/>
                    </a:srgbClr>
                  </a:outerShdw>
                </a:effectLst>
              </a:rPr>
              <a:t>in the Arctic Ocean</a:t>
            </a:r>
            <a:endParaRPr lang="ru-RU" i="0" dirty="0">
              <a:solidFill>
                <a:srgbClr val="000000"/>
              </a:solidFill>
              <a:effectLst>
                <a:outerShdw blurRad="38100" dist="38100" dir="2700000" algn="tl">
                  <a:srgbClr val="000000">
                    <a:alpha val="43137"/>
                  </a:srgbClr>
                </a:outerShdw>
              </a:effectLst>
            </a:endParaRPr>
          </a:p>
          <a:p>
            <a:pPr eaLnBrk="1" hangingPunct="1"/>
            <a:endParaRPr lang="ru-RU" i="0" dirty="0">
              <a:solidFill>
                <a:srgbClr val="000000"/>
              </a:solidFill>
              <a:effectLst>
                <a:outerShdw blurRad="38100" dist="38100" dir="2700000" algn="tl">
                  <a:srgbClr val="000000">
                    <a:alpha val="43137"/>
                  </a:srgbClr>
                </a:outerShdw>
              </a:effectLst>
            </a:endParaRPr>
          </a:p>
          <a:p>
            <a:pPr eaLnBrk="1" hangingPunct="1"/>
            <a:r>
              <a:rPr lang="en-US" i="0" dirty="0">
                <a:solidFill>
                  <a:srgbClr val="00B0F0"/>
                </a:solidFill>
                <a:effectLst>
                  <a:outerShdw blurRad="38100" dist="38100" dir="2700000" algn="tl">
                    <a:srgbClr val="000000">
                      <a:alpha val="43137"/>
                    </a:srgbClr>
                  </a:outerShdw>
                </a:effectLst>
              </a:rPr>
              <a:t>March</a:t>
            </a:r>
            <a:r>
              <a:rPr lang="ru-RU" i="0" dirty="0">
                <a:solidFill>
                  <a:srgbClr val="00B0F0"/>
                </a:solidFill>
                <a:effectLst>
                  <a:outerShdw blurRad="38100" dist="38100" dir="2700000" algn="tl">
                    <a:srgbClr val="000000">
                      <a:alpha val="43137"/>
                    </a:srgbClr>
                  </a:outerShdw>
                </a:effectLst>
              </a:rPr>
              <a:t> – </a:t>
            </a:r>
            <a:r>
              <a:rPr lang="en-US" i="0" dirty="0">
                <a:solidFill>
                  <a:srgbClr val="00B0F0"/>
                </a:solidFill>
                <a:effectLst>
                  <a:outerShdw blurRad="38100" dist="38100" dir="2700000" algn="tl">
                    <a:srgbClr val="000000">
                      <a:alpha val="43137"/>
                    </a:srgbClr>
                  </a:outerShdw>
                </a:effectLst>
              </a:rPr>
              <a:t>blue</a:t>
            </a:r>
            <a:endParaRPr lang="ru-RU" i="0" dirty="0">
              <a:solidFill>
                <a:srgbClr val="00B0F0"/>
              </a:solidFill>
              <a:effectLst>
                <a:outerShdw blurRad="38100" dist="38100" dir="2700000" algn="tl">
                  <a:srgbClr val="000000">
                    <a:alpha val="43137"/>
                  </a:srgbClr>
                </a:outerShdw>
              </a:effectLst>
            </a:endParaRPr>
          </a:p>
          <a:p>
            <a:pPr eaLnBrk="1" hangingPunct="1"/>
            <a:r>
              <a:rPr lang="en-US" i="0" dirty="0">
                <a:solidFill>
                  <a:srgbClr val="FF99CC"/>
                </a:solidFill>
                <a:effectLst>
                  <a:outerShdw blurRad="38100" dist="38100" dir="2700000" algn="tl">
                    <a:srgbClr val="000000">
                      <a:alpha val="43137"/>
                    </a:srgbClr>
                  </a:outerShdw>
                </a:effectLst>
              </a:rPr>
              <a:t>September</a:t>
            </a:r>
            <a:r>
              <a:rPr lang="ru-RU" i="0" dirty="0">
                <a:solidFill>
                  <a:srgbClr val="FF99CC"/>
                </a:solidFill>
                <a:effectLst>
                  <a:outerShdw blurRad="38100" dist="38100" dir="2700000" algn="tl">
                    <a:srgbClr val="000000">
                      <a:alpha val="43137"/>
                    </a:srgbClr>
                  </a:outerShdw>
                </a:effectLst>
              </a:rPr>
              <a:t> - </a:t>
            </a:r>
            <a:r>
              <a:rPr lang="en-US" i="0" dirty="0">
                <a:solidFill>
                  <a:srgbClr val="FF99CC"/>
                </a:solidFill>
                <a:effectLst>
                  <a:outerShdw blurRad="38100" dist="38100" dir="2700000" algn="tl">
                    <a:srgbClr val="000000">
                      <a:alpha val="43137"/>
                    </a:srgbClr>
                  </a:outerShdw>
                </a:effectLst>
              </a:rPr>
              <a:t>pink</a:t>
            </a:r>
            <a:endParaRPr lang="ru-RU" i="0" dirty="0">
              <a:solidFill>
                <a:srgbClr val="FF99CC"/>
              </a:solidFill>
              <a:effectLst>
                <a:outerShdw blurRad="38100" dist="38100" dir="2700000" algn="tl">
                  <a:srgbClr val="000000">
                    <a:alpha val="43137"/>
                  </a:srgbClr>
                </a:outerShdw>
              </a:effectLst>
            </a:endParaRPr>
          </a:p>
          <a:p>
            <a:pPr eaLnBrk="1" hangingPunct="1"/>
            <a:endParaRPr lang="ru-RU" dirty="0">
              <a:solidFill>
                <a:srgbClr val="000000"/>
              </a:solidFill>
              <a:effectLst>
                <a:outerShdw blurRad="38100" dist="38100" dir="2700000" algn="tl">
                  <a:srgbClr val="000000">
                    <a:alpha val="43137"/>
                  </a:srgbClr>
                </a:outerShdw>
              </a:effectLst>
            </a:endParaRPr>
          </a:p>
        </p:txBody>
      </p:sp>
      <p:sp>
        <p:nvSpPr>
          <p:cNvPr id="18439" name="Text Box 10"/>
          <p:cNvSpPr txBox="1">
            <a:spLocks noChangeArrowheads="1"/>
          </p:cNvSpPr>
          <p:nvPr/>
        </p:nvSpPr>
        <p:spPr bwMode="auto">
          <a:xfrm>
            <a:off x="4203503" y="6477000"/>
            <a:ext cx="4911922" cy="307777"/>
          </a:xfrm>
          <a:prstGeom prst="rect">
            <a:avLst/>
          </a:prstGeom>
          <a:solidFill>
            <a:schemeClr val="accent6"/>
          </a:solidFill>
          <a:ln>
            <a:noFill/>
          </a:ln>
          <a:effectLst/>
        </p:spPr>
        <p:txBody>
          <a:bodyPr wrap="none">
            <a:spAutoFit/>
          </a:bodyP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algn="ctr" eaLnBrk="0" fontAlgn="base" hangingPunct="0">
              <a:spcBef>
                <a:spcPct val="0"/>
              </a:spcBef>
              <a:spcAft>
                <a:spcPct val="0"/>
              </a:spcAft>
              <a:defRPr sz="2000" b="1" i="1">
                <a:solidFill>
                  <a:schemeClr val="tx1"/>
                </a:solidFill>
                <a:latin typeface="Times New Roman" pitchFamily="18" charset="0"/>
              </a:defRPr>
            </a:lvl6pPr>
            <a:lvl7pPr marL="2971800" indent="-228600" algn="ctr" eaLnBrk="0" fontAlgn="base" hangingPunct="0">
              <a:spcBef>
                <a:spcPct val="0"/>
              </a:spcBef>
              <a:spcAft>
                <a:spcPct val="0"/>
              </a:spcAft>
              <a:defRPr sz="2000" b="1" i="1">
                <a:solidFill>
                  <a:schemeClr val="tx1"/>
                </a:solidFill>
                <a:latin typeface="Times New Roman" pitchFamily="18" charset="0"/>
              </a:defRPr>
            </a:lvl7pPr>
            <a:lvl8pPr marL="3429000" indent="-228600" algn="ctr" eaLnBrk="0" fontAlgn="base" hangingPunct="0">
              <a:spcBef>
                <a:spcPct val="0"/>
              </a:spcBef>
              <a:spcAft>
                <a:spcPct val="0"/>
              </a:spcAft>
              <a:defRPr sz="2000" b="1" i="1">
                <a:solidFill>
                  <a:schemeClr val="tx1"/>
                </a:solidFill>
                <a:latin typeface="Times New Roman" pitchFamily="18" charset="0"/>
              </a:defRPr>
            </a:lvl8pPr>
            <a:lvl9pPr marL="3886200" indent="-228600" algn="ctr" eaLnBrk="0" fontAlgn="base" hangingPunct="0">
              <a:spcBef>
                <a:spcPct val="0"/>
              </a:spcBef>
              <a:spcAft>
                <a:spcPct val="0"/>
              </a:spcAft>
              <a:defRPr sz="2000" b="1" i="1">
                <a:solidFill>
                  <a:schemeClr val="tx1"/>
                </a:solidFill>
                <a:latin typeface="Times New Roman" pitchFamily="18" charset="0"/>
              </a:defRPr>
            </a:lvl9pPr>
          </a:lstStyle>
          <a:p>
            <a:pPr eaLnBrk="1" hangingPunct="1"/>
            <a:r>
              <a:rPr lang="en-GB" sz="1400" dirty="0">
                <a:solidFill>
                  <a:srgbClr val="FFFF00"/>
                </a:solidFill>
              </a:rPr>
              <a:t>AMSR-E and SSMIS data http://nsidc.org/data/nsidc-0051.html</a:t>
            </a:r>
          </a:p>
        </p:txBody>
      </p:sp>
      <p:sp>
        <p:nvSpPr>
          <p:cNvPr id="14" name="TextBox 13"/>
          <p:cNvSpPr txBox="1"/>
          <p:nvPr/>
        </p:nvSpPr>
        <p:spPr>
          <a:xfrm>
            <a:off x="6907696" y="6020576"/>
            <a:ext cx="2089033" cy="369332"/>
          </a:xfrm>
          <a:prstGeom prst="rect">
            <a:avLst/>
          </a:prstGeom>
          <a:noFill/>
        </p:spPr>
        <p:txBody>
          <a:bodyPr wrap="none" rtlCol="0">
            <a:spAutoFit/>
          </a:bodyPr>
          <a:lstStyle/>
          <a:p>
            <a:r>
              <a:rPr lang="ru-RU" sz="1800" dirty="0">
                <a:solidFill>
                  <a:srgbClr val="000000"/>
                </a:solidFill>
                <a:cs typeface="Arial"/>
              </a:rPr>
              <a:t>(</a:t>
            </a:r>
            <a:r>
              <a:rPr lang="en-US" sz="1800" dirty="0">
                <a:solidFill>
                  <a:srgbClr val="000000"/>
                </a:solidFill>
                <a:cs typeface="Arial"/>
              </a:rPr>
              <a:t>Ivanov et al</a:t>
            </a:r>
            <a:r>
              <a:rPr lang="ru-RU" sz="1800" dirty="0">
                <a:solidFill>
                  <a:srgbClr val="000000"/>
                </a:solidFill>
                <a:cs typeface="Arial"/>
              </a:rPr>
              <a:t>., 2013)</a:t>
            </a:r>
          </a:p>
        </p:txBody>
      </p:sp>
      <p:pic>
        <p:nvPicPr>
          <p:cNvPr id="15" name="Рисунок 14"/>
          <p:cNvPicPr/>
          <p:nvPr/>
        </p:nvPicPr>
        <p:blipFill>
          <a:blip r:embed="rId4" cstate="print">
            <a:extLst>
              <a:ext uri="{28A0092B-C50C-407E-A947-70E740481C1C}">
                <a14:useLocalDpi xmlns:a14="http://schemas.microsoft.com/office/drawing/2010/main" val="0"/>
              </a:ext>
            </a:extLst>
          </a:blip>
          <a:stretch>
            <a:fillRect/>
          </a:stretch>
        </p:blipFill>
        <p:spPr>
          <a:xfrm>
            <a:off x="381000" y="304800"/>
            <a:ext cx="2879725" cy="3021330"/>
          </a:xfrm>
          <a:prstGeom prst="rect">
            <a:avLst/>
          </a:prstGeom>
        </p:spPr>
      </p:pic>
      <p:pic>
        <p:nvPicPr>
          <p:cNvPr id="17" name="Рисунок 16"/>
          <p:cNvPicPr/>
          <p:nvPr/>
        </p:nvPicPr>
        <p:blipFill>
          <a:blip r:embed="rId5" cstate="print">
            <a:extLst>
              <a:ext uri="{28A0092B-C50C-407E-A947-70E740481C1C}">
                <a14:useLocalDpi xmlns:a14="http://schemas.microsoft.com/office/drawing/2010/main" val="0"/>
              </a:ext>
            </a:extLst>
          </a:blip>
          <a:stretch>
            <a:fillRect/>
          </a:stretch>
        </p:blipFill>
        <p:spPr>
          <a:xfrm>
            <a:off x="3260725" y="304800"/>
            <a:ext cx="2879725" cy="3021330"/>
          </a:xfrm>
          <a:prstGeom prst="rect">
            <a:avLst/>
          </a:prstGeom>
        </p:spPr>
      </p:pic>
      <p:pic>
        <p:nvPicPr>
          <p:cNvPr id="22" name="Рисунок 21"/>
          <p:cNvPicPr/>
          <p:nvPr/>
        </p:nvPicPr>
        <p:blipFill>
          <a:blip r:embed="rId6" cstate="print">
            <a:extLst>
              <a:ext uri="{28A0092B-C50C-407E-A947-70E740481C1C}">
                <a14:useLocalDpi xmlns:a14="http://schemas.microsoft.com/office/drawing/2010/main" val="0"/>
              </a:ext>
            </a:extLst>
          </a:blip>
          <a:stretch>
            <a:fillRect/>
          </a:stretch>
        </p:blipFill>
        <p:spPr>
          <a:xfrm>
            <a:off x="371475" y="3326130"/>
            <a:ext cx="2879725" cy="3021330"/>
          </a:xfrm>
          <a:prstGeom prst="rect">
            <a:avLst/>
          </a:prstGeom>
        </p:spPr>
      </p:pic>
      <p:pic>
        <p:nvPicPr>
          <p:cNvPr id="23" name="Рисунок 22"/>
          <p:cNvPicPr/>
          <p:nvPr/>
        </p:nvPicPr>
        <p:blipFill>
          <a:blip r:embed="rId7" cstate="print">
            <a:extLst>
              <a:ext uri="{28A0092B-C50C-407E-A947-70E740481C1C}">
                <a14:useLocalDpi xmlns:a14="http://schemas.microsoft.com/office/drawing/2010/main" val="0"/>
              </a:ext>
            </a:extLst>
          </a:blip>
          <a:stretch>
            <a:fillRect/>
          </a:stretch>
        </p:blipFill>
        <p:spPr>
          <a:xfrm>
            <a:off x="3251200" y="3326130"/>
            <a:ext cx="2879725" cy="3021330"/>
          </a:xfrm>
          <a:prstGeom prst="rect">
            <a:avLst/>
          </a:prstGeom>
        </p:spPr>
      </p:pic>
      <p:grpSp>
        <p:nvGrpSpPr>
          <p:cNvPr id="2" name="Группа 1"/>
          <p:cNvGrpSpPr/>
          <p:nvPr/>
        </p:nvGrpSpPr>
        <p:grpSpPr>
          <a:xfrm>
            <a:off x="327025" y="325755"/>
            <a:ext cx="5768975" cy="6042660"/>
            <a:chOff x="371475" y="276225"/>
            <a:chExt cx="5768975" cy="6042660"/>
          </a:xfrm>
        </p:grpSpPr>
        <p:pic>
          <p:nvPicPr>
            <p:cNvPr id="24" name="Рисунок 23"/>
            <p:cNvPicPr/>
            <p:nvPr/>
          </p:nvPicPr>
          <p:blipFill>
            <a:blip r:embed="rId4" cstate="print">
              <a:extLst>
                <a:ext uri="{28A0092B-C50C-407E-A947-70E740481C1C}">
                  <a14:useLocalDpi xmlns:a14="http://schemas.microsoft.com/office/drawing/2010/main" val="0"/>
                </a:ext>
              </a:extLst>
            </a:blip>
            <a:stretch>
              <a:fillRect/>
            </a:stretch>
          </p:blipFill>
          <p:spPr>
            <a:xfrm>
              <a:off x="381000" y="276225"/>
              <a:ext cx="2879725" cy="3021330"/>
            </a:xfrm>
            <a:prstGeom prst="rect">
              <a:avLst/>
            </a:prstGeom>
          </p:spPr>
        </p:pic>
        <p:pic>
          <p:nvPicPr>
            <p:cNvPr id="25" name="Рисунок 24"/>
            <p:cNvPicPr/>
            <p:nvPr/>
          </p:nvPicPr>
          <p:blipFill>
            <a:blip r:embed="rId5" cstate="print">
              <a:extLst>
                <a:ext uri="{28A0092B-C50C-407E-A947-70E740481C1C}">
                  <a14:useLocalDpi xmlns:a14="http://schemas.microsoft.com/office/drawing/2010/main" val="0"/>
                </a:ext>
              </a:extLst>
            </a:blip>
            <a:stretch>
              <a:fillRect/>
            </a:stretch>
          </p:blipFill>
          <p:spPr>
            <a:xfrm>
              <a:off x="3260725" y="276225"/>
              <a:ext cx="2879725" cy="3021330"/>
            </a:xfrm>
            <a:prstGeom prst="rect">
              <a:avLst/>
            </a:prstGeom>
          </p:spPr>
        </p:pic>
        <p:pic>
          <p:nvPicPr>
            <p:cNvPr id="26" name="Рисунок 25"/>
            <p:cNvPicPr/>
            <p:nvPr/>
          </p:nvPicPr>
          <p:blipFill>
            <a:blip r:embed="rId6" cstate="print">
              <a:extLst>
                <a:ext uri="{28A0092B-C50C-407E-A947-70E740481C1C}">
                  <a14:useLocalDpi xmlns:a14="http://schemas.microsoft.com/office/drawing/2010/main" val="0"/>
                </a:ext>
              </a:extLst>
            </a:blip>
            <a:stretch>
              <a:fillRect/>
            </a:stretch>
          </p:blipFill>
          <p:spPr>
            <a:xfrm>
              <a:off x="371475" y="3297555"/>
              <a:ext cx="2879725" cy="3021330"/>
            </a:xfrm>
            <a:prstGeom prst="rect">
              <a:avLst/>
            </a:prstGeom>
          </p:spPr>
        </p:pic>
        <p:pic>
          <p:nvPicPr>
            <p:cNvPr id="27" name="Рисунок 26"/>
            <p:cNvPicPr/>
            <p:nvPr/>
          </p:nvPicPr>
          <p:blipFill>
            <a:blip r:embed="rId7" cstate="print">
              <a:extLst>
                <a:ext uri="{28A0092B-C50C-407E-A947-70E740481C1C}">
                  <a14:useLocalDpi xmlns:a14="http://schemas.microsoft.com/office/drawing/2010/main" val="0"/>
                </a:ext>
              </a:extLst>
            </a:blip>
            <a:stretch>
              <a:fillRect/>
            </a:stretch>
          </p:blipFill>
          <p:spPr>
            <a:xfrm>
              <a:off x="3251200" y="3297555"/>
              <a:ext cx="2879725" cy="3021330"/>
            </a:xfrm>
            <a:prstGeom prst="rect">
              <a:avLst/>
            </a:prstGeom>
          </p:spPr>
        </p:pic>
      </p:grpSp>
      <p:sp>
        <p:nvSpPr>
          <p:cNvPr id="3" name="TextBox 2"/>
          <p:cNvSpPr txBox="1"/>
          <p:nvPr/>
        </p:nvSpPr>
        <p:spPr>
          <a:xfrm>
            <a:off x="1811337" y="2948039"/>
            <a:ext cx="851515" cy="276999"/>
          </a:xfrm>
          <a:prstGeom prst="rect">
            <a:avLst/>
          </a:prstGeom>
          <a:noFill/>
        </p:spPr>
        <p:txBody>
          <a:bodyPr wrap="none" rtlCol="0">
            <a:spAutoFit/>
          </a:bodyPr>
          <a:lstStyle/>
          <a:p>
            <a:r>
              <a:rPr lang="en-US" sz="1200" dirty="0"/>
              <a:t>1979-2000</a:t>
            </a:r>
            <a:endParaRPr lang="ru-RU" sz="1200" dirty="0"/>
          </a:p>
        </p:txBody>
      </p:sp>
      <p:sp>
        <p:nvSpPr>
          <p:cNvPr id="28" name="TextBox 27"/>
          <p:cNvSpPr txBox="1"/>
          <p:nvPr/>
        </p:nvSpPr>
        <p:spPr>
          <a:xfrm>
            <a:off x="4675337" y="2943328"/>
            <a:ext cx="492444" cy="276999"/>
          </a:xfrm>
          <a:prstGeom prst="rect">
            <a:avLst/>
          </a:prstGeom>
          <a:noFill/>
        </p:spPr>
        <p:txBody>
          <a:bodyPr wrap="none" rtlCol="0">
            <a:spAutoFit/>
          </a:bodyPr>
          <a:lstStyle/>
          <a:p>
            <a:r>
              <a:rPr lang="en-US" sz="1200" dirty="0"/>
              <a:t>2007</a:t>
            </a:r>
            <a:endParaRPr lang="ru-RU" sz="1200" dirty="0"/>
          </a:p>
        </p:txBody>
      </p:sp>
      <p:sp>
        <p:nvSpPr>
          <p:cNvPr id="29" name="TextBox 28"/>
          <p:cNvSpPr txBox="1"/>
          <p:nvPr/>
        </p:nvSpPr>
        <p:spPr>
          <a:xfrm>
            <a:off x="1730830" y="5943020"/>
            <a:ext cx="492444" cy="276999"/>
          </a:xfrm>
          <a:prstGeom prst="rect">
            <a:avLst/>
          </a:prstGeom>
          <a:noFill/>
        </p:spPr>
        <p:txBody>
          <a:bodyPr wrap="none" rtlCol="0">
            <a:spAutoFit/>
          </a:bodyPr>
          <a:lstStyle/>
          <a:p>
            <a:r>
              <a:rPr lang="en-US" sz="1200" dirty="0"/>
              <a:t>2012</a:t>
            </a:r>
            <a:endParaRPr lang="ru-RU" sz="1200" dirty="0"/>
          </a:p>
        </p:txBody>
      </p:sp>
      <p:sp>
        <p:nvSpPr>
          <p:cNvPr id="30" name="TextBox 29"/>
          <p:cNvSpPr txBox="1"/>
          <p:nvPr/>
        </p:nvSpPr>
        <p:spPr>
          <a:xfrm>
            <a:off x="4521509" y="5971698"/>
            <a:ext cx="492444" cy="276999"/>
          </a:xfrm>
          <a:prstGeom prst="rect">
            <a:avLst/>
          </a:prstGeom>
          <a:noFill/>
        </p:spPr>
        <p:txBody>
          <a:bodyPr wrap="none" rtlCol="0">
            <a:spAutoFit/>
          </a:bodyPr>
          <a:lstStyle/>
          <a:p>
            <a:r>
              <a:rPr lang="en-US" sz="1200" dirty="0"/>
              <a:t>2016</a:t>
            </a:r>
            <a:endParaRPr lang="ru-RU" sz="1200" dirty="0"/>
          </a:p>
        </p:txBody>
      </p:sp>
    </p:spTree>
    <p:extLst>
      <p:ext uri="{BB962C8B-B14F-4D97-AF65-F5344CB8AC3E}">
        <p14:creationId xmlns:p14="http://schemas.microsoft.com/office/powerpoint/2010/main" val="311697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061" name="Text Box 5"/>
          <p:cNvSpPr txBox="1">
            <a:spLocks noChangeArrowheads="1"/>
          </p:cNvSpPr>
          <p:nvPr/>
        </p:nvSpPr>
        <p:spPr bwMode="auto">
          <a:xfrm>
            <a:off x="1166659" y="233700"/>
            <a:ext cx="2886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1800" i="0" dirty="0">
                <a:solidFill>
                  <a:srgbClr val="000000"/>
                </a:solidFill>
                <a:effectLst>
                  <a:outerShdw blurRad="38100" dist="38100" dir="2700000" algn="tl">
                    <a:srgbClr val="C0C0C0"/>
                  </a:outerShdw>
                </a:effectLst>
              </a:rPr>
              <a:t>Anomalies of sea ice square</a:t>
            </a:r>
            <a:endParaRPr lang="en-GB" sz="1800" i="0" dirty="0">
              <a:solidFill>
                <a:srgbClr val="000000"/>
              </a:solidFill>
              <a:effectLst>
                <a:outerShdw blurRad="38100" dist="38100" dir="2700000" algn="tl">
                  <a:srgbClr val="C0C0C0"/>
                </a:outerShdw>
              </a:effectLst>
            </a:endParaRPr>
          </a:p>
        </p:txBody>
      </p:sp>
      <p:sp>
        <p:nvSpPr>
          <p:cNvPr id="25606" name="Text Box 8"/>
          <p:cNvSpPr txBox="1">
            <a:spLocks noChangeArrowheads="1"/>
          </p:cNvSpPr>
          <p:nvPr/>
        </p:nvSpPr>
        <p:spPr bwMode="auto">
          <a:xfrm>
            <a:off x="228600" y="6019800"/>
            <a:ext cx="8763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i="1">
                <a:solidFill>
                  <a:schemeClr val="tx1"/>
                </a:solidFill>
                <a:latin typeface="Times New Roman" pitchFamily="18" charset="0"/>
              </a:defRPr>
            </a:lvl1pPr>
            <a:lvl2pPr marL="742950" indent="-285750">
              <a:defRPr sz="2000" b="1" i="1">
                <a:solidFill>
                  <a:schemeClr val="tx1"/>
                </a:solidFill>
                <a:latin typeface="Times New Roman" pitchFamily="18" charset="0"/>
              </a:defRPr>
            </a:lvl2pPr>
            <a:lvl3pPr marL="1143000" indent="-228600">
              <a:defRPr sz="2000" b="1" i="1">
                <a:solidFill>
                  <a:schemeClr val="tx1"/>
                </a:solidFill>
                <a:latin typeface="Times New Roman" pitchFamily="18" charset="0"/>
              </a:defRPr>
            </a:lvl3pPr>
            <a:lvl4pPr marL="1600200" indent="-228600">
              <a:defRPr sz="2000" b="1" i="1">
                <a:solidFill>
                  <a:schemeClr val="tx1"/>
                </a:solidFill>
                <a:latin typeface="Times New Roman" pitchFamily="18" charset="0"/>
              </a:defRPr>
            </a:lvl4pPr>
            <a:lvl5pPr marL="2057400" indent="-228600">
              <a:defRPr sz="2000" b="1" i="1">
                <a:solidFill>
                  <a:schemeClr val="tx1"/>
                </a:solidFill>
                <a:latin typeface="Times New Roman" pitchFamily="18" charset="0"/>
              </a:defRPr>
            </a:lvl5pPr>
            <a:lvl6pPr marL="2514600" indent="-228600" algn="ctr" eaLnBrk="0" fontAlgn="base" hangingPunct="0">
              <a:spcBef>
                <a:spcPct val="0"/>
              </a:spcBef>
              <a:spcAft>
                <a:spcPct val="0"/>
              </a:spcAft>
              <a:defRPr sz="2000" b="1" i="1">
                <a:solidFill>
                  <a:schemeClr val="tx1"/>
                </a:solidFill>
                <a:latin typeface="Times New Roman" pitchFamily="18" charset="0"/>
              </a:defRPr>
            </a:lvl6pPr>
            <a:lvl7pPr marL="2971800" indent="-228600" algn="ctr" eaLnBrk="0" fontAlgn="base" hangingPunct="0">
              <a:spcBef>
                <a:spcPct val="0"/>
              </a:spcBef>
              <a:spcAft>
                <a:spcPct val="0"/>
              </a:spcAft>
              <a:defRPr sz="2000" b="1" i="1">
                <a:solidFill>
                  <a:schemeClr val="tx1"/>
                </a:solidFill>
                <a:latin typeface="Times New Roman" pitchFamily="18" charset="0"/>
              </a:defRPr>
            </a:lvl7pPr>
            <a:lvl8pPr marL="3429000" indent="-228600" algn="ctr" eaLnBrk="0" fontAlgn="base" hangingPunct="0">
              <a:spcBef>
                <a:spcPct val="0"/>
              </a:spcBef>
              <a:spcAft>
                <a:spcPct val="0"/>
              </a:spcAft>
              <a:defRPr sz="2000" b="1" i="1">
                <a:solidFill>
                  <a:schemeClr val="tx1"/>
                </a:solidFill>
                <a:latin typeface="Times New Roman" pitchFamily="18" charset="0"/>
              </a:defRPr>
            </a:lvl8pPr>
            <a:lvl9pPr marL="3886200" indent="-228600" algn="ctr" eaLnBrk="0" fontAlgn="base" hangingPunct="0">
              <a:spcBef>
                <a:spcPct val="0"/>
              </a:spcBef>
              <a:spcAft>
                <a:spcPct val="0"/>
              </a:spcAft>
              <a:defRPr sz="2000" b="1" i="1">
                <a:solidFill>
                  <a:schemeClr val="tx1"/>
                </a:solidFill>
                <a:latin typeface="Times New Roman" pitchFamily="18" charset="0"/>
              </a:defRPr>
            </a:lvl9pPr>
          </a:lstStyle>
          <a:p>
            <a:pPr algn="l"/>
            <a:r>
              <a:rPr lang="en-US" sz="1400" b="0" dirty="0">
                <a:solidFill>
                  <a:srgbClr val="000000"/>
                </a:solidFill>
              </a:rPr>
              <a:t>Data from: Nimbus-7 Scanning Multichannel Microwave Radiometer (SMMR) and the Defense Meteorological Satellite Program (DMSP) Special Sensor Microwave/Imager (SSM/I) Passive Microwave Data dataset.</a:t>
            </a:r>
            <a:r>
              <a:rPr lang="en-US" sz="1400" dirty="0">
                <a:solidFill>
                  <a:srgbClr val="000000"/>
                </a:solidFill>
              </a:rPr>
              <a:t> </a:t>
            </a:r>
            <a:r>
              <a:rPr lang="en-US" sz="1400" b="0" dirty="0">
                <a:solidFill>
                  <a:srgbClr val="000000"/>
                </a:solidFill>
              </a:rPr>
              <a:t>(http://nsidc.org/data/nsidc-0051.html)</a:t>
            </a:r>
            <a:r>
              <a:rPr lang="en-GB" sz="1400" dirty="0">
                <a:solidFill>
                  <a:srgbClr val="000000"/>
                </a:solidFill>
              </a:rPr>
              <a:t> </a:t>
            </a:r>
          </a:p>
        </p:txBody>
      </p:sp>
      <p:grpSp>
        <p:nvGrpSpPr>
          <p:cNvPr id="11" name="Group 10"/>
          <p:cNvGrpSpPr/>
          <p:nvPr/>
        </p:nvGrpSpPr>
        <p:grpSpPr>
          <a:xfrm>
            <a:off x="5331052" y="208024"/>
            <a:ext cx="3501921" cy="5097481"/>
            <a:chOff x="5331032" y="207974"/>
            <a:chExt cx="3501921" cy="5097481"/>
          </a:xfrm>
        </p:grpSpPr>
        <p:grpSp>
          <p:nvGrpSpPr>
            <p:cNvPr id="5" name="Group 4"/>
            <p:cNvGrpSpPr/>
            <p:nvPr/>
          </p:nvGrpSpPr>
          <p:grpSpPr>
            <a:xfrm>
              <a:off x="5331032" y="207974"/>
              <a:ext cx="3501921" cy="5097481"/>
              <a:chOff x="5331032" y="207974"/>
              <a:chExt cx="3501921" cy="5097481"/>
            </a:xfrm>
          </p:grpSpPr>
          <p:sp>
            <p:nvSpPr>
              <p:cNvPr id="2" name="TextBox 1"/>
              <p:cNvSpPr txBox="1"/>
              <p:nvPr/>
            </p:nvSpPr>
            <p:spPr>
              <a:xfrm>
                <a:off x="5331032" y="207974"/>
                <a:ext cx="3501921" cy="646331"/>
              </a:xfrm>
              <a:prstGeom prst="rect">
                <a:avLst/>
              </a:prstGeom>
              <a:noFill/>
            </p:spPr>
            <p:txBody>
              <a:bodyPr wrap="none" rtlCol="0">
                <a:spAutoFit/>
              </a:bodyPr>
              <a:lstStyle/>
              <a:p>
                <a:r>
                  <a:rPr lang="en-US" sz="1800" i="0" dirty="0">
                    <a:solidFill>
                      <a:srgbClr val="000000"/>
                    </a:solidFill>
                    <a:effectLst>
                      <a:outerShdw blurRad="38100" dist="38100" dir="2700000" algn="tl">
                        <a:srgbClr val="000000">
                          <a:alpha val="43137"/>
                        </a:srgbClr>
                      </a:outerShdw>
                    </a:effectLst>
                  </a:rPr>
                  <a:t>Squares of sea ice and open water</a:t>
                </a:r>
              </a:p>
              <a:p>
                <a:endParaRPr lang="en-GB" sz="1800" i="0" dirty="0">
                  <a:solidFill>
                    <a:srgbClr val="000000"/>
                  </a:solidFill>
                  <a:effectLst>
                    <a:outerShdw blurRad="38100" dist="38100" dir="2700000" algn="tl">
                      <a:srgbClr val="000000">
                        <a:alpha val="43137"/>
                      </a:srgbClr>
                    </a:outerShdw>
                  </a:effectLst>
                </a:endParaRPr>
              </a:p>
            </p:txBody>
          </p:sp>
          <p:sp>
            <p:nvSpPr>
              <p:cNvPr id="3" name="TextBox 2"/>
              <p:cNvSpPr txBox="1"/>
              <p:nvPr/>
            </p:nvSpPr>
            <p:spPr>
              <a:xfrm>
                <a:off x="6595216" y="2695545"/>
                <a:ext cx="1295547" cy="400110"/>
              </a:xfrm>
              <a:prstGeom prst="rect">
                <a:avLst/>
              </a:prstGeom>
              <a:noFill/>
            </p:spPr>
            <p:txBody>
              <a:bodyPr wrap="none" rtlCol="0">
                <a:spAutoFit/>
              </a:bodyPr>
              <a:lstStyle/>
              <a:p>
                <a:r>
                  <a:rPr lang="en-GB" dirty="0">
                    <a:solidFill>
                      <a:srgbClr val="000000"/>
                    </a:solidFill>
                  </a:rPr>
                  <a:t>1979-2000</a:t>
                </a:r>
              </a:p>
            </p:txBody>
          </p:sp>
          <p:sp>
            <p:nvSpPr>
              <p:cNvPr id="4" name="TextBox 3"/>
              <p:cNvSpPr txBox="1"/>
              <p:nvPr/>
            </p:nvSpPr>
            <p:spPr>
              <a:xfrm>
                <a:off x="6583845" y="4905345"/>
                <a:ext cx="1295547" cy="400110"/>
              </a:xfrm>
              <a:prstGeom prst="rect">
                <a:avLst/>
              </a:prstGeom>
              <a:noFill/>
            </p:spPr>
            <p:txBody>
              <a:bodyPr wrap="none" rtlCol="0">
                <a:spAutoFit/>
              </a:bodyPr>
              <a:lstStyle/>
              <a:p>
                <a:r>
                  <a:rPr lang="en-GB" dirty="0">
                    <a:solidFill>
                      <a:srgbClr val="000000"/>
                    </a:solidFill>
                  </a:rPr>
                  <a:t>2007-201</a:t>
                </a:r>
                <a:r>
                  <a:rPr lang="ru-RU" dirty="0">
                    <a:solidFill>
                      <a:srgbClr val="000000"/>
                    </a:solidFill>
                  </a:rPr>
                  <a:t>6</a:t>
                </a:r>
                <a:endParaRPr lang="en-GB" dirty="0">
                  <a:solidFill>
                    <a:srgbClr val="000000"/>
                  </a:solidFill>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5762" y="1137842"/>
              <a:ext cx="2132443" cy="1440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5396" y="3337710"/>
              <a:ext cx="2132444" cy="1440000"/>
            </a:xfrm>
            <a:prstGeom prst="rect">
              <a:avLst/>
            </a:prstGeom>
          </p:spPr>
        </p:pic>
      </p:gr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36" y="863880"/>
            <a:ext cx="4343400" cy="4974685"/>
          </a:xfrm>
          <a:prstGeom prst="rect">
            <a:avLst/>
          </a:prstGeom>
        </p:spPr>
      </p:pic>
      <p:sp>
        <p:nvSpPr>
          <p:cNvPr id="8" name="TextBox 7"/>
          <p:cNvSpPr txBox="1"/>
          <p:nvPr/>
        </p:nvSpPr>
        <p:spPr>
          <a:xfrm>
            <a:off x="1761903" y="2314545"/>
            <a:ext cx="825867" cy="369332"/>
          </a:xfrm>
          <a:prstGeom prst="rect">
            <a:avLst/>
          </a:prstGeom>
          <a:noFill/>
        </p:spPr>
        <p:txBody>
          <a:bodyPr wrap="none" rtlCol="0">
            <a:spAutoFit/>
          </a:bodyPr>
          <a:lstStyle/>
          <a:p>
            <a:r>
              <a:rPr lang="en-US" sz="1800" dirty="0">
                <a:solidFill>
                  <a:srgbClr val="000000"/>
                </a:solidFill>
              </a:rPr>
              <a:t>March</a:t>
            </a:r>
            <a:endParaRPr lang="ru-RU" sz="1800" dirty="0">
              <a:solidFill>
                <a:srgbClr val="000000"/>
              </a:solidFill>
            </a:endParaRPr>
          </a:p>
        </p:txBody>
      </p:sp>
      <p:sp>
        <p:nvSpPr>
          <p:cNvPr id="17" name="TextBox 16"/>
          <p:cNvSpPr txBox="1"/>
          <p:nvPr/>
        </p:nvSpPr>
        <p:spPr>
          <a:xfrm>
            <a:off x="1661047" y="4920782"/>
            <a:ext cx="1184941" cy="369332"/>
          </a:xfrm>
          <a:prstGeom prst="rect">
            <a:avLst/>
          </a:prstGeom>
          <a:noFill/>
        </p:spPr>
        <p:txBody>
          <a:bodyPr wrap="none" rtlCol="0">
            <a:spAutoFit/>
          </a:bodyPr>
          <a:lstStyle/>
          <a:p>
            <a:r>
              <a:rPr lang="en-US" sz="1800" dirty="0">
                <a:solidFill>
                  <a:srgbClr val="000000"/>
                </a:solidFill>
              </a:rPr>
              <a:t>September</a:t>
            </a:r>
            <a:endParaRPr lang="ru-RU" sz="1800" dirty="0">
              <a:solidFill>
                <a:srgbClr val="000000"/>
              </a:solidFill>
            </a:endParaRPr>
          </a:p>
        </p:txBody>
      </p:sp>
      <p:sp>
        <p:nvSpPr>
          <p:cNvPr id="15" name="TextBox 14"/>
          <p:cNvSpPr txBox="1"/>
          <p:nvPr/>
        </p:nvSpPr>
        <p:spPr>
          <a:xfrm>
            <a:off x="6614511" y="5653899"/>
            <a:ext cx="2089033" cy="369332"/>
          </a:xfrm>
          <a:prstGeom prst="rect">
            <a:avLst/>
          </a:prstGeom>
          <a:noFill/>
        </p:spPr>
        <p:txBody>
          <a:bodyPr wrap="none" rtlCol="0">
            <a:spAutoFit/>
          </a:bodyPr>
          <a:lstStyle/>
          <a:p>
            <a:r>
              <a:rPr lang="ru-RU" sz="1800" dirty="0">
                <a:solidFill>
                  <a:srgbClr val="000000"/>
                </a:solidFill>
                <a:cs typeface="Arial"/>
              </a:rPr>
              <a:t>(</a:t>
            </a:r>
            <a:r>
              <a:rPr lang="en-US" sz="1800" dirty="0">
                <a:solidFill>
                  <a:srgbClr val="000000"/>
                </a:solidFill>
                <a:cs typeface="Arial"/>
              </a:rPr>
              <a:t>Ivanov et al</a:t>
            </a:r>
            <a:r>
              <a:rPr lang="ru-RU" sz="1800" dirty="0">
                <a:solidFill>
                  <a:srgbClr val="000000"/>
                </a:solidFill>
                <a:cs typeface="Arial"/>
              </a:rPr>
              <a:t>., 2013)</a:t>
            </a:r>
          </a:p>
        </p:txBody>
      </p:sp>
    </p:spTree>
    <p:extLst>
      <p:ext uri="{BB962C8B-B14F-4D97-AF65-F5344CB8AC3E}">
        <p14:creationId xmlns:p14="http://schemas.microsoft.com/office/powerpoint/2010/main" val="94105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5523" y="1182231"/>
            <a:ext cx="4032448" cy="2246769"/>
          </a:xfrm>
          <a:prstGeom prst="rect">
            <a:avLst/>
          </a:prstGeom>
          <a:noFill/>
        </p:spPr>
        <p:txBody>
          <a:bodyPr wrap="square" rtlCol="0">
            <a:spAutoFit/>
          </a:bodyPr>
          <a:lstStyle/>
          <a:p>
            <a:pPr algn="l" eaLnBrk="1" fontAlgn="auto" hangingPunct="1">
              <a:spcBef>
                <a:spcPts val="0"/>
              </a:spcBef>
              <a:spcAft>
                <a:spcPts val="0"/>
              </a:spcAft>
            </a:pPr>
            <a:r>
              <a:rPr lang="en-US" b="0" i="0" dirty="0">
                <a:solidFill>
                  <a:prstClr val="white"/>
                </a:solidFill>
                <a:latin typeface="Calibri"/>
                <a:ea typeface="ＭＳ Ｐゴシック" charset="-128"/>
              </a:rPr>
              <a:t>In mid-winter heat flux from the Atlantic Water in the Western Nansen Basin and in the Barents Sea slows down ice formation and provides ice removal over extended areas along the Atlantic Water pathways. </a:t>
            </a:r>
            <a:endParaRPr lang="en-GB" b="0" i="0" dirty="0">
              <a:solidFill>
                <a:prstClr val="white"/>
              </a:solidFill>
              <a:latin typeface="Calibri"/>
              <a:ea typeface="ＭＳ Ｐゴシック" charset="-128"/>
            </a:endParaRPr>
          </a:p>
        </p:txBody>
      </p:sp>
      <p:sp>
        <p:nvSpPr>
          <p:cNvPr id="17" name="TextBox 16"/>
          <p:cNvSpPr txBox="1"/>
          <p:nvPr/>
        </p:nvSpPr>
        <p:spPr>
          <a:xfrm>
            <a:off x="248398" y="5787792"/>
            <a:ext cx="3530376" cy="923330"/>
          </a:xfrm>
          <a:prstGeom prst="rect">
            <a:avLst/>
          </a:prstGeom>
          <a:noFill/>
        </p:spPr>
        <p:txBody>
          <a:bodyPr wrap="square" rtlCol="0">
            <a:spAutoFit/>
          </a:bodyPr>
          <a:lstStyle/>
          <a:p>
            <a:pPr eaLnBrk="1" fontAlgn="auto" hangingPunct="1">
              <a:spcBef>
                <a:spcPts val="0"/>
              </a:spcBef>
              <a:spcAft>
                <a:spcPts val="0"/>
              </a:spcAft>
            </a:pPr>
            <a:r>
              <a:rPr lang="en-US" sz="1800" b="0" dirty="0">
                <a:solidFill>
                  <a:prstClr val="white"/>
                </a:solidFill>
                <a:latin typeface="Calibri"/>
                <a:ea typeface="ＭＳ Ｐゴシック" charset="-128"/>
              </a:rPr>
              <a:t>Nansen Basin</a:t>
            </a:r>
            <a:r>
              <a:rPr lang="ru-RU" sz="1800" b="0" dirty="0">
                <a:solidFill>
                  <a:prstClr val="white"/>
                </a:solidFill>
                <a:latin typeface="Calibri"/>
                <a:ea typeface="ＭＳ Ｐゴシック" charset="-128"/>
              </a:rPr>
              <a:t>,  82°</a:t>
            </a:r>
            <a:r>
              <a:rPr lang="en-US" sz="1800" b="0" dirty="0">
                <a:solidFill>
                  <a:prstClr val="white"/>
                </a:solidFill>
                <a:latin typeface="Calibri"/>
                <a:ea typeface="ＭＳ Ｐゴシック" charset="-128"/>
              </a:rPr>
              <a:t>N</a:t>
            </a:r>
            <a:r>
              <a:rPr lang="ru-RU" sz="1800" b="0" dirty="0">
                <a:solidFill>
                  <a:prstClr val="white"/>
                </a:solidFill>
                <a:latin typeface="Calibri"/>
                <a:ea typeface="ＭＳ Ｐゴシック" charset="-128"/>
              </a:rPr>
              <a:t>., 20°</a:t>
            </a:r>
            <a:r>
              <a:rPr lang="en-US" sz="1800" b="0" dirty="0">
                <a:solidFill>
                  <a:prstClr val="white"/>
                </a:solidFill>
                <a:latin typeface="Calibri"/>
                <a:ea typeface="ＭＳ Ｐゴシック" charset="-128"/>
              </a:rPr>
              <a:t>E</a:t>
            </a:r>
            <a:r>
              <a:rPr lang="ru-RU" sz="1800" b="0" dirty="0">
                <a:solidFill>
                  <a:prstClr val="white"/>
                </a:solidFill>
                <a:latin typeface="Calibri"/>
                <a:ea typeface="ＭＳ Ｐゴシック" charset="-128"/>
              </a:rPr>
              <a:t>., </a:t>
            </a:r>
            <a:r>
              <a:rPr lang="en-US" sz="1800" b="0" dirty="0">
                <a:solidFill>
                  <a:prstClr val="white"/>
                </a:solidFill>
                <a:latin typeface="Calibri"/>
                <a:ea typeface="ＭＳ Ｐゴシック" charset="-128"/>
              </a:rPr>
              <a:t>January, 14,</a:t>
            </a:r>
            <a:r>
              <a:rPr lang="ru-RU" sz="1800" b="0" dirty="0">
                <a:solidFill>
                  <a:prstClr val="white"/>
                </a:solidFill>
                <a:latin typeface="Calibri"/>
                <a:ea typeface="ＭＳ Ｐゴシック" charset="-128"/>
              </a:rPr>
              <a:t> 2014</a:t>
            </a:r>
            <a:r>
              <a:rPr lang="en-US" sz="1800" b="0" dirty="0">
                <a:solidFill>
                  <a:prstClr val="white"/>
                </a:solidFill>
                <a:latin typeface="Calibri"/>
                <a:ea typeface="ＭＳ Ｐゴシック" charset="-128"/>
              </a:rPr>
              <a:t>, </a:t>
            </a:r>
            <a:r>
              <a:rPr lang="en-US" sz="1800" b="0" dirty="0" err="1">
                <a:solidFill>
                  <a:prstClr val="white"/>
                </a:solidFill>
                <a:latin typeface="Calibri"/>
                <a:ea typeface="ＭＳ Ｐゴシック" charset="-128"/>
              </a:rPr>
              <a:t>Carbonbridge</a:t>
            </a:r>
            <a:r>
              <a:rPr lang="en-US" sz="1800" b="0" dirty="0">
                <a:solidFill>
                  <a:prstClr val="white"/>
                </a:solidFill>
                <a:latin typeface="Calibri"/>
                <a:ea typeface="ＭＳ Ｐゴシック" charset="-128"/>
              </a:rPr>
              <a:t> cruise on R/V “</a:t>
            </a:r>
            <a:r>
              <a:rPr lang="en-US" sz="1800" b="0" dirty="0" err="1">
                <a:solidFill>
                  <a:prstClr val="white"/>
                </a:solidFill>
                <a:latin typeface="Calibri"/>
                <a:ea typeface="ＭＳ Ｐゴシック" charset="-128"/>
              </a:rPr>
              <a:t>Helmar</a:t>
            </a:r>
            <a:r>
              <a:rPr lang="en-US" sz="1800" b="0" dirty="0">
                <a:solidFill>
                  <a:prstClr val="white"/>
                </a:solidFill>
                <a:latin typeface="Calibri"/>
                <a:ea typeface="ＭＳ Ｐゴシック" charset="-128"/>
              </a:rPr>
              <a:t> Hanssen”</a:t>
            </a:r>
            <a:r>
              <a:rPr lang="ru-RU" sz="1800" b="0" dirty="0">
                <a:solidFill>
                  <a:prstClr val="white"/>
                </a:solidFill>
                <a:latin typeface="Calibri"/>
                <a:ea typeface="ＭＳ Ｐゴシック" charset="-128"/>
              </a:rPr>
              <a:t>. </a:t>
            </a:r>
            <a:endParaRPr lang="en-GB" sz="1800" b="0" dirty="0">
              <a:solidFill>
                <a:prstClr val="white"/>
              </a:solidFill>
              <a:latin typeface="Calibri"/>
              <a:ea typeface="ＭＳ Ｐゴシック" charset="-128"/>
            </a:endParaRPr>
          </a:p>
        </p:txBody>
      </p:sp>
      <p:sp>
        <p:nvSpPr>
          <p:cNvPr id="18" name="TextBox 17"/>
          <p:cNvSpPr txBox="1"/>
          <p:nvPr/>
        </p:nvSpPr>
        <p:spPr>
          <a:xfrm>
            <a:off x="2081639" y="157728"/>
            <a:ext cx="5719514" cy="523220"/>
          </a:xfrm>
          <a:prstGeom prst="rect">
            <a:avLst/>
          </a:prstGeom>
          <a:noFill/>
        </p:spPr>
        <p:txBody>
          <a:bodyPr wrap="none" rtlCol="0">
            <a:spAutoFit/>
          </a:bodyPr>
          <a:lstStyle/>
          <a:p>
            <a:pPr algn="l" eaLnBrk="1" fontAlgn="auto" hangingPunct="1">
              <a:spcBef>
                <a:spcPts val="0"/>
              </a:spcBef>
              <a:spcAft>
                <a:spcPts val="0"/>
              </a:spcAft>
            </a:pPr>
            <a:r>
              <a:rPr lang="en-US" sz="2800" i="0" dirty="0">
                <a:solidFill>
                  <a:prstClr val="white"/>
                </a:solidFill>
                <a:effectLst>
                  <a:outerShdw blurRad="38100" dist="38100" dir="2700000" algn="tl">
                    <a:srgbClr val="000000">
                      <a:alpha val="43137"/>
                    </a:srgbClr>
                  </a:outerShdw>
                </a:effectLst>
                <a:latin typeface="Calibri"/>
                <a:ea typeface="ＭＳ Ｐゴシック" charset="-128"/>
              </a:rPr>
              <a:t>Atlantic Water effect on the ice cover</a:t>
            </a:r>
            <a:endParaRPr lang="en-GB" sz="2800" i="0" dirty="0">
              <a:solidFill>
                <a:prstClr val="white"/>
              </a:solidFill>
              <a:effectLst>
                <a:outerShdw blurRad="38100" dist="38100" dir="2700000" algn="tl">
                  <a:srgbClr val="000000">
                    <a:alpha val="43137"/>
                  </a:srgbClr>
                </a:outerShdw>
              </a:effectLst>
              <a:latin typeface="Calibri"/>
              <a:ea typeface="ＭＳ Ｐゴシック" charset="-128"/>
            </a:endParaRPr>
          </a:p>
        </p:txBody>
      </p:sp>
      <p:sp>
        <p:nvSpPr>
          <p:cNvPr id="3" name="TextBox 2"/>
          <p:cNvSpPr txBox="1"/>
          <p:nvPr/>
        </p:nvSpPr>
        <p:spPr>
          <a:xfrm>
            <a:off x="4116798" y="5661280"/>
            <a:ext cx="4680520" cy="923330"/>
          </a:xfrm>
          <a:prstGeom prst="rect">
            <a:avLst/>
          </a:prstGeom>
          <a:noFill/>
        </p:spPr>
        <p:txBody>
          <a:bodyPr wrap="square" rtlCol="0">
            <a:spAutoFit/>
          </a:bodyPr>
          <a:lstStyle/>
          <a:p>
            <a:pPr algn="l" eaLnBrk="1" fontAlgn="auto" hangingPunct="1">
              <a:spcBef>
                <a:spcPts val="0"/>
              </a:spcBef>
              <a:spcAft>
                <a:spcPts val="0"/>
              </a:spcAft>
            </a:pPr>
            <a:r>
              <a:rPr lang="en-US" sz="1800" b="0" i="0" dirty="0">
                <a:solidFill>
                  <a:prstClr val="white"/>
                </a:solidFill>
                <a:latin typeface="Calibri"/>
                <a:ea typeface="ＭＳ Ｐゴシック" charset="-128"/>
              </a:rPr>
              <a:t>Mean edge of </a:t>
            </a:r>
            <a:r>
              <a:rPr lang="ru-RU" sz="1800" b="0" i="0" dirty="0">
                <a:solidFill>
                  <a:prstClr val="white"/>
                </a:solidFill>
                <a:latin typeface="Calibri"/>
                <a:ea typeface="ＭＳ Ｐゴシック" charset="-128"/>
              </a:rPr>
              <a:t>50% </a:t>
            </a:r>
            <a:r>
              <a:rPr lang="en-US" sz="1800" b="0" i="0" dirty="0">
                <a:solidFill>
                  <a:prstClr val="white"/>
                </a:solidFill>
                <a:latin typeface="Calibri"/>
                <a:ea typeface="ＭＳ Ｐゴシック" charset="-128"/>
              </a:rPr>
              <a:t>concentration ice cover in February</a:t>
            </a:r>
            <a:r>
              <a:rPr lang="ru-RU" sz="1800" b="0" i="0" dirty="0">
                <a:solidFill>
                  <a:prstClr val="white"/>
                </a:solidFill>
                <a:latin typeface="Calibri"/>
                <a:ea typeface="ＭＳ Ｐゴシック" charset="-128"/>
              </a:rPr>
              <a:t> 1979-2000  (</a:t>
            </a:r>
            <a:r>
              <a:rPr lang="en-US" sz="1800" b="0" i="0" dirty="0">
                <a:solidFill>
                  <a:prstClr val="white"/>
                </a:solidFill>
                <a:latin typeface="Calibri"/>
                <a:ea typeface="ＭＳ Ｐゴシック" charset="-128"/>
              </a:rPr>
              <a:t>blue</a:t>
            </a:r>
            <a:r>
              <a:rPr lang="ru-RU" sz="1800" b="0" i="0" dirty="0">
                <a:solidFill>
                  <a:prstClr val="white"/>
                </a:solidFill>
                <a:latin typeface="Calibri"/>
                <a:ea typeface="ＭＳ Ｐゴシック" charset="-128"/>
              </a:rPr>
              <a:t>) </a:t>
            </a:r>
            <a:r>
              <a:rPr lang="en-US" sz="1800" b="0" i="0" dirty="0">
                <a:solidFill>
                  <a:prstClr val="white"/>
                </a:solidFill>
                <a:latin typeface="Calibri"/>
                <a:ea typeface="ＭＳ Ｐゴシック" charset="-128"/>
              </a:rPr>
              <a:t>and in February </a:t>
            </a:r>
            <a:r>
              <a:rPr lang="ru-RU" sz="1800" b="0" i="0" dirty="0">
                <a:solidFill>
                  <a:prstClr val="white"/>
                </a:solidFill>
                <a:latin typeface="Calibri"/>
                <a:ea typeface="ＭＳ Ｐゴシック" charset="-128"/>
              </a:rPr>
              <a:t>2012-2014 (</a:t>
            </a:r>
            <a:r>
              <a:rPr lang="en-US" sz="1800" b="0" i="0" dirty="0">
                <a:solidFill>
                  <a:prstClr val="white"/>
                </a:solidFill>
                <a:latin typeface="Calibri"/>
                <a:ea typeface="ＭＳ Ｐゴシック" charset="-128"/>
              </a:rPr>
              <a:t>red</a:t>
            </a:r>
            <a:r>
              <a:rPr lang="ru-RU" sz="1800" b="0" i="0" dirty="0">
                <a:solidFill>
                  <a:prstClr val="white"/>
                </a:solidFill>
                <a:latin typeface="Calibri"/>
                <a:ea typeface="ＭＳ Ｐゴシック" charset="-128"/>
              </a:rPr>
              <a:t>)</a:t>
            </a:r>
            <a:endParaRPr lang="en-GB" sz="1800" b="0" i="0" dirty="0">
              <a:solidFill>
                <a:prstClr val="white"/>
              </a:solidFill>
              <a:latin typeface="Calibri"/>
              <a:ea typeface="ＭＳ Ｐゴシック" charset="-128"/>
            </a:endParaRPr>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018" y="885825"/>
            <a:ext cx="4578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27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0" y="-225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849" y="1196752"/>
            <a:ext cx="4159975" cy="4661346"/>
          </a:xfrm>
          <a:prstGeom prst="rect">
            <a:avLst/>
          </a:prstGeom>
        </p:spPr>
      </p:pic>
      <p:sp>
        <p:nvSpPr>
          <p:cNvPr id="11" name="Rectangle 5"/>
          <p:cNvSpPr/>
          <p:nvPr/>
        </p:nvSpPr>
        <p:spPr>
          <a:xfrm>
            <a:off x="6012160" y="5119434"/>
            <a:ext cx="2743200" cy="738664"/>
          </a:xfrm>
          <a:prstGeom prst="rect">
            <a:avLst/>
          </a:prstGeom>
        </p:spPr>
        <p:txBody>
          <a:bodyPr wrap="square">
            <a:spAutoFit/>
          </a:bodyPr>
          <a:lstStyle/>
          <a:p>
            <a:pPr algn="l" eaLnBrk="1" hangingPunct="1"/>
            <a:r>
              <a:rPr lang="en-GB" sz="1400" b="0" i="0" dirty="0">
                <a:solidFill>
                  <a:srgbClr val="000000"/>
                </a:solidFill>
                <a:latin typeface="Arial" charset="0"/>
                <a:cs typeface="Arial" charset="0"/>
              </a:rPr>
              <a:t>Year to year distribution of ice area anomalies (x10</a:t>
            </a:r>
            <a:r>
              <a:rPr lang="en-GB" sz="1400" b="0" i="0" baseline="30000" dirty="0">
                <a:solidFill>
                  <a:srgbClr val="000000"/>
                </a:solidFill>
                <a:latin typeface="Arial" charset="0"/>
                <a:cs typeface="Arial" charset="0"/>
              </a:rPr>
              <a:t>-3</a:t>
            </a:r>
            <a:r>
              <a:rPr lang="en-GB" sz="1400" b="0" i="0" dirty="0">
                <a:solidFill>
                  <a:srgbClr val="000000"/>
                </a:solidFill>
                <a:latin typeface="Arial" charset="0"/>
                <a:cs typeface="Arial" charset="0"/>
              </a:rPr>
              <a:t> km</a:t>
            </a:r>
            <a:r>
              <a:rPr lang="en-GB" sz="1400" b="0" i="0" baseline="30000" dirty="0">
                <a:solidFill>
                  <a:srgbClr val="000000"/>
                </a:solidFill>
                <a:latin typeface="Arial" charset="0"/>
                <a:cs typeface="Arial" charset="0"/>
              </a:rPr>
              <a:t>2</a:t>
            </a:r>
            <a:r>
              <a:rPr lang="en-GB" sz="1400" b="0" i="0" dirty="0">
                <a:solidFill>
                  <a:srgbClr val="000000"/>
                </a:solidFill>
                <a:latin typeface="Arial" charset="0"/>
                <a:cs typeface="Arial" charset="0"/>
              </a:rPr>
              <a:t>) for sequential decades.</a:t>
            </a:r>
          </a:p>
        </p:txBody>
      </p:sp>
      <p:sp>
        <p:nvSpPr>
          <p:cNvPr id="10" name="Прямоугольник 9"/>
          <p:cNvSpPr/>
          <p:nvPr/>
        </p:nvSpPr>
        <p:spPr>
          <a:xfrm>
            <a:off x="342256" y="5114837"/>
            <a:ext cx="4118597" cy="1200329"/>
          </a:xfrm>
          <a:prstGeom prst="rect">
            <a:avLst/>
          </a:prstGeom>
        </p:spPr>
        <p:txBody>
          <a:bodyPr wrap="square">
            <a:spAutoFit/>
          </a:bodyPr>
          <a:lstStyle/>
          <a:p>
            <a:pPr algn="l"/>
            <a:r>
              <a:rPr lang="en-US" sz="1800" b="0" i="0" dirty="0">
                <a:solidFill>
                  <a:srgbClr val="000000"/>
                </a:solidFill>
                <a:latin typeface="Times New Roman"/>
              </a:rPr>
              <a:t>Mean seasonal change of the sea ice area in the WNB (x10</a:t>
            </a:r>
            <a:r>
              <a:rPr lang="en-US" sz="1800" b="0" i="0" baseline="30000" dirty="0">
                <a:solidFill>
                  <a:srgbClr val="000000"/>
                </a:solidFill>
                <a:latin typeface="Times New Roman"/>
              </a:rPr>
              <a:t>-3 </a:t>
            </a:r>
            <a:r>
              <a:rPr lang="en-US" sz="1800" b="0" i="0" dirty="0">
                <a:solidFill>
                  <a:srgbClr val="000000"/>
                </a:solidFill>
                <a:latin typeface="Times New Roman"/>
              </a:rPr>
              <a:t>km</a:t>
            </a:r>
            <a:r>
              <a:rPr lang="en-US" sz="1800" b="0" i="0" baseline="30000" dirty="0">
                <a:solidFill>
                  <a:srgbClr val="000000"/>
                </a:solidFill>
                <a:latin typeface="Times New Roman"/>
              </a:rPr>
              <a:t>2</a:t>
            </a:r>
            <a:r>
              <a:rPr lang="en-US" sz="1800" b="0" i="0" dirty="0">
                <a:solidFill>
                  <a:srgbClr val="000000"/>
                </a:solidFill>
                <a:latin typeface="Times New Roman"/>
              </a:rPr>
              <a:t>) in 1979-2000 and in 2012-2015. Vertical bars show sample standard deviation. </a:t>
            </a:r>
            <a:endParaRPr lang="ru-RU" sz="1800" b="0" i="0" dirty="0">
              <a:solidFill>
                <a:srgbClr val="000000"/>
              </a:solidFill>
              <a:latin typeface="Times New Roman"/>
            </a:endParaRPr>
          </a:p>
        </p:txBody>
      </p:sp>
      <p:pic>
        <p:nvPicPr>
          <p:cNvPr id="14" name="Рисунок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731" y="1196754"/>
            <a:ext cx="4167562" cy="3695585"/>
          </a:xfrm>
          <a:prstGeom prst="rect">
            <a:avLst/>
          </a:prstGeom>
        </p:spPr>
      </p:pic>
      <p:sp>
        <p:nvSpPr>
          <p:cNvPr id="2" name="TextBox 1"/>
          <p:cNvSpPr txBox="1"/>
          <p:nvPr/>
        </p:nvSpPr>
        <p:spPr>
          <a:xfrm>
            <a:off x="1691680" y="6368534"/>
            <a:ext cx="2683188" cy="369332"/>
          </a:xfrm>
          <a:prstGeom prst="rect">
            <a:avLst/>
          </a:prstGeom>
          <a:noFill/>
        </p:spPr>
        <p:txBody>
          <a:bodyPr wrap="square" rtlCol="0">
            <a:spAutoFit/>
          </a:bodyPr>
          <a:lstStyle/>
          <a:p>
            <a:pPr algn="l" eaLnBrk="1" fontAlgn="auto" hangingPunct="1">
              <a:spcBef>
                <a:spcPts val="0"/>
              </a:spcBef>
              <a:spcAft>
                <a:spcPts val="0"/>
              </a:spcAft>
            </a:pPr>
            <a:r>
              <a:rPr lang="en-US" sz="1800" b="0" dirty="0">
                <a:solidFill>
                  <a:srgbClr val="000000"/>
                </a:solidFill>
                <a:latin typeface="Times New Roman"/>
              </a:rPr>
              <a:t>[Ivanov et al., 2016]</a:t>
            </a:r>
            <a:endParaRPr lang="ru-RU" sz="1800" b="0" dirty="0">
              <a:solidFill>
                <a:srgbClr val="000000"/>
              </a:solidFill>
              <a:latin typeface="Times New Roman"/>
            </a:endParaRPr>
          </a:p>
        </p:txBody>
      </p:sp>
      <p:sp>
        <p:nvSpPr>
          <p:cNvPr id="4" name="Прямоугольник 3"/>
          <p:cNvSpPr/>
          <p:nvPr/>
        </p:nvSpPr>
        <p:spPr>
          <a:xfrm>
            <a:off x="107229" y="61175"/>
            <a:ext cx="8929267" cy="830997"/>
          </a:xfrm>
          <a:prstGeom prst="rect">
            <a:avLst/>
          </a:prstGeom>
        </p:spPr>
        <p:txBody>
          <a:bodyPr wrap="square">
            <a:spAutoFit/>
          </a:bodyPr>
          <a:lstStyle/>
          <a:p>
            <a:pPr eaLnBrk="1" fontAlgn="auto" hangingPunct="1">
              <a:spcBef>
                <a:spcPts val="0"/>
              </a:spcBef>
              <a:spcAft>
                <a:spcPts val="0"/>
              </a:spcAft>
            </a:pPr>
            <a:r>
              <a:rPr lang="en-US" sz="2400" i="0" dirty="0">
                <a:solidFill>
                  <a:srgbClr val="000000"/>
                </a:solidFill>
                <a:effectLst>
                  <a:outerShdw blurRad="38100" dist="38100" dir="2700000" algn="tl">
                    <a:srgbClr val="000000">
                      <a:alpha val="43137"/>
                    </a:srgbClr>
                  </a:outerShdw>
                </a:effectLst>
                <a:latin typeface="Times New Roman"/>
              </a:rPr>
              <a:t>Seasonal and </a:t>
            </a:r>
            <a:r>
              <a:rPr lang="en-US" sz="2400" i="0" dirty="0" err="1">
                <a:solidFill>
                  <a:srgbClr val="000000"/>
                </a:solidFill>
                <a:effectLst>
                  <a:outerShdw blurRad="38100" dist="38100" dir="2700000" algn="tl">
                    <a:srgbClr val="000000">
                      <a:alpha val="43137"/>
                    </a:srgbClr>
                  </a:outerShdw>
                </a:effectLst>
                <a:latin typeface="Times New Roman"/>
              </a:rPr>
              <a:t>interannual</a:t>
            </a:r>
            <a:r>
              <a:rPr lang="en-US" sz="2400" i="0" dirty="0">
                <a:solidFill>
                  <a:srgbClr val="000000"/>
                </a:solidFill>
                <a:effectLst>
                  <a:outerShdw blurRad="38100" dist="38100" dir="2700000" algn="tl">
                    <a:srgbClr val="000000">
                      <a:alpha val="43137"/>
                    </a:srgbClr>
                  </a:outerShdw>
                </a:effectLst>
                <a:latin typeface="Times New Roman"/>
              </a:rPr>
              <a:t> variability in the Western Nansen Basin </a:t>
            </a:r>
            <a:r>
              <a:rPr lang="ru-RU" sz="2400" i="0" dirty="0">
                <a:solidFill>
                  <a:srgbClr val="000000"/>
                </a:solidFill>
                <a:effectLst>
                  <a:outerShdw blurRad="38100" dist="38100" dir="2700000" algn="tl">
                    <a:srgbClr val="000000">
                      <a:alpha val="43137"/>
                    </a:srgbClr>
                  </a:outerShdw>
                </a:effectLst>
                <a:latin typeface="Times New Roman"/>
              </a:rPr>
              <a:t>(80-83°</a:t>
            </a:r>
            <a:r>
              <a:rPr lang="en-US" sz="2400" i="0" dirty="0">
                <a:solidFill>
                  <a:srgbClr val="000000"/>
                </a:solidFill>
                <a:effectLst>
                  <a:outerShdw blurRad="38100" dist="38100" dir="2700000" algn="tl">
                    <a:srgbClr val="000000">
                      <a:alpha val="43137"/>
                    </a:srgbClr>
                  </a:outerShdw>
                </a:effectLst>
                <a:latin typeface="Times New Roman"/>
              </a:rPr>
              <a:t>N</a:t>
            </a:r>
            <a:r>
              <a:rPr lang="ru-RU" sz="2400" i="0" dirty="0">
                <a:solidFill>
                  <a:srgbClr val="000000"/>
                </a:solidFill>
                <a:effectLst>
                  <a:outerShdw blurRad="38100" dist="38100" dir="2700000" algn="tl">
                    <a:srgbClr val="000000">
                      <a:alpha val="43137"/>
                    </a:srgbClr>
                  </a:outerShdw>
                </a:effectLst>
                <a:latin typeface="Times New Roman"/>
              </a:rPr>
              <a:t>, 15-60°</a:t>
            </a:r>
            <a:r>
              <a:rPr lang="en-US" sz="2400" i="0" dirty="0">
                <a:solidFill>
                  <a:srgbClr val="000000"/>
                </a:solidFill>
                <a:effectLst>
                  <a:outerShdw blurRad="38100" dist="38100" dir="2700000" algn="tl">
                    <a:srgbClr val="000000">
                      <a:alpha val="43137"/>
                    </a:srgbClr>
                  </a:outerShdw>
                </a:effectLst>
                <a:latin typeface="Times New Roman"/>
              </a:rPr>
              <a:t>E</a:t>
            </a:r>
            <a:r>
              <a:rPr lang="ru-RU" sz="2400" i="0" dirty="0">
                <a:solidFill>
                  <a:srgbClr val="000000"/>
                </a:solidFill>
                <a:effectLst>
                  <a:outerShdw blurRad="38100" dist="38100" dir="2700000" algn="tl">
                    <a:srgbClr val="000000">
                      <a:alpha val="43137"/>
                    </a:srgbClr>
                  </a:outerShdw>
                </a:effectLst>
                <a:latin typeface="Times New Roman"/>
              </a:rPr>
              <a:t>)</a:t>
            </a:r>
          </a:p>
        </p:txBody>
      </p:sp>
    </p:spTree>
    <p:extLst>
      <p:ext uri="{BB962C8B-B14F-4D97-AF65-F5344CB8AC3E}">
        <p14:creationId xmlns:p14="http://schemas.microsoft.com/office/powerpoint/2010/main" val="1679125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14400"/>
            <a:ext cx="8531352" cy="4736592"/>
          </a:xfrm>
          <a:prstGeom prst="rect">
            <a:avLst/>
          </a:prstGeom>
        </p:spPr>
      </p:pic>
      <p:sp>
        <p:nvSpPr>
          <p:cNvPr id="2" name="TextBox 1"/>
          <p:cNvSpPr txBox="1"/>
          <p:nvPr/>
        </p:nvSpPr>
        <p:spPr>
          <a:xfrm>
            <a:off x="2454570" y="5924550"/>
            <a:ext cx="4593245" cy="400110"/>
          </a:xfrm>
          <a:prstGeom prst="rect">
            <a:avLst/>
          </a:prstGeom>
          <a:noFill/>
        </p:spPr>
        <p:txBody>
          <a:bodyPr wrap="none" rtlCol="0">
            <a:spAutoFit/>
          </a:bodyPr>
          <a:lstStyle/>
          <a:p>
            <a:r>
              <a:rPr lang="en-US" dirty="0">
                <a:solidFill>
                  <a:srgbClr val="000000"/>
                </a:solidFill>
              </a:rPr>
              <a:t>Web-site: Arctic sea ice news and analysis</a:t>
            </a:r>
            <a:endParaRPr lang="ru-RU" dirty="0">
              <a:solidFill>
                <a:srgbClr val="000000"/>
              </a:solidFill>
            </a:endParaRPr>
          </a:p>
        </p:txBody>
      </p:sp>
    </p:spTree>
    <p:extLst>
      <p:ext uri="{BB962C8B-B14F-4D97-AF65-F5344CB8AC3E}">
        <p14:creationId xmlns:p14="http://schemas.microsoft.com/office/powerpoint/2010/main" val="405902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6556" y="1219200"/>
            <a:ext cx="8370887" cy="3785652"/>
          </a:xfrm>
          <a:prstGeom prst="rect">
            <a:avLst/>
          </a:prstGeom>
          <a:noFill/>
        </p:spPr>
        <p:txBody>
          <a:bodyPr wrap="square">
            <a:spAutoFit/>
          </a:bodyPr>
          <a:lstStyle/>
          <a:p>
            <a:pPr eaLnBrk="1" hangingPunct="1">
              <a:lnSpc>
                <a:spcPct val="150000"/>
              </a:lnSpc>
              <a:defRPr/>
            </a:pPr>
            <a:r>
              <a:rPr lang="en-US" sz="3200" b="0" i="0" dirty="0">
                <a:solidFill>
                  <a:srgbClr val="0000FF"/>
                </a:solidFill>
                <a:effectLst>
                  <a:outerShdw blurRad="38100" dist="38100" dir="2700000" algn="tl">
                    <a:srgbClr val="000000">
                      <a:alpha val="43137"/>
                    </a:srgbClr>
                  </a:outerShdw>
                </a:effectLst>
                <a:latin typeface="Arial" charset="0"/>
              </a:rPr>
              <a:t>As a result of the reduction of sea ice cover, the influence of warm intermediate waters of Atlantic origin on the ice cover in the Atlantic sector Arctic of the Arctic Ocean in winter significantly increased?</a:t>
            </a:r>
            <a:endParaRPr lang="en-GB" sz="1800" b="0" i="0" dirty="0">
              <a:solidFill>
                <a:srgbClr val="000000"/>
              </a:solidFill>
              <a:latin typeface="Arial" charset="0"/>
            </a:endParaRPr>
          </a:p>
        </p:txBody>
      </p:sp>
      <p:sp>
        <p:nvSpPr>
          <p:cNvPr id="3" name="TextBox 2"/>
          <p:cNvSpPr txBox="1"/>
          <p:nvPr/>
        </p:nvSpPr>
        <p:spPr>
          <a:xfrm>
            <a:off x="2438400" y="304802"/>
            <a:ext cx="4049185" cy="646331"/>
          </a:xfrm>
          <a:prstGeom prst="rect">
            <a:avLst/>
          </a:prstGeom>
          <a:noFill/>
        </p:spPr>
        <p:txBody>
          <a:bodyPr wrap="none">
            <a:spAutoFit/>
          </a:bodyPr>
          <a:lstStyle/>
          <a:p>
            <a:pPr algn="l" eaLnBrk="1" hangingPunct="1">
              <a:defRPr/>
            </a:pPr>
            <a:r>
              <a:rPr lang="en-US" sz="3600" i="0" dirty="0">
                <a:solidFill>
                  <a:srgbClr val="FF0000"/>
                </a:solidFill>
                <a:effectLst>
                  <a:outerShdw blurRad="38100" dist="38100" dir="2700000" algn="tl">
                    <a:srgbClr val="000000">
                      <a:alpha val="43137"/>
                    </a:srgbClr>
                  </a:outerShdw>
                </a:effectLst>
                <a:latin typeface="Arial" charset="0"/>
              </a:rPr>
              <a:t>Work hypothesis</a:t>
            </a:r>
            <a:r>
              <a:rPr lang="ru-RU" sz="3600" i="0" dirty="0">
                <a:solidFill>
                  <a:srgbClr val="FF0000"/>
                </a:solidFill>
                <a:effectLst>
                  <a:outerShdw blurRad="38100" dist="38100" dir="2700000" algn="tl">
                    <a:srgbClr val="000000">
                      <a:alpha val="43137"/>
                    </a:srgbClr>
                  </a:outerShdw>
                </a:effectLst>
                <a:latin typeface="Arial" charset="0"/>
              </a:rPr>
              <a:t>:</a:t>
            </a:r>
            <a:endParaRPr lang="en-GB" sz="3600" i="0" dirty="0">
              <a:solidFill>
                <a:srgbClr val="FF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813368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 y="-225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152400" y="0"/>
            <a:ext cx="8991599" cy="67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fontAlgn="auto" hangingPunct="1">
              <a:lnSpc>
                <a:spcPct val="135000"/>
              </a:lnSpc>
              <a:spcBef>
                <a:spcPts val="0"/>
              </a:spcBef>
              <a:spcAft>
                <a:spcPts val="0"/>
              </a:spcAft>
              <a:defRPr/>
            </a:pPr>
            <a:r>
              <a:rPr lang="en-US" sz="2400" i="0" kern="0" dirty="0">
                <a:solidFill>
                  <a:srgbClr val="1F497D"/>
                </a:solidFill>
                <a:latin typeface="Times" charset="0"/>
              </a:rPr>
              <a:t>OUTLINE</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1. Definitions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2. Reduction of the Arctic sea ice</a:t>
            </a:r>
            <a:r>
              <a:rPr lang="ru-RU" i="0" kern="0" dirty="0">
                <a:solidFill>
                  <a:schemeClr val="bg1">
                    <a:lumMod val="95000"/>
                  </a:schemeClr>
                </a:solidFill>
                <a:latin typeface="Times" charset="0"/>
              </a:rPr>
              <a:t> </a:t>
            </a:r>
            <a:r>
              <a:rPr lang="en-US" i="0" kern="0" dirty="0">
                <a:solidFill>
                  <a:schemeClr val="bg1">
                    <a:lumMod val="95000"/>
                  </a:schemeClr>
                </a:solidFill>
                <a:latin typeface="Times" charset="0"/>
              </a:rPr>
              <a:t>in 2000-2010s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3. Atlantic Water (AW) impact on the ice cover</a:t>
            </a: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	3.1. Features of Atlantic Water distribution in the Arctic Ocean</a:t>
            </a:r>
            <a:endParaRPr lang="ru-RU" i="0" kern="0" dirty="0">
              <a:solidFill>
                <a:srgbClr val="1F497D"/>
              </a:solidFill>
              <a:latin typeface="Times" charset="0"/>
            </a:endParaRPr>
          </a:p>
          <a:p>
            <a:pPr marL="895350" indent="0" algn="l" eaLnBrk="1" fontAlgn="auto" hangingPunct="1">
              <a:lnSpc>
                <a:spcPct val="135000"/>
              </a:lnSpc>
              <a:spcBef>
                <a:spcPts val="0"/>
              </a:spcBef>
              <a:spcAft>
                <a:spcPts val="0"/>
              </a:spcAft>
              <a:defRPr/>
            </a:pPr>
            <a:r>
              <a:rPr lang="en-US" i="0" kern="0" dirty="0">
                <a:solidFill>
                  <a:srgbClr val="1F497D"/>
                </a:solidFill>
                <a:latin typeface="Times" charset="0"/>
              </a:rPr>
              <a:t>	3.2. Winter thermohaline convection in the Atlantic sector of the Arctic Ocean</a:t>
            </a:r>
            <a:endParaRPr lang="ru-RU" i="0" kern="0" dirty="0">
              <a:solidFill>
                <a:srgbClr val="1F497D"/>
              </a:solidFill>
              <a:latin typeface="Times" charset="0"/>
            </a:endParaRP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	3.3. Significance of sea ice properties</a:t>
            </a: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	3.4. Conclisions-1</a:t>
            </a:r>
          </a:p>
          <a:p>
            <a:pPr marL="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 Impact of sea ice reduction on the upper ocean layer </a:t>
            </a:r>
          </a:p>
          <a:p>
            <a:pPr marL="0" indent="89535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4.1. Change of thermohaline conditions in the upper ocean layer</a:t>
            </a:r>
            <a:endParaRPr lang="ru-RU" i="0" kern="0" dirty="0">
              <a:solidFill>
                <a:schemeClr val="bg1">
                  <a:lumMod val="85000"/>
                </a:schemeClr>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4.2. Increasing role of ocean-air interaction  under changed conditions at the surface</a:t>
            </a:r>
            <a:endParaRPr lang="ru-RU" i="0" kern="0" dirty="0">
              <a:solidFill>
                <a:schemeClr val="bg1">
                  <a:lumMod val="85000"/>
                </a:schemeClr>
              </a:solidFill>
              <a:latin typeface="Times" charset="0"/>
            </a:endParaRPr>
          </a:p>
          <a:p>
            <a:pPr marL="0" indent="89535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4.3. Intensification of seasonal signal</a:t>
            </a:r>
            <a:r>
              <a:rPr lang="ru-RU" i="0" kern="0" dirty="0">
                <a:solidFill>
                  <a:schemeClr val="bg1">
                    <a:lumMod val="85000"/>
                  </a:schemeClr>
                </a:solidFill>
                <a:latin typeface="Times" charset="0"/>
              </a:rPr>
              <a:t>? </a:t>
            </a:r>
          </a:p>
          <a:p>
            <a:pPr marL="0" indent="89535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4.4. Conclusions-2</a:t>
            </a:r>
          </a:p>
          <a:p>
            <a:pPr marL="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5. Possible perspective</a:t>
            </a:r>
          </a:p>
        </p:txBody>
      </p:sp>
    </p:spTree>
    <p:extLst>
      <p:ext uri="{BB962C8B-B14F-4D97-AF65-F5344CB8AC3E}">
        <p14:creationId xmlns:p14="http://schemas.microsoft.com/office/powerpoint/2010/main" val="1002764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1143039747"/>
              </p:ext>
            </p:extLst>
          </p:nvPr>
        </p:nvGraphicFramePr>
        <p:xfrm>
          <a:off x="285756" y="1149189"/>
          <a:ext cx="4070220" cy="5381278"/>
        </p:xfrm>
        <a:graphic>
          <a:graphicData uri="http://schemas.openxmlformats.org/presentationml/2006/ole">
            <mc:AlternateContent xmlns:mc="http://schemas.openxmlformats.org/markup-compatibility/2006">
              <mc:Choice xmlns:v="urn:schemas-microsoft-com:vml" Requires="v">
                <p:oleObj spid="_x0000_s49302" name="CorelPhotoPaint.Image.11" r:id="rId3" imgW="4352381" imgH="5752381" progId="CorelPhotoPaint.Image.11">
                  <p:embed/>
                </p:oleObj>
              </mc:Choice>
              <mc:Fallback>
                <p:oleObj name="CorelPhotoPaint.Image.11" r:id="rId3" imgW="4352381" imgH="5752381"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6" y="1149189"/>
                        <a:ext cx="4070220" cy="5381278"/>
                      </a:xfrm>
                      <a:prstGeom prst="rect">
                        <a:avLst/>
                      </a:prstGeom>
                      <a:noFill/>
                      <a:ln w="3175">
                        <a:solidFill>
                          <a:schemeClr val="tx1"/>
                        </a:solidFill>
                        <a:miter lim="800000"/>
                        <a:headEnd/>
                        <a:tailEnd/>
                      </a:ln>
                      <a:effectLst/>
                    </p:spPr>
                  </p:pic>
                </p:oleObj>
              </mc:Fallback>
            </mc:AlternateContent>
          </a:graphicData>
        </a:graphic>
      </p:graphicFrame>
      <p:sp>
        <p:nvSpPr>
          <p:cNvPr id="1027" name="Text Box 28"/>
          <p:cNvSpPr txBox="1">
            <a:spLocks noChangeArrowheads="1"/>
          </p:cNvSpPr>
          <p:nvPr/>
        </p:nvSpPr>
        <p:spPr bwMode="auto">
          <a:xfrm>
            <a:off x="285756" y="260666"/>
            <a:ext cx="400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800" b="0" i="0" dirty="0">
                <a:solidFill>
                  <a:srgbClr val="FFFFFF"/>
                </a:solidFill>
                <a:latin typeface="Arno Pro Caption"/>
              </a:rPr>
              <a:t>Scheme of T&amp;S vertical distribution in the Arctic Ocean </a:t>
            </a:r>
            <a:endParaRPr lang="ru-RU" altLang="ru-RU" sz="1800" b="0" i="0" dirty="0">
              <a:solidFill>
                <a:srgbClr val="FFFFFF"/>
              </a:solidFill>
              <a:latin typeface="Arno Pro Caption"/>
            </a:endParaRPr>
          </a:p>
        </p:txBody>
      </p:sp>
      <p:pic>
        <p:nvPicPr>
          <p:cNvPr id="102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517"/>
          <a:stretch/>
        </p:blipFill>
        <p:spPr bwMode="auto">
          <a:xfrm>
            <a:off x="4580561" y="3526895"/>
            <a:ext cx="4353051" cy="302630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5"/>
          <p:cNvSpPr txBox="1">
            <a:spLocks noChangeArrowheads="1"/>
          </p:cNvSpPr>
          <p:nvPr/>
        </p:nvSpPr>
        <p:spPr bwMode="auto">
          <a:xfrm>
            <a:off x="4704573" y="2880565"/>
            <a:ext cx="41050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ru-RU" sz="1600" b="0" i="0" dirty="0">
                <a:solidFill>
                  <a:srgbClr val="FFFFFF"/>
                </a:solidFill>
                <a:latin typeface="Arno Pro Caption"/>
              </a:rPr>
              <a:t>Scheme of large scale transports in the Arctic Ocean</a:t>
            </a:r>
            <a:endParaRPr lang="ru-RU" altLang="ru-RU" sz="1600" b="0" i="0" dirty="0">
              <a:solidFill>
                <a:srgbClr val="FFFFFF"/>
              </a:solidFill>
              <a:latin typeface="Arno Pro Caption"/>
            </a:endParaRPr>
          </a:p>
        </p:txBody>
      </p:sp>
      <p:pic>
        <p:nvPicPr>
          <p:cNvPr id="8" name="Picture 17"/>
          <p:cNvPicPr>
            <a:picLocks noChangeAspect="1"/>
          </p:cNvPicPr>
          <p:nvPr/>
        </p:nvPicPr>
        <p:blipFill>
          <a:blip r:embed="rId6"/>
          <a:srcRect/>
          <a:stretch>
            <a:fillRect/>
          </a:stretch>
        </p:blipFill>
        <p:spPr bwMode="auto">
          <a:xfrm>
            <a:off x="4674816" y="152402"/>
            <a:ext cx="4164540" cy="2728163"/>
          </a:xfrm>
          <a:prstGeom prst="rect">
            <a:avLst/>
          </a:prstGeom>
          <a:noFill/>
          <a:ln w="9525">
            <a:noFill/>
            <a:miter lim="800000"/>
            <a:headEnd/>
            <a:tailEnd/>
          </a:ln>
        </p:spPr>
      </p:pic>
    </p:spTree>
    <p:extLst>
      <p:ext uri="{BB962C8B-B14F-4D97-AF65-F5344CB8AC3E}">
        <p14:creationId xmlns:p14="http://schemas.microsoft.com/office/powerpoint/2010/main" val="2957300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1143000"/>
            <a:ext cx="6683796" cy="5040000"/>
          </a:xfrm>
          <a:prstGeom prst="rect">
            <a:avLst/>
          </a:prstGeom>
        </p:spPr>
      </p:pic>
      <p:sp>
        <p:nvSpPr>
          <p:cNvPr id="4" name="TextBox 3"/>
          <p:cNvSpPr txBox="1"/>
          <p:nvPr/>
        </p:nvSpPr>
        <p:spPr>
          <a:xfrm>
            <a:off x="1466061" y="304800"/>
            <a:ext cx="6214458" cy="707886"/>
          </a:xfrm>
          <a:prstGeom prst="rect">
            <a:avLst/>
          </a:prstGeom>
          <a:noFill/>
        </p:spPr>
        <p:txBody>
          <a:bodyPr wrap="none" rtlCol="0">
            <a:spAutoFit/>
          </a:bodyPr>
          <a:lstStyle/>
          <a:p>
            <a:r>
              <a:rPr lang="en-US" i="0" dirty="0">
                <a:solidFill>
                  <a:srgbClr val="2D2DB9"/>
                </a:solidFill>
                <a:effectLst>
                  <a:outerShdw blurRad="38100" dist="38100" dir="2700000" algn="tl">
                    <a:srgbClr val="000000">
                      <a:alpha val="43137"/>
                    </a:srgbClr>
                  </a:outerShdw>
                </a:effectLst>
              </a:rPr>
              <a:t>Temperature anomaly in 50-200 m layer in </a:t>
            </a:r>
            <a:r>
              <a:rPr lang="en-US" i="0" dirty="0" err="1">
                <a:solidFill>
                  <a:srgbClr val="2D2DB9"/>
                </a:solidFill>
                <a:effectLst>
                  <a:outerShdw blurRad="38100" dist="38100" dir="2700000" algn="tl">
                    <a:srgbClr val="000000">
                      <a:alpha val="43137"/>
                    </a:srgbClr>
                  </a:outerShdw>
                </a:effectLst>
              </a:rPr>
              <a:t>Fram</a:t>
            </a:r>
            <a:r>
              <a:rPr lang="en-US" i="0" dirty="0">
                <a:solidFill>
                  <a:srgbClr val="2D2DB9"/>
                </a:solidFill>
                <a:effectLst>
                  <a:outerShdw blurRad="38100" dist="38100" dir="2700000" algn="tl">
                    <a:srgbClr val="000000">
                      <a:alpha val="43137"/>
                    </a:srgbClr>
                  </a:outerShdw>
                </a:effectLst>
              </a:rPr>
              <a:t> Strait</a:t>
            </a:r>
          </a:p>
          <a:p>
            <a:r>
              <a:rPr lang="en-US" i="0" dirty="0">
                <a:solidFill>
                  <a:srgbClr val="2D2DB9"/>
                </a:solidFill>
                <a:effectLst>
                  <a:outerShdw blurRad="38100" dist="38100" dir="2700000" algn="tl">
                    <a:srgbClr val="000000">
                      <a:alpha val="43137"/>
                    </a:srgbClr>
                  </a:outerShdw>
                </a:effectLst>
              </a:rPr>
              <a:t>5-10E, 78-80N</a:t>
            </a:r>
            <a:endParaRPr lang="ru-RU" i="0" dirty="0">
              <a:solidFill>
                <a:srgbClr val="2D2DB9"/>
              </a:solidFill>
              <a:effectLst>
                <a:outerShdw blurRad="38100" dist="38100" dir="2700000" algn="tl">
                  <a:srgbClr val="000000">
                    <a:alpha val="43137"/>
                  </a:srgbClr>
                </a:outerShdw>
              </a:effectLst>
            </a:endParaRPr>
          </a:p>
        </p:txBody>
      </p:sp>
      <p:sp>
        <p:nvSpPr>
          <p:cNvPr id="5" name="TextBox 4"/>
          <p:cNvSpPr txBox="1"/>
          <p:nvPr/>
        </p:nvSpPr>
        <p:spPr>
          <a:xfrm>
            <a:off x="3413829" y="6295977"/>
            <a:ext cx="2866490" cy="338554"/>
          </a:xfrm>
          <a:prstGeom prst="rect">
            <a:avLst/>
          </a:prstGeom>
          <a:noFill/>
        </p:spPr>
        <p:txBody>
          <a:bodyPr wrap="none" rtlCol="0">
            <a:spAutoFit/>
          </a:bodyPr>
          <a:lstStyle/>
          <a:p>
            <a:r>
              <a:rPr lang="en-US" sz="1600" b="0" dirty="0">
                <a:solidFill>
                  <a:srgbClr val="000000"/>
                </a:solidFill>
              </a:rPr>
              <a:t>[AARI oceanographic database]</a:t>
            </a:r>
            <a:endParaRPr lang="ru-RU" sz="1600" b="0" dirty="0">
              <a:solidFill>
                <a:srgbClr val="000000"/>
              </a:solidFill>
            </a:endParaRPr>
          </a:p>
        </p:txBody>
      </p:sp>
    </p:spTree>
    <p:extLst>
      <p:ext uri="{BB962C8B-B14F-4D97-AF65-F5344CB8AC3E}">
        <p14:creationId xmlns:p14="http://schemas.microsoft.com/office/powerpoint/2010/main" val="171092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31231" y="17128"/>
            <a:ext cx="8145257" cy="369332"/>
          </a:xfrm>
          <a:prstGeom prst="rect">
            <a:avLst/>
          </a:prstGeom>
          <a:noFill/>
        </p:spPr>
        <p:txBody>
          <a:bodyPr wrap="square" rtlCol="0">
            <a:spAutoFit/>
          </a:bodyPr>
          <a:lstStyle/>
          <a:p>
            <a:pPr eaLnBrk="1" fontAlgn="auto" hangingPunct="1">
              <a:spcBef>
                <a:spcPts val="0"/>
              </a:spcBef>
              <a:spcAft>
                <a:spcPts val="0"/>
              </a:spcAft>
            </a:pPr>
            <a:r>
              <a:rPr lang="en-US" sz="1800" b="0" i="0" dirty="0">
                <a:solidFill>
                  <a:srgbClr val="1F497D"/>
                </a:solidFill>
                <a:latin typeface="Arial" pitchFamily="34" charset="0"/>
                <a:cs typeface="Arial" pitchFamily="34" charset="0"/>
              </a:rPr>
              <a:t>Cross-sections of temperature, salinity and potential density </a:t>
            </a:r>
            <a:endParaRPr lang="en-GB" sz="1800" b="0" i="0" dirty="0">
              <a:solidFill>
                <a:srgbClr val="1F497D"/>
              </a:solidFill>
              <a:latin typeface="Arial" pitchFamily="34" charset="0"/>
              <a:cs typeface="Arial" pitchFamily="34" charset="0"/>
            </a:endParaRPr>
          </a:p>
        </p:txBody>
      </p:sp>
      <p:grpSp>
        <p:nvGrpSpPr>
          <p:cNvPr id="7" name="Group 6"/>
          <p:cNvGrpSpPr/>
          <p:nvPr/>
        </p:nvGrpSpPr>
        <p:grpSpPr>
          <a:xfrm>
            <a:off x="964026" y="3733308"/>
            <a:ext cx="7453841" cy="3071176"/>
            <a:chOff x="973848" y="676923"/>
            <a:chExt cx="7453843" cy="3071176"/>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848" y="1048099"/>
              <a:ext cx="2304048" cy="2700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776" y="1047177"/>
              <a:ext cx="2304048" cy="27000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4769" y="1048099"/>
              <a:ext cx="2304048" cy="2700000"/>
            </a:xfrm>
            <a:prstGeom prst="rect">
              <a:avLst/>
            </a:prstGeom>
          </p:spPr>
        </p:pic>
        <p:sp>
          <p:nvSpPr>
            <p:cNvPr id="19" name="TextBox 18"/>
            <p:cNvSpPr txBox="1"/>
            <p:nvPr/>
          </p:nvSpPr>
          <p:spPr>
            <a:xfrm>
              <a:off x="3480403" y="676923"/>
              <a:ext cx="2496069" cy="369332"/>
            </a:xfrm>
            <a:prstGeom prst="rect">
              <a:avLst/>
            </a:prstGeom>
            <a:noFill/>
          </p:spPr>
          <p:txBody>
            <a:bodyPr wrap="none" rtlCol="0">
              <a:spAutoFit/>
            </a:bodyPr>
            <a:lstStyle/>
            <a:p>
              <a:pPr algn="l" eaLnBrk="1" fontAlgn="auto" hangingPunct="1">
                <a:spcBef>
                  <a:spcPts val="0"/>
                </a:spcBef>
                <a:spcAft>
                  <a:spcPts val="0"/>
                </a:spcAft>
              </a:pPr>
              <a:r>
                <a:rPr lang="en-US" sz="1800" i="0" dirty="0">
                  <a:solidFill>
                    <a:prstClr val="black"/>
                  </a:solidFill>
                  <a:latin typeface="Calibri"/>
                </a:rPr>
                <a:t>January, </a:t>
              </a:r>
              <a:r>
                <a:rPr lang="ru-RU" sz="1800" i="0" dirty="0">
                  <a:solidFill>
                    <a:prstClr val="black"/>
                  </a:solidFill>
                  <a:latin typeface="Calibri"/>
                </a:rPr>
                <a:t>15</a:t>
              </a:r>
              <a:r>
                <a:rPr lang="en-US" sz="1800" i="0" dirty="0">
                  <a:solidFill>
                    <a:prstClr val="black"/>
                  </a:solidFill>
                  <a:latin typeface="Calibri"/>
                </a:rPr>
                <a:t>,</a:t>
              </a:r>
              <a:r>
                <a:rPr lang="ru-RU" sz="1800" i="0" dirty="0">
                  <a:solidFill>
                    <a:prstClr val="black"/>
                  </a:solidFill>
                  <a:latin typeface="Calibri"/>
                </a:rPr>
                <a:t> 2014</a:t>
              </a:r>
              <a:r>
                <a:rPr lang="en-US" sz="1800" i="0" dirty="0">
                  <a:solidFill>
                    <a:prstClr val="black"/>
                  </a:solidFill>
                  <a:latin typeface="Calibri"/>
                </a:rPr>
                <a:t>:</a:t>
              </a:r>
              <a:r>
                <a:rPr lang="ru-RU" sz="1800" i="0" dirty="0">
                  <a:solidFill>
                    <a:prstClr val="black"/>
                  </a:solidFill>
                  <a:latin typeface="Calibri"/>
                </a:rPr>
                <a:t>  20°</a:t>
              </a:r>
              <a:r>
                <a:rPr lang="en-US" sz="1800" i="0" dirty="0">
                  <a:solidFill>
                    <a:prstClr val="black"/>
                  </a:solidFill>
                  <a:latin typeface="Calibri"/>
                </a:rPr>
                <a:t>E</a:t>
              </a:r>
              <a:endParaRPr lang="en-GB" sz="1800" i="0" dirty="0">
                <a:solidFill>
                  <a:prstClr val="black"/>
                </a:solidFill>
                <a:latin typeface="Calibri"/>
              </a:endParaRPr>
            </a:p>
          </p:txBody>
        </p:sp>
        <p:sp>
          <p:nvSpPr>
            <p:cNvPr id="21" name="TextBox 20"/>
            <p:cNvSpPr txBox="1"/>
            <p:nvPr/>
          </p:nvSpPr>
          <p:spPr>
            <a:xfrm>
              <a:off x="2824959" y="3244334"/>
              <a:ext cx="325730" cy="369332"/>
            </a:xfrm>
            <a:prstGeom prst="rect">
              <a:avLst/>
            </a:prstGeom>
            <a:noFill/>
          </p:spPr>
          <p:txBody>
            <a:bodyPr wrap="none" rtlCol="0">
              <a:spAutoFit/>
            </a:bodyPr>
            <a:lstStyle/>
            <a:p>
              <a:pPr algn="l" eaLnBrk="1" fontAlgn="auto" hangingPunct="1">
                <a:spcBef>
                  <a:spcPts val="0"/>
                </a:spcBef>
                <a:spcAft>
                  <a:spcPts val="0"/>
                </a:spcAft>
              </a:pPr>
              <a:r>
                <a:rPr lang="en-GB" sz="1800" i="0" dirty="0">
                  <a:solidFill>
                    <a:prstClr val="black"/>
                  </a:solidFill>
                  <a:latin typeface="Arial" pitchFamily="34" charset="0"/>
                  <a:cs typeface="Arial" pitchFamily="34" charset="0"/>
                </a:rPr>
                <a:t>T</a:t>
              </a:r>
            </a:p>
          </p:txBody>
        </p:sp>
        <p:sp>
          <p:nvSpPr>
            <p:cNvPr id="23" name="TextBox 22"/>
            <p:cNvSpPr txBox="1"/>
            <p:nvPr/>
          </p:nvSpPr>
          <p:spPr>
            <a:xfrm>
              <a:off x="5494687" y="3216808"/>
              <a:ext cx="338554" cy="369332"/>
            </a:xfrm>
            <a:prstGeom prst="rect">
              <a:avLst/>
            </a:prstGeom>
            <a:noFill/>
          </p:spPr>
          <p:txBody>
            <a:bodyPr wrap="none" rtlCol="0">
              <a:spAutoFit/>
            </a:bodyPr>
            <a:lstStyle/>
            <a:p>
              <a:pPr algn="l" eaLnBrk="1" fontAlgn="auto" hangingPunct="1">
                <a:spcBef>
                  <a:spcPts val="0"/>
                </a:spcBef>
                <a:spcAft>
                  <a:spcPts val="0"/>
                </a:spcAft>
              </a:pPr>
              <a:r>
                <a:rPr lang="en-GB" sz="1800" i="0" dirty="0">
                  <a:solidFill>
                    <a:prstClr val="black"/>
                  </a:solidFill>
                  <a:latin typeface="Arial" pitchFamily="34" charset="0"/>
                  <a:cs typeface="Arial" pitchFamily="34" charset="0"/>
                </a:rPr>
                <a:t>S</a:t>
              </a:r>
            </a:p>
          </p:txBody>
        </p:sp>
        <p:sp>
          <p:nvSpPr>
            <p:cNvPr id="25" name="TextBox 24"/>
            <p:cNvSpPr txBox="1"/>
            <p:nvPr/>
          </p:nvSpPr>
          <p:spPr>
            <a:xfrm>
              <a:off x="8033031" y="3216808"/>
              <a:ext cx="394660" cy="369332"/>
            </a:xfrm>
            <a:prstGeom prst="rect">
              <a:avLst/>
            </a:prstGeom>
            <a:noFill/>
          </p:spPr>
          <p:txBody>
            <a:bodyPr wrap="none" rtlCol="0">
              <a:spAutoFit/>
            </a:bodyPr>
            <a:lstStyle/>
            <a:p>
              <a:pPr algn="l" eaLnBrk="1" fontAlgn="auto" hangingPunct="1">
                <a:spcBef>
                  <a:spcPts val="0"/>
                </a:spcBef>
                <a:spcAft>
                  <a:spcPts val="0"/>
                </a:spcAft>
              </a:pPr>
              <a:r>
                <a:rPr lang="el-GR" sz="1800" i="0" dirty="0">
                  <a:solidFill>
                    <a:prstClr val="black"/>
                  </a:solidFill>
                  <a:latin typeface="Arial" pitchFamily="34" charset="0"/>
                  <a:cs typeface="Arial" pitchFamily="34" charset="0"/>
                </a:rPr>
                <a:t>σ</a:t>
              </a:r>
              <a:r>
                <a:rPr lang="en-GB" sz="1800" i="0" baseline="-25000" dirty="0">
                  <a:solidFill>
                    <a:prstClr val="black"/>
                  </a:solidFill>
                  <a:latin typeface="Arial" pitchFamily="34" charset="0"/>
                  <a:cs typeface="Arial" pitchFamily="34" charset="0"/>
                </a:rPr>
                <a:t>t</a:t>
              </a:r>
            </a:p>
          </p:txBody>
        </p:sp>
      </p:grpSp>
      <p:grpSp>
        <p:nvGrpSpPr>
          <p:cNvPr id="6" name="Group 5"/>
          <p:cNvGrpSpPr/>
          <p:nvPr/>
        </p:nvGrpSpPr>
        <p:grpSpPr>
          <a:xfrm>
            <a:off x="923440" y="663491"/>
            <a:ext cx="7480217" cy="3029895"/>
            <a:chOff x="940459" y="3747177"/>
            <a:chExt cx="7480217" cy="3029895"/>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459" y="4077072"/>
              <a:ext cx="2295641" cy="270000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4776" y="4077072"/>
              <a:ext cx="2295641" cy="27000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5035" y="4077072"/>
              <a:ext cx="2295641" cy="2700000"/>
            </a:xfrm>
            <a:prstGeom prst="rect">
              <a:avLst/>
            </a:prstGeom>
          </p:spPr>
        </p:pic>
        <p:sp>
          <p:nvSpPr>
            <p:cNvPr id="20" name="TextBox 19"/>
            <p:cNvSpPr txBox="1"/>
            <p:nvPr/>
          </p:nvSpPr>
          <p:spPr>
            <a:xfrm>
              <a:off x="3464754" y="3747177"/>
              <a:ext cx="2459391" cy="369332"/>
            </a:xfrm>
            <a:prstGeom prst="rect">
              <a:avLst/>
            </a:prstGeom>
            <a:noFill/>
          </p:spPr>
          <p:txBody>
            <a:bodyPr wrap="none" rtlCol="0">
              <a:spAutoFit/>
            </a:bodyPr>
            <a:lstStyle/>
            <a:p>
              <a:pPr algn="l" eaLnBrk="1" fontAlgn="auto" hangingPunct="1">
                <a:spcBef>
                  <a:spcPts val="0"/>
                </a:spcBef>
                <a:spcAft>
                  <a:spcPts val="0"/>
                </a:spcAft>
              </a:pPr>
              <a:r>
                <a:rPr lang="en-US" sz="1800" i="0" dirty="0">
                  <a:solidFill>
                    <a:prstClr val="black"/>
                  </a:solidFill>
                  <a:latin typeface="Calibri"/>
                </a:rPr>
                <a:t>October, </a:t>
              </a:r>
              <a:r>
                <a:rPr lang="ru-RU" sz="1800" i="0" dirty="0">
                  <a:solidFill>
                    <a:prstClr val="black"/>
                  </a:solidFill>
                  <a:latin typeface="Calibri"/>
                </a:rPr>
                <a:t>27</a:t>
              </a:r>
              <a:r>
                <a:rPr lang="en-US" sz="1800" i="0" dirty="0">
                  <a:solidFill>
                    <a:prstClr val="black"/>
                  </a:solidFill>
                  <a:latin typeface="Calibri"/>
                </a:rPr>
                <a:t>, </a:t>
              </a:r>
              <a:r>
                <a:rPr lang="ru-RU" sz="1800" i="0" dirty="0">
                  <a:solidFill>
                    <a:prstClr val="black"/>
                  </a:solidFill>
                  <a:latin typeface="Calibri"/>
                </a:rPr>
                <a:t>2008</a:t>
              </a:r>
              <a:r>
                <a:rPr lang="en-US" sz="1800" i="0" dirty="0">
                  <a:solidFill>
                    <a:prstClr val="black"/>
                  </a:solidFill>
                  <a:latin typeface="Calibri"/>
                </a:rPr>
                <a:t>:</a:t>
              </a:r>
              <a:r>
                <a:rPr lang="ru-RU" sz="1800" i="0" dirty="0">
                  <a:solidFill>
                    <a:prstClr val="black"/>
                  </a:solidFill>
                  <a:latin typeface="Calibri"/>
                </a:rPr>
                <a:t>  31°</a:t>
              </a:r>
              <a:r>
                <a:rPr lang="en-US" sz="1800" i="0" dirty="0">
                  <a:solidFill>
                    <a:prstClr val="black"/>
                  </a:solidFill>
                  <a:latin typeface="Calibri"/>
                </a:rPr>
                <a:t>E</a:t>
              </a:r>
              <a:endParaRPr lang="en-GB" sz="1800" i="0" dirty="0">
                <a:solidFill>
                  <a:prstClr val="black"/>
                </a:solidFill>
                <a:latin typeface="Calibri"/>
              </a:endParaRPr>
            </a:p>
          </p:txBody>
        </p:sp>
        <p:sp>
          <p:nvSpPr>
            <p:cNvPr id="22" name="TextBox 21"/>
            <p:cNvSpPr txBox="1"/>
            <p:nvPr/>
          </p:nvSpPr>
          <p:spPr>
            <a:xfrm>
              <a:off x="2824959" y="6093296"/>
              <a:ext cx="325730" cy="369332"/>
            </a:xfrm>
            <a:prstGeom prst="rect">
              <a:avLst/>
            </a:prstGeom>
            <a:noFill/>
          </p:spPr>
          <p:txBody>
            <a:bodyPr wrap="none" rtlCol="0">
              <a:spAutoFit/>
            </a:bodyPr>
            <a:lstStyle/>
            <a:p>
              <a:pPr algn="l" eaLnBrk="1" fontAlgn="auto" hangingPunct="1">
                <a:spcBef>
                  <a:spcPts val="0"/>
                </a:spcBef>
                <a:spcAft>
                  <a:spcPts val="0"/>
                </a:spcAft>
              </a:pPr>
              <a:r>
                <a:rPr lang="en-GB" sz="1800" i="0" dirty="0">
                  <a:solidFill>
                    <a:prstClr val="black"/>
                  </a:solidFill>
                  <a:latin typeface="Arial" pitchFamily="34" charset="0"/>
                  <a:cs typeface="Arial" pitchFamily="34" charset="0"/>
                </a:rPr>
                <a:t>T</a:t>
              </a:r>
            </a:p>
          </p:txBody>
        </p:sp>
        <p:sp>
          <p:nvSpPr>
            <p:cNvPr id="24" name="TextBox 23"/>
            <p:cNvSpPr txBox="1"/>
            <p:nvPr/>
          </p:nvSpPr>
          <p:spPr>
            <a:xfrm>
              <a:off x="5481863" y="6093296"/>
              <a:ext cx="338554" cy="369332"/>
            </a:xfrm>
            <a:prstGeom prst="rect">
              <a:avLst/>
            </a:prstGeom>
            <a:noFill/>
          </p:spPr>
          <p:txBody>
            <a:bodyPr wrap="none" rtlCol="0">
              <a:spAutoFit/>
            </a:bodyPr>
            <a:lstStyle/>
            <a:p>
              <a:pPr algn="l" eaLnBrk="1" fontAlgn="auto" hangingPunct="1">
                <a:spcBef>
                  <a:spcPts val="0"/>
                </a:spcBef>
                <a:spcAft>
                  <a:spcPts val="0"/>
                </a:spcAft>
              </a:pPr>
              <a:r>
                <a:rPr lang="en-GB" sz="1800" i="0" dirty="0">
                  <a:solidFill>
                    <a:prstClr val="black"/>
                  </a:solidFill>
                  <a:latin typeface="Arial" pitchFamily="34" charset="0"/>
                  <a:cs typeface="Arial" pitchFamily="34" charset="0"/>
                </a:rPr>
                <a:t>S</a:t>
              </a:r>
            </a:p>
          </p:txBody>
        </p:sp>
        <p:sp>
          <p:nvSpPr>
            <p:cNvPr id="26" name="TextBox 25"/>
            <p:cNvSpPr txBox="1"/>
            <p:nvPr/>
          </p:nvSpPr>
          <p:spPr>
            <a:xfrm>
              <a:off x="8022139" y="6093296"/>
              <a:ext cx="394660" cy="369332"/>
            </a:xfrm>
            <a:prstGeom prst="rect">
              <a:avLst/>
            </a:prstGeom>
            <a:noFill/>
          </p:spPr>
          <p:txBody>
            <a:bodyPr wrap="none" rtlCol="0">
              <a:spAutoFit/>
            </a:bodyPr>
            <a:lstStyle/>
            <a:p>
              <a:pPr algn="l" eaLnBrk="1" fontAlgn="auto" hangingPunct="1">
                <a:spcBef>
                  <a:spcPts val="0"/>
                </a:spcBef>
                <a:spcAft>
                  <a:spcPts val="0"/>
                </a:spcAft>
              </a:pPr>
              <a:r>
                <a:rPr lang="el-GR" sz="1800" i="0" dirty="0">
                  <a:solidFill>
                    <a:prstClr val="black"/>
                  </a:solidFill>
                  <a:latin typeface="Arial" pitchFamily="34" charset="0"/>
                  <a:cs typeface="Arial" pitchFamily="34" charset="0"/>
                </a:rPr>
                <a:t>σ</a:t>
              </a:r>
              <a:r>
                <a:rPr lang="en-GB" sz="1800" i="0" baseline="-25000" dirty="0">
                  <a:solidFill>
                    <a:prstClr val="black"/>
                  </a:solidFill>
                  <a:latin typeface="Arial" pitchFamily="34" charset="0"/>
                  <a:cs typeface="Arial" pitchFamily="34" charset="0"/>
                </a:rPr>
                <a:t>t</a:t>
              </a:r>
            </a:p>
          </p:txBody>
        </p:sp>
      </p:grpSp>
      <p:sp>
        <p:nvSpPr>
          <p:cNvPr id="28" name="Прямоугольник 27"/>
          <p:cNvSpPr/>
          <p:nvPr/>
        </p:nvSpPr>
        <p:spPr>
          <a:xfrm>
            <a:off x="6400800" y="3730363"/>
            <a:ext cx="2387192"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dirty="0">
                <a:ln>
                  <a:noFill/>
                </a:ln>
                <a:solidFill>
                  <a:srgbClr val="000000"/>
                </a:solidFill>
                <a:effectLst/>
                <a:uLnTx/>
                <a:uFillTx/>
              </a:rPr>
              <a:t>[Ivanov and</a:t>
            </a:r>
            <a:r>
              <a:rPr kumimoji="0" lang="en-US" sz="1600" b="0" u="none" strike="noStrike" kern="0" cap="none" spc="0" normalizeH="0" noProof="0" dirty="0">
                <a:ln>
                  <a:noFill/>
                </a:ln>
                <a:solidFill>
                  <a:srgbClr val="000000"/>
                </a:solidFill>
                <a:effectLst/>
                <a:uLnTx/>
                <a:uFillTx/>
              </a:rPr>
              <a:t> </a:t>
            </a:r>
            <a:r>
              <a:rPr kumimoji="0" lang="en-US" sz="1600" b="0" u="none" strike="noStrike" kern="0" cap="none" spc="0" normalizeH="0" noProof="0" dirty="0" err="1">
                <a:ln>
                  <a:noFill/>
                </a:ln>
                <a:solidFill>
                  <a:srgbClr val="000000"/>
                </a:solidFill>
                <a:effectLst/>
                <a:uLnTx/>
                <a:uFillTx/>
              </a:rPr>
              <a:t>Repina</a:t>
            </a:r>
            <a:r>
              <a:rPr kumimoji="0" lang="en-US" sz="1600" b="0" u="none" strike="noStrike" kern="0" cap="none" spc="0" normalizeH="0" baseline="0" noProof="0" dirty="0">
                <a:ln>
                  <a:noFill/>
                </a:ln>
                <a:solidFill>
                  <a:srgbClr val="000000"/>
                </a:solidFill>
                <a:effectLst/>
                <a:uLnTx/>
                <a:uFillTx/>
              </a:rPr>
              <a:t>, 2019]</a:t>
            </a:r>
          </a:p>
        </p:txBody>
      </p:sp>
      <p:sp>
        <p:nvSpPr>
          <p:cNvPr id="29" name="Прямоугольник 28"/>
          <p:cNvSpPr/>
          <p:nvPr/>
        </p:nvSpPr>
        <p:spPr>
          <a:xfrm>
            <a:off x="6806475" y="651887"/>
            <a:ext cx="188064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dirty="0">
                <a:ln>
                  <a:noFill/>
                </a:ln>
                <a:solidFill>
                  <a:srgbClr val="000000"/>
                </a:solidFill>
                <a:effectLst/>
                <a:uLnTx/>
                <a:uFillTx/>
              </a:rPr>
              <a:t>[Ivanov et al., 2016]</a:t>
            </a:r>
          </a:p>
        </p:txBody>
      </p:sp>
    </p:spTree>
    <p:extLst>
      <p:ext uri="{BB962C8B-B14F-4D97-AF65-F5344CB8AC3E}">
        <p14:creationId xmlns:p14="http://schemas.microsoft.com/office/powerpoint/2010/main" val="207112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 y="-225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152400" y="0"/>
            <a:ext cx="8991599" cy="67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fontAlgn="auto" hangingPunct="1">
              <a:lnSpc>
                <a:spcPct val="135000"/>
              </a:lnSpc>
              <a:spcBef>
                <a:spcPts val="0"/>
              </a:spcBef>
              <a:spcAft>
                <a:spcPts val="0"/>
              </a:spcAft>
              <a:defRPr/>
            </a:pPr>
            <a:r>
              <a:rPr lang="en-US" sz="2400" i="0" kern="0" dirty="0">
                <a:solidFill>
                  <a:schemeClr val="tx2"/>
                </a:solidFill>
                <a:latin typeface="Times" charset="0"/>
              </a:rPr>
              <a:t>OUTLINE</a:t>
            </a: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1. Definitions</a:t>
            </a:r>
            <a:endParaRPr lang="ru-RU" i="0" kern="0" dirty="0">
              <a:solidFill>
                <a:schemeClr val="tx2"/>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2. Reduction of the Arctic sea ice</a:t>
            </a:r>
            <a:r>
              <a:rPr lang="ru-RU" i="0" kern="0" dirty="0">
                <a:solidFill>
                  <a:schemeClr val="tx2"/>
                </a:solidFill>
                <a:latin typeface="Times" charset="0"/>
              </a:rPr>
              <a:t> </a:t>
            </a:r>
            <a:r>
              <a:rPr lang="en-US" i="0" kern="0" dirty="0">
                <a:solidFill>
                  <a:schemeClr val="tx2"/>
                </a:solidFill>
                <a:latin typeface="Times" charset="0"/>
              </a:rPr>
              <a:t>in 2000-2010s</a:t>
            </a:r>
            <a:endParaRPr lang="ru-RU" i="0" kern="0" dirty="0">
              <a:solidFill>
                <a:schemeClr val="tx2"/>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3. Atlantic Water (AW) impact on the ice cover</a:t>
            </a: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	3.1. Features of Atlantic Water distribution in the Arctic Ocean</a:t>
            </a:r>
            <a:endParaRPr lang="ru-RU" i="0" kern="0" dirty="0">
              <a:solidFill>
                <a:schemeClr val="tx2"/>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tx2"/>
                </a:solidFill>
                <a:latin typeface="Times" charset="0"/>
              </a:rPr>
              <a:t>	3.2. Winter thermohaline convection in the Atlantic sector of the Arctic Ocean</a:t>
            </a:r>
            <a:endParaRPr lang="ru-RU" i="0" kern="0" dirty="0">
              <a:solidFill>
                <a:schemeClr val="tx2"/>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	3.3. Significance of sea ice properties</a:t>
            </a: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	3.4. Conclisions-1</a:t>
            </a: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4. Impact of sea ice reduction on the upper ocean layer </a:t>
            </a:r>
          </a:p>
          <a:p>
            <a:pPr marL="0" indent="895350" algn="l" eaLnBrk="1" fontAlgn="auto" hangingPunct="1">
              <a:lnSpc>
                <a:spcPct val="135000"/>
              </a:lnSpc>
              <a:spcBef>
                <a:spcPts val="0"/>
              </a:spcBef>
              <a:spcAft>
                <a:spcPts val="0"/>
              </a:spcAft>
              <a:defRPr/>
            </a:pPr>
            <a:r>
              <a:rPr lang="en-US" i="0" kern="0" dirty="0">
                <a:solidFill>
                  <a:schemeClr val="tx2"/>
                </a:solidFill>
                <a:latin typeface="Times" charset="0"/>
              </a:rPr>
              <a:t>4.1. Change of thermohaline conditions in the upper ocean layer</a:t>
            </a:r>
            <a:endParaRPr lang="ru-RU" i="0" kern="0" dirty="0">
              <a:solidFill>
                <a:schemeClr val="tx2"/>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tx2"/>
                </a:solidFill>
                <a:latin typeface="Times" charset="0"/>
              </a:rPr>
              <a:t>4.2. Increasing role of ocean-air interaction  under changed conditions at the surface</a:t>
            </a:r>
            <a:endParaRPr lang="ru-RU" i="0" kern="0" dirty="0">
              <a:solidFill>
                <a:schemeClr val="tx2"/>
              </a:solidFill>
              <a:latin typeface="Times" charset="0"/>
            </a:endParaRPr>
          </a:p>
          <a:p>
            <a:pPr marL="0" indent="895350" algn="l" eaLnBrk="1" fontAlgn="auto" hangingPunct="1">
              <a:lnSpc>
                <a:spcPct val="135000"/>
              </a:lnSpc>
              <a:spcBef>
                <a:spcPts val="0"/>
              </a:spcBef>
              <a:spcAft>
                <a:spcPts val="0"/>
              </a:spcAft>
              <a:defRPr/>
            </a:pPr>
            <a:r>
              <a:rPr lang="en-US" i="0" kern="0" dirty="0">
                <a:solidFill>
                  <a:schemeClr val="tx2"/>
                </a:solidFill>
                <a:latin typeface="Times" charset="0"/>
              </a:rPr>
              <a:t>4.3. Intensification of seasonal signal</a:t>
            </a:r>
            <a:r>
              <a:rPr lang="ru-RU" i="0" kern="0" dirty="0">
                <a:solidFill>
                  <a:schemeClr val="tx2"/>
                </a:solidFill>
                <a:latin typeface="Times" charset="0"/>
              </a:rPr>
              <a:t>? </a:t>
            </a:r>
          </a:p>
          <a:p>
            <a:pPr marL="0" indent="895350" algn="l" eaLnBrk="1" fontAlgn="auto" hangingPunct="1">
              <a:lnSpc>
                <a:spcPct val="135000"/>
              </a:lnSpc>
              <a:spcBef>
                <a:spcPts val="0"/>
              </a:spcBef>
              <a:spcAft>
                <a:spcPts val="0"/>
              </a:spcAft>
              <a:defRPr/>
            </a:pPr>
            <a:r>
              <a:rPr lang="en-US" i="0" kern="0" dirty="0">
                <a:solidFill>
                  <a:schemeClr val="tx2"/>
                </a:solidFill>
                <a:latin typeface="Times" charset="0"/>
              </a:rPr>
              <a:t>4.4. Conclusions-2</a:t>
            </a:r>
          </a:p>
          <a:p>
            <a:pPr marL="0" indent="0" algn="l" eaLnBrk="1" fontAlgn="auto" hangingPunct="1">
              <a:lnSpc>
                <a:spcPct val="135000"/>
              </a:lnSpc>
              <a:spcBef>
                <a:spcPts val="0"/>
              </a:spcBef>
              <a:spcAft>
                <a:spcPts val="0"/>
              </a:spcAft>
              <a:defRPr/>
            </a:pPr>
            <a:r>
              <a:rPr lang="en-US" i="0" kern="0" dirty="0">
                <a:solidFill>
                  <a:schemeClr val="tx2"/>
                </a:solidFill>
                <a:latin typeface="Times" charset="0"/>
              </a:rPr>
              <a:t>5. Summary and possible perspective</a:t>
            </a:r>
          </a:p>
        </p:txBody>
      </p:sp>
    </p:spTree>
    <p:extLst>
      <p:ext uri="{BB962C8B-B14F-4D97-AF65-F5344CB8AC3E}">
        <p14:creationId xmlns:p14="http://schemas.microsoft.com/office/powerpoint/2010/main" val="301685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31" y="2438400"/>
            <a:ext cx="6742512" cy="4320000"/>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t="32285" b="31239"/>
          <a:stretch/>
        </p:blipFill>
        <p:spPr>
          <a:xfrm>
            <a:off x="190877" y="384772"/>
            <a:ext cx="6248400" cy="2046083"/>
          </a:xfrm>
          <a:prstGeom prst="rect">
            <a:avLst/>
          </a:prstGeom>
        </p:spPr>
      </p:pic>
      <p:sp>
        <p:nvSpPr>
          <p:cNvPr id="5" name="TextBox 4"/>
          <p:cNvSpPr txBox="1"/>
          <p:nvPr/>
        </p:nvSpPr>
        <p:spPr>
          <a:xfrm>
            <a:off x="1066800" y="0"/>
            <a:ext cx="7306295" cy="369332"/>
          </a:xfrm>
          <a:prstGeom prst="rect">
            <a:avLst/>
          </a:prstGeom>
          <a:noFill/>
        </p:spPr>
        <p:txBody>
          <a:bodyPr wrap="none" rtlCol="0">
            <a:spAutoFit/>
          </a:bodyPr>
          <a:lstStyle/>
          <a:p>
            <a:pPr algn="l" eaLnBrk="1" hangingPunct="1"/>
            <a:r>
              <a:rPr lang="en-GB" sz="1800" i="0" dirty="0">
                <a:solidFill>
                  <a:srgbClr val="000000"/>
                </a:solidFill>
                <a:effectLst>
                  <a:outerShdw blurRad="38100" dist="38100" dir="2700000" algn="tl">
                    <a:srgbClr val="000000">
                      <a:alpha val="43137"/>
                    </a:srgbClr>
                  </a:outerShdw>
                </a:effectLst>
                <a:latin typeface="Arial" charset="0"/>
              </a:rPr>
              <a:t>Seasonal variation of the AW temperature at 31 deg. E (A-</a:t>
            </a:r>
            <a:r>
              <a:rPr lang="en-GB" sz="1800" i="0" dirty="0" err="1">
                <a:solidFill>
                  <a:srgbClr val="000000"/>
                </a:solidFill>
                <a:effectLst>
                  <a:outerShdw blurRad="38100" dist="38100" dir="2700000" algn="tl">
                    <a:srgbClr val="000000">
                      <a:alpha val="43137"/>
                    </a:srgbClr>
                  </a:outerShdw>
                </a:effectLst>
                <a:latin typeface="Arial" charset="0"/>
              </a:rPr>
              <a:t>trasect</a:t>
            </a:r>
            <a:r>
              <a:rPr lang="en-GB" sz="1800" i="0" dirty="0">
                <a:solidFill>
                  <a:srgbClr val="000000"/>
                </a:solidFill>
                <a:effectLst>
                  <a:outerShdw blurRad="38100" dist="38100" dir="2700000" algn="tl">
                    <a:srgbClr val="000000">
                      <a:alpha val="43137"/>
                    </a:srgbClr>
                  </a:outerShdw>
                </a:effectLst>
                <a:latin typeface="Arial" charset="0"/>
              </a:rPr>
              <a:t>)</a:t>
            </a:r>
          </a:p>
        </p:txBody>
      </p:sp>
      <p:sp>
        <p:nvSpPr>
          <p:cNvPr id="6" name="TextBox 5"/>
          <p:cNvSpPr txBox="1"/>
          <p:nvPr/>
        </p:nvSpPr>
        <p:spPr>
          <a:xfrm>
            <a:off x="4572000" y="628058"/>
            <a:ext cx="780984" cy="369332"/>
          </a:xfrm>
          <a:prstGeom prst="rect">
            <a:avLst/>
          </a:prstGeom>
          <a:noFill/>
        </p:spPr>
        <p:txBody>
          <a:bodyPr wrap="none" rtlCol="0">
            <a:spAutoFit/>
          </a:bodyPr>
          <a:lstStyle/>
          <a:p>
            <a:r>
              <a:rPr lang="en-US" sz="1800" i="0" dirty="0">
                <a:solidFill>
                  <a:srgbClr val="000000"/>
                </a:solidFill>
              </a:rPr>
              <a:t>220 m</a:t>
            </a:r>
            <a:endParaRPr lang="ru-RU" sz="1800" i="0" dirty="0">
              <a:solidFill>
                <a:srgbClr val="000000"/>
              </a:solidFill>
            </a:endParaRPr>
          </a:p>
        </p:txBody>
      </p:sp>
      <p:sp>
        <p:nvSpPr>
          <p:cNvPr id="7" name="TextBox 1"/>
          <p:cNvSpPr txBox="1">
            <a:spLocks noChangeArrowheads="1"/>
          </p:cNvSpPr>
          <p:nvPr/>
        </p:nvSpPr>
        <p:spPr bwMode="auto">
          <a:xfrm>
            <a:off x="7086600" y="3200400"/>
            <a:ext cx="1768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r>
              <a:rPr lang="en-GB" sz="1800" b="0" i="0" dirty="0">
                <a:solidFill>
                  <a:srgbClr val="000000"/>
                </a:solidFill>
              </a:rPr>
              <a:t>The range of seasonal cycling in the AW warm core is of about 1º</a:t>
            </a:r>
            <a:r>
              <a:rPr lang="ru-RU" sz="1800" b="0" i="0" dirty="0">
                <a:solidFill>
                  <a:srgbClr val="000000"/>
                </a:solidFill>
              </a:rPr>
              <a:t>С</a:t>
            </a:r>
            <a:r>
              <a:rPr lang="en-US" sz="1800" b="0" i="0" dirty="0">
                <a:solidFill>
                  <a:srgbClr val="000000"/>
                </a:solidFill>
              </a:rPr>
              <a:t> with maximum temperature in winter</a:t>
            </a:r>
            <a:endParaRPr lang="en-GB" sz="1800" b="0" i="0" dirty="0">
              <a:solidFill>
                <a:srgbClr val="000000"/>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6779" y="812724"/>
            <a:ext cx="238918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28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61" t="2945" r="2446"/>
          <a:stretch/>
        </p:blipFill>
        <p:spPr bwMode="auto">
          <a:xfrm>
            <a:off x="134389" y="1066800"/>
            <a:ext cx="8889261" cy="4342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4543425"/>
            <a:ext cx="543739" cy="307777"/>
          </a:xfrm>
          <a:prstGeom prst="rect">
            <a:avLst/>
          </a:prstGeom>
          <a:noFill/>
        </p:spPr>
        <p:txBody>
          <a:bodyPr wrap="none" rtlCol="0">
            <a:spAutoFit/>
          </a:bodyPr>
          <a:lstStyle/>
          <a:p>
            <a:r>
              <a:rPr lang="ru-RU" sz="1400" i="0" dirty="0">
                <a:solidFill>
                  <a:srgbClr val="000000"/>
                </a:solidFill>
              </a:rPr>
              <a:t>2012</a:t>
            </a:r>
          </a:p>
        </p:txBody>
      </p:sp>
      <p:sp>
        <p:nvSpPr>
          <p:cNvPr id="4" name="TextBox 3"/>
          <p:cNvSpPr txBox="1"/>
          <p:nvPr/>
        </p:nvSpPr>
        <p:spPr>
          <a:xfrm>
            <a:off x="2971800" y="4543424"/>
            <a:ext cx="543740" cy="307777"/>
          </a:xfrm>
          <a:prstGeom prst="rect">
            <a:avLst/>
          </a:prstGeom>
          <a:noFill/>
        </p:spPr>
        <p:txBody>
          <a:bodyPr wrap="none" rtlCol="0">
            <a:spAutoFit/>
          </a:bodyPr>
          <a:lstStyle/>
          <a:p>
            <a:r>
              <a:rPr lang="ru-RU" sz="1400" i="0" dirty="0">
                <a:solidFill>
                  <a:srgbClr val="000000"/>
                </a:solidFill>
              </a:rPr>
              <a:t>2013</a:t>
            </a:r>
          </a:p>
        </p:txBody>
      </p:sp>
      <p:sp>
        <p:nvSpPr>
          <p:cNvPr id="3" name="TextBox 2"/>
          <p:cNvSpPr txBox="1"/>
          <p:nvPr/>
        </p:nvSpPr>
        <p:spPr>
          <a:xfrm>
            <a:off x="6931318" y="6248400"/>
            <a:ext cx="2101857" cy="369332"/>
          </a:xfrm>
          <a:prstGeom prst="rect">
            <a:avLst/>
          </a:prstGeom>
          <a:noFill/>
        </p:spPr>
        <p:txBody>
          <a:bodyPr wrap="none" rtlCol="0">
            <a:spAutoFit/>
          </a:bodyPr>
          <a:lstStyle/>
          <a:p>
            <a:r>
              <a:rPr lang="en-US" sz="1800" b="0" dirty="0">
                <a:solidFill>
                  <a:srgbClr val="000000"/>
                </a:solidFill>
              </a:rPr>
              <a:t>(Renner et al., 2018)</a:t>
            </a:r>
            <a:endParaRPr lang="ru-RU" sz="1800" b="0" dirty="0">
              <a:solidFill>
                <a:srgbClr val="000000"/>
              </a:solidFill>
            </a:endParaRPr>
          </a:p>
        </p:txBody>
      </p:sp>
      <p:sp>
        <p:nvSpPr>
          <p:cNvPr id="5" name="TextBox 4"/>
          <p:cNvSpPr txBox="1"/>
          <p:nvPr/>
        </p:nvSpPr>
        <p:spPr>
          <a:xfrm>
            <a:off x="134388" y="19050"/>
            <a:ext cx="8737241" cy="830997"/>
          </a:xfrm>
          <a:prstGeom prst="rect">
            <a:avLst/>
          </a:prstGeom>
          <a:noFill/>
        </p:spPr>
        <p:txBody>
          <a:bodyPr wrap="square" rtlCol="0">
            <a:spAutoFit/>
          </a:bodyPr>
          <a:lstStyle/>
          <a:p>
            <a:r>
              <a:rPr lang="en-US" sz="2400" i="0" dirty="0">
                <a:solidFill>
                  <a:srgbClr val="0000FF"/>
                </a:solidFill>
                <a:effectLst>
                  <a:outerShdw blurRad="38100" dist="38100" dir="2700000" algn="tl">
                    <a:srgbClr val="000000">
                      <a:alpha val="43137"/>
                    </a:srgbClr>
                  </a:outerShdw>
                </a:effectLst>
              </a:rPr>
              <a:t>Long term monitoring in the Western Nansen Basin </a:t>
            </a:r>
            <a:r>
              <a:rPr lang="ru-RU" sz="2400" i="0" dirty="0">
                <a:solidFill>
                  <a:srgbClr val="0000FF"/>
                </a:solidFill>
                <a:effectLst>
                  <a:outerShdw blurRad="38100" dist="38100" dir="2700000" algn="tl">
                    <a:srgbClr val="000000">
                      <a:alpha val="43137"/>
                    </a:srgbClr>
                  </a:outerShdw>
                </a:effectLst>
              </a:rPr>
              <a:t> 81</a:t>
            </a:r>
            <a:r>
              <a:rPr lang="ru-RU" sz="2400" i="0" baseline="30000" dirty="0">
                <a:solidFill>
                  <a:srgbClr val="0000FF"/>
                </a:solidFill>
                <a:effectLst>
                  <a:outerShdw blurRad="38100" dist="38100" dir="2700000" algn="tl">
                    <a:srgbClr val="000000">
                      <a:alpha val="43137"/>
                    </a:srgbClr>
                  </a:outerShdw>
                </a:effectLst>
              </a:rPr>
              <a:t>0</a:t>
            </a:r>
            <a:r>
              <a:rPr lang="en-US" sz="2400" i="0" dirty="0">
                <a:solidFill>
                  <a:srgbClr val="0000FF"/>
                </a:solidFill>
                <a:effectLst>
                  <a:outerShdw blurRad="38100" dist="38100" dir="2700000" algn="tl">
                    <a:srgbClr val="000000">
                      <a:alpha val="43137"/>
                    </a:srgbClr>
                  </a:outerShdw>
                </a:effectLst>
              </a:rPr>
              <a:t>N,</a:t>
            </a:r>
            <a:r>
              <a:rPr lang="ru-RU" sz="2400" i="0" dirty="0">
                <a:solidFill>
                  <a:srgbClr val="0000FF"/>
                </a:solidFill>
                <a:effectLst>
                  <a:outerShdw blurRad="38100" dist="38100" dir="2700000" algn="tl">
                    <a:srgbClr val="000000">
                      <a:alpha val="43137"/>
                    </a:srgbClr>
                  </a:outerShdw>
                </a:effectLst>
              </a:rPr>
              <a:t> </a:t>
            </a:r>
            <a:r>
              <a:rPr lang="en-US" sz="2400" i="0" dirty="0">
                <a:solidFill>
                  <a:srgbClr val="0000FF"/>
                </a:solidFill>
                <a:effectLst>
                  <a:outerShdw blurRad="38100" dist="38100" dir="2700000" algn="tl">
                    <a:srgbClr val="000000">
                      <a:alpha val="43137"/>
                    </a:srgbClr>
                  </a:outerShdw>
                </a:effectLst>
              </a:rPr>
              <a:t>31</a:t>
            </a:r>
            <a:r>
              <a:rPr lang="ru-RU" sz="2400" i="0" baseline="30000" dirty="0">
                <a:solidFill>
                  <a:srgbClr val="0000FF"/>
                </a:solidFill>
                <a:effectLst>
                  <a:outerShdw blurRad="38100" dist="38100" dir="2700000" algn="tl">
                    <a:srgbClr val="000000">
                      <a:alpha val="43137"/>
                    </a:srgbClr>
                  </a:outerShdw>
                </a:effectLst>
              </a:rPr>
              <a:t>0</a:t>
            </a:r>
            <a:r>
              <a:rPr lang="en-US" sz="2400" i="0" dirty="0">
                <a:solidFill>
                  <a:srgbClr val="0000FF"/>
                </a:solidFill>
                <a:effectLst>
                  <a:outerShdw blurRad="38100" dist="38100" dir="2700000" algn="tl">
                    <a:srgbClr val="000000">
                      <a:alpha val="43137"/>
                    </a:srgbClr>
                  </a:outerShdw>
                </a:effectLst>
              </a:rPr>
              <a:t>E</a:t>
            </a:r>
            <a:endParaRPr lang="ru-RU" sz="2400" i="0" dirty="0">
              <a:solidFill>
                <a:srgbClr val="0000FF"/>
              </a:solidFill>
              <a:effectLst>
                <a:outerShdw blurRad="38100" dist="38100" dir="2700000" algn="tl">
                  <a:srgbClr val="000000">
                    <a:alpha val="43137"/>
                  </a:srgbClr>
                </a:outerShdw>
              </a:effectLst>
            </a:endParaRPr>
          </a:p>
          <a:p>
            <a:endParaRPr lang="ru-RU" sz="2400" i="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5986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1" y="838201"/>
            <a:ext cx="7891057" cy="4093428"/>
          </a:xfrm>
          <a:prstGeom prst="rect">
            <a:avLst/>
          </a:prstGeom>
          <a:noFill/>
        </p:spPr>
        <p:txBody>
          <a:bodyPr wrap="square" rtlCol="0">
            <a:spAutoFit/>
          </a:bodyPr>
          <a:lstStyle/>
          <a:p>
            <a:pPr eaLnBrk="1" fontAlgn="auto" hangingPunct="1">
              <a:spcBef>
                <a:spcPts val="0"/>
              </a:spcBef>
              <a:spcAft>
                <a:spcPts val="0"/>
              </a:spcAft>
              <a:defRPr/>
            </a:pPr>
            <a:r>
              <a:rPr lang="en-US" sz="3600" b="0" i="0" kern="0" dirty="0">
                <a:solidFill>
                  <a:srgbClr val="FF0000"/>
                </a:solidFill>
                <a:effectLst>
                  <a:outerShdw blurRad="38100" dist="38100" dir="2700000" algn="tl">
                    <a:srgbClr val="000000">
                      <a:alpha val="43137"/>
                    </a:srgbClr>
                  </a:outerShdw>
                </a:effectLst>
              </a:rPr>
              <a:t>A possible mechanism of winter reduction of sea ice in the Atlantic sector of the Arctic Ocean in the 2010s:</a:t>
            </a:r>
            <a:endParaRPr lang="ru-RU" sz="3600" b="0" i="0" kern="0" dirty="0">
              <a:solidFill>
                <a:srgbClr val="FF0000"/>
              </a:solidFill>
              <a:effectLst>
                <a:outerShdw blurRad="38100" dist="38100" dir="2700000" algn="tl">
                  <a:srgbClr val="000000">
                    <a:alpha val="43137"/>
                  </a:srgbClr>
                </a:outerShdw>
              </a:effectLst>
            </a:endParaRPr>
          </a:p>
          <a:p>
            <a:pPr eaLnBrk="1" fontAlgn="auto" hangingPunct="1">
              <a:spcBef>
                <a:spcPts val="0"/>
              </a:spcBef>
              <a:spcAft>
                <a:spcPts val="0"/>
              </a:spcAft>
              <a:defRPr/>
            </a:pPr>
            <a:endParaRPr lang="ru-RU" sz="3200" b="0" i="0" kern="0" dirty="0">
              <a:solidFill>
                <a:prstClr val="black"/>
              </a:solidFill>
              <a:effectLst>
                <a:outerShdw blurRad="38100" dist="38100" dir="2700000" algn="tl">
                  <a:srgbClr val="000000">
                    <a:alpha val="43137"/>
                  </a:srgbClr>
                </a:outerShdw>
              </a:effectLst>
            </a:endParaRPr>
          </a:p>
          <a:p>
            <a:pPr eaLnBrk="1" fontAlgn="auto" hangingPunct="1">
              <a:lnSpc>
                <a:spcPct val="125000"/>
              </a:lnSpc>
              <a:spcBef>
                <a:spcPts val="0"/>
              </a:spcBef>
              <a:spcAft>
                <a:spcPts val="0"/>
              </a:spcAft>
              <a:defRPr/>
            </a:pPr>
            <a:r>
              <a:rPr lang="en-US" sz="3200" b="0" i="0" kern="0" dirty="0">
                <a:solidFill>
                  <a:srgbClr val="0000FF"/>
                </a:solidFill>
                <a:effectLst>
                  <a:outerShdw blurRad="38100" dist="38100" dir="2700000" algn="tl">
                    <a:srgbClr val="000000">
                      <a:alpha val="43137"/>
                    </a:srgbClr>
                  </a:outerShdw>
                </a:effectLst>
              </a:rPr>
              <a:t>Thermal impact from the ocean through thermal convection, raising warm salt water from the intermediate layer to the surface</a:t>
            </a:r>
            <a:r>
              <a:rPr lang="ru-RU" sz="3200" b="0" i="0" kern="0" dirty="0">
                <a:solidFill>
                  <a:srgbClr val="0000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40314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506917588"/>
              </p:ext>
            </p:extLst>
          </p:nvPr>
        </p:nvGraphicFramePr>
        <p:xfrm>
          <a:off x="312005" y="219076"/>
          <a:ext cx="2674938" cy="563563"/>
        </p:xfrm>
        <a:graphic>
          <a:graphicData uri="http://schemas.openxmlformats.org/presentationml/2006/ole">
            <mc:AlternateContent xmlns:mc="http://schemas.openxmlformats.org/markup-compatibility/2006">
              <mc:Choice xmlns:v="urn:schemas-microsoft-com:vml" Requires="v">
                <p:oleObj spid="_x0000_s53854" name="Формула" r:id="rId3" imgW="2311400" imgH="482600" progId="Equation.3">
                  <p:embed/>
                </p:oleObj>
              </mc:Choice>
              <mc:Fallback>
                <p:oleObj name="Формула" r:id="rId3" imgW="23114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05" y="219076"/>
                        <a:ext cx="2674938" cy="563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530914892"/>
              </p:ext>
            </p:extLst>
          </p:nvPr>
        </p:nvGraphicFramePr>
        <p:xfrm>
          <a:off x="312006" y="789784"/>
          <a:ext cx="2011363" cy="549275"/>
        </p:xfrm>
        <a:graphic>
          <a:graphicData uri="http://schemas.openxmlformats.org/presentationml/2006/ole">
            <mc:AlternateContent xmlns:mc="http://schemas.openxmlformats.org/markup-compatibility/2006">
              <mc:Choice xmlns:v="urn:schemas-microsoft-com:vml" Requires="v">
                <p:oleObj spid="_x0000_s53855" name="Формула" r:id="rId5" imgW="1777229" imgH="482391" progId="Equation.3">
                  <p:embed/>
                </p:oleObj>
              </mc:Choice>
              <mc:Fallback>
                <p:oleObj name="Формула" r:id="rId5" imgW="1777229" imgH="48239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06" y="789784"/>
                        <a:ext cx="2011363"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3152982019"/>
              </p:ext>
            </p:extLst>
          </p:nvPr>
        </p:nvGraphicFramePr>
        <p:xfrm>
          <a:off x="381001" y="1475198"/>
          <a:ext cx="479425" cy="403225"/>
        </p:xfrm>
        <a:graphic>
          <a:graphicData uri="http://schemas.openxmlformats.org/presentationml/2006/ole">
            <mc:AlternateContent xmlns:mc="http://schemas.openxmlformats.org/markup-compatibility/2006">
              <mc:Choice xmlns:v="urn:schemas-microsoft-com:vml" Requires="v">
                <p:oleObj spid="_x0000_s53856" name="Формула" r:id="rId7" imgW="482391" imgH="393529" progId="Equation.3">
                  <p:embed/>
                </p:oleObj>
              </mc:Choice>
              <mc:Fallback>
                <p:oleObj name="Формула" r:id="rId7" imgW="482391"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1" y="1475198"/>
                        <a:ext cx="479425"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3791712342"/>
              </p:ext>
            </p:extLst>
          </p:nvPr>
        </p:nvGraphicFramePr>
        <p:xfrm>
          <a:off x="304801" y="2057402"/>
          <a:ext cx="2917825" cy="593725"/>
        </p:xfrm>
        <a:graphic>
          <a:graphicData uri="http://schemas.openxmlformats.org/presentationml/2006/ole">
            <mc:AlternateContent xmlns:mc="http://schemas.openxmlformats.org/markup-compatibility/2006">
              <mc:Choice xmlns:v="urn:schemas-microsoft-com:vml" Requires="v">
                <p:oleObj spid="_x0000_s53857" name="Формула" r:id="rId9" imgW="2476500" imgH="508000" progId="Equation.3">
                  <p:embed/>
                </p:oleObj>
              </mc:Choice>
              <mc:Fallback>
                <p:oleObj name="Формула" r:id="rId9" imgW="2476500" imgH="508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1" y="2057402"/>
                        <a:ext cx="2917825"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740578803"/>
              </p:ext>
            </p:extLst>
          </p:nvPr>
        </p:nvGraphicFramePr>
        <p:xfrm>
          <a:off x="304800" y="2743202"/>
          <a:ext cx="3009900" cy="549275"/>
        </p:xfrm>
        <a:graphic>
          <a:graphicData uri="http://schemas.openxmlformats.org/presentationml/2006/ole">
            <mc:AlternateContent xmlns:mc="http://schemas.openxmlformats.org/markup-compatibility/2006">
              <mc:Choice xmlns:v="urn:schemas-microsoft-com:vml" Requires="v">
                <p:oleObj spid="_x0000_s53858" name="Формула" r:id="rId11" imgW="2654300" imgH="482600" progId="Equation.3">
                  <p:embed/>
                </p:oleObj>
              </mc:Choice>
              <mc:Fallback>
                <p:oleObj name="Формула" r:id="rId11" imgW="2654300" imgH="4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2743202"/>
                        <a:ext cx="300990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066209388"/>
              </p:ext>
            </p:extLst>
          </p:nvPr>
        </p:nvGraphicFramePr>
        <p:xfrm>
          <a:off x="381001" y="3352800"/>
          <a:ext cx="2422525" cy="533400"/>
        </p:xfrm>
        <a:graphic>
          <a:graphicData uri="http://schemas.openxmlformats.org/presentationml/2006/ole">
            <mc:AlternateContent xmlns:mc="http://schemas.openxmlformats.org/markup-compatibility/2006">
              <mc:Choice xmlns:v="urn:schemas-microsoft-com:vml" Requires="v">
                <p:oleObj spid="_x0000_s53859" name="Формула" r:id="rId13" imgW="2070100" imgH="469900" progId="Equation.3">
                  <p:embed/>
                </p:oleObj>
              </mc:Choice>
              <mc:Fallback>
                <p:oleObj name="Формула" r:id="rId13" imgW="2070100" imgH="4699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1" y="3352800"/>
                        <a:ext cx="24225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1324185704"/>
              </p:ext>
            </p:extLst>
          </p:nvPr>
        </p:nvGraphicFramePr>
        <p:xfrm>
          <a:off x="304801" y="3962402"/>
          <a:ext cx="2408238" cy="593725"/>
        </p:xfrm>
        <a:graphic>
          <a:graphicData uri="http://schemas.openxmlformats.org/presentationml/2006/ole">
            <mc:AlternateContent xmlns:mc="http://schemas.openxmlformats.org/markup-compatibility/2006">
              <mc:Choice xmlns:v="urn:schemas-microsoft-com:vml" Requires="v">
                <p:oleObj spid="_x0000_s53860" name="Формула" r:id="rId15" imgW="1968500" imgH="482600" progId="Equation.3">
                  <p:embed/>
                </p:oleObj>
              </mc:Choice>
              <mc:Fallback>
                <p:oleObj name="Формула" r:id="rId15" imgW="1968500" imgH="482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4801" y="3962402"/>
                        <a:ext cx="2408238"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128584686"/>
              </p:ext>
            </p:extLst>
          </p:nvPr>
        </p:nvGraphicFramePr>
        <p:xfrm>
          <a:off x="488950" y="4648202"/>
          <a:ext cx="1387475" cy="593725"/>
        </p:xfrm>
        <a:graphic>
          <a:graphicData uri="http://schemas.openxmlformats.org/presentationml/2006/ole">
            <mc:AlternateContent xmlns:mc="http://schemas.openxmlformats.org/markup-compatibility/2006">
              <mc:Choice xmlns:v="urn:schemas-microsoft-com:vml" Requires="v">
                <p:oleObj spid="_x0000_s53861" name="Формула" r:id="rId17" imgW="1167893" imgH="482391" progId="Equation.3">
                  <p:embed/>
                </p:oleObj>
              </mc:Choice>
              <mc:Fallback>
                <p:oleObj name="Формула" r:id="rId17" imgW="1167893" imgH="482391"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8950" y="4648202"/>
                        <a:ext cx="1387475"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4070859142"/>
              </p:ext>
            </p:extLst>
          </p:nvPr>
        </p:nvGraphicFramePr>
        <p:xfrm>
          <a:off x="533401" y="5257802"/>
          <a:ext cx="930275" cy="517525"/>
        </p:xfrm>
        <a:graphic>
          <a:graphicData uri="http://schemas.openxmlformats.org/presentationml/2006/ole">
            <mc:AlternateContent xmlns:mc="http://schemas.openxmlformats.org/markup-compatibility/2006">
              <mc:Choice xmlns:v="urn:schemas-microsoft-com:vml" Requires="v">
                <p:oleObj spid="_x0000_s53862" name="Формула" r:id="rId19" imgW="800100" imgH="457200" progId="Equation.3">
                  <p:embed/>
                </p:oleObj>
              </mc:Choice>
              <mc:Fallback>
                <p:oleObj name="Формула" r:id="rId19" imgW="800100" imgH="4572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3401" y="5257802"/>
                        <a:ext cx="930275"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527381220"/>
              </p:ext>
            </p:extLst>
          </p:nvPr>
        </p:nvGraphicFramePr>
        <p:xfrm>
          <a:off x="533401" y="5867400"/>
          <a:ext cx="1050925" cy="228600"/>
        </p:xfrm>
        <a:graphic>
          <a:graphicData uri="http://schemas.openxmlformats.org/presentationml/2006/ole">
            <mc:AlternateContent xmlns:mc="http://schemas.openxmlformats.org/markup-compatibility/2006">
              <mc:Choice xmlns:v="urn:schemas-microsoft-com:vml" Requires="v">
                <p:oleObj spid="_x0000_s53863" name="Формула" r:id="rId21" imgW="1054100" imgH="228600" progId="Equation.3">
                  <p:embed/>
                </p:oleObj>
              </mc:Choice>
              <mc:Fallback>
                <p:oleObj name="Формула" r:id="rId21" imgW="1054100" imgH="2286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401" y="5867400"/>
                        <a:ext cx="105092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3295753656"/>
              </p:ext>
            </p:extLst>
          </p:nvPr>
        </p:nvGraphicFramePr>
        <p:xfrm>
          <a:off x="457201" y="6172202"/>
          <a:ext cx="2255838" cy="441325"/>
        </p:xfrm>
        <a:graphic>
          <a:graphicData uri="http://schemas.openxmlformats.org/presentationml/2006/ole">
            <mc:AlternateContent xmlns:mc="http://schemas.openxmlformats.org/markup-compatibility/2006">
              <mc:Choice xmlns:v="urn:schemas-microsoft-com:vml" Requires="v">
                <p:oleObj spid="_x0000_s53864" name="Формула" r:id="rId23" imgW="1943100" imgH="393700" progId="Equation.3">
                  <p:embed/>
                </p:oleObj>
              </mc:Choice>
              <mc:Fallback>
                <p:oleObj name="Формула" r:id="rId23" imgW="1943100" imgH="3937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7201" y="6172202"/>
                        <a:ext cx="2255838"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p:cNvSpPr>
            <a:spLocks noChangeArrowheads="1"/>
          </p:cNvSpPr>
          <p:nvPr/>
        </p:nvSpPr>
        <p:spPr bwMode="auto">
          <a:xfrm>
            <a:off x="4479635" y="28545"/>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solidFill>
                <a:prstClr val="black"/>
              </a:solidFill>
            </a:endParaRPr>
          </a:p>
        </p:txBody>
      </p:sp>
      <p:pic>
        <p:nvPicPr>
          <p:cNvPr id="27" name="Рисунок 26"/>
          <p:cNvPicPr/>
          <p:nvPr/>
        </p:nvPicPr>
        <p:blipFill>
          <a:blip r:embed="rId25" cstate="print">
            <a:extLst>
              <a:ext uri="{28A0092B-C50C-407E-A947-70E740481C1C}">
                <a14:useLocalDpi xmlns:a14="http://schemas.microsoft.com/office/drawing/2010/main" val="0"/>
              </a:ext>
            </a:extLst>
          </a:blip>
          <a:stretch>
            <a:fillRect/>
          </a:stretch>
        </p:blipFill>
        <p:spPr>
          <a:xfrm>
            <a:off x="3876674" y="3124200"/>
            <a:ext cx="4981574" cy="2941250"/>
          </a:xfrm>
          <a:prstGeom prst="rect">
            <a:avLst/>
          </a:prstGeom>
        </p:spPr>
      </p:pic>
      <p:sp>
        <p:nvSpPr>
          <p:cNvPr id="28" name="Прямоугольник 27"/>
          <p:cNvSpPr/>
          <p:nvPr/>
        </p:nvSpPr>
        <p:spPr>
          <a:xfrm>
            <a:off x="152400" y="152400"/>
            <a:ext cx="35052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solidFill>
                <a:prstClr val="white"/>
              </a:solidFill>
            </a:endParaRPr>
          </a:p>
        </p:txBody>
      </p:sp>
      <p:sp>
        <p:nvSpPr>
          <p:cNvPr id="29" name="Прямоугольник 28"/>
          <p:cNvSpPr/>
          <p:nvPr/>
        </p:nvSpPr>
        <p:spPr>
          <a:xfrm>
            <a:off x="152400" y="2057400"/>
            <a:ext cx="35052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solidFill>
                <a:prstClr val="white"/>
              </a:solidFill>
            </a:endParaRPr>
          </a:p>
        </p:txBody>
      </p:sp>
      <p:sp>
        <p:nvSpPr>
          <p:cNvPr id="30" name="Прямоугольник 29"/>
          <p:cNvSpPr/>
          <p:nvPr/>
        </p:nvSpPr>
        <p:spPr>
          <a:xfrm>
            <a:off x="152400" y="3962400"/>
            <a:ext cx="3505200" cy="175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solidFill>
                <a:prstClr val="white"/>
              </a:solidFill>
            </a:endParaRPr>
          </a:p>
        </p:txBody>
      </p:sp>
      <p:sp>
        <p:nvSpPr>
          <p:cNvPr id="31" name="TextBox 30"/>
          <p:cNvSpPr txBox="1"/>
          <p:nvPr/>
        </p:nvSpPr>
        <p:spPr>
          <a:xfrm>
            <a:off x="3260137" y="209520"/>
            <a:ext cx="312907" cy="400110"/>
          </a:xfrm>
          <a:prstGeom prst="rect">
            <a:avLst/>
          </a:prstGeom>
          <a:noFill/>
        </p:spPr>
        <p:txBody>
          <a:bodyPr wrap="none" rtlCol="0">
            <a:spAutoFit/>
          </a:bodyPr>
          <a:lstStyle/>
          <a:p>
            <a:r>
              <a:rPr lang="ru-RU" dirty="0">
                <a:solidFill>
                  <a:prstClr val="black"/>
                </a:solidFill>
              </a:rPr>
              <a:t>1</a:t>
            </a:r>
          </a:p>
        </p:txBody>
      </p:sp>
      <p:sp>
        <p:nvSpPr>
          <p:cNvPr id="32" name="TextBox 31"/>
          <p:cNvSpPr txBox="1"/>
          <p:nvPr/>
        </p:nvSpPr>
        <p:spPr>
          <a:xfrm>
            <a:off x="3344694" y="2057400"/>
            <a:ext cx="312907" cy="400110"/>
          </a:xfrm>
          <a:prstGeom prst="rect">
            <a:avLst/>
          </a:prstGeom>
          <a:noFill/>
        </p:spPr>
        <p:txBody>
          <a:bodyPr wrap="none" rtlCol="0">
            <a:spAutoFit/>
          </a:bodyPr>
          <a:lstStyle/>
          <a:p>
            <a:r>
              <a:rPr lang="ru-RU" dirty="0">
                <a:solidFill>
                  <a:prstClr val="black"/>
                </a:solidFill>
              </a:rPr>
              <a:t>2</a:t>
            </a:r>
          </a:p>
        </p:txBody>
      </p:sp>
      <p:sp>
        <p:nvSpPr>
          <p:cNvPr id="33" name="TextBox 32"/>
          <p:cNvSpPr txBox="1"/>
          <p:nvPr/>
        </p:nvSpPr>
        <p:spPr>
          <a:xfrm>
            <a:off x="3326813" y="3990945"/>
            <a:ext cx="312907" cy="400110"/>
          </a:xfrm>
          <a:prstGeom prst="rect">
            <a:avLst/>
          </a:prstGeom>
          <a:noFill/>
        </p:spPr>
        <p:txBody>
          <a:bodyPr wrap="none" rtlCol="0">
            <a:spAutoFit/>
          </a:bodyPr>
          <a:lstStyle/>
          <a:p>
            <a:r>
              <a:rPr lang="ru-RU" dirty="0">
                <a:solidFill>
                  <a:prstClr val="black"/>
                </a:solidFill>
              </a:rPr>
              <a:t>3</a:t>
            </a:r>
          </a:p>
        </p:txBody>
      </p:sp>
      <p:sp>
        <p:nvSpPr>
          <p:cNvPr id="3" name="TextBox 2"/>
          <p:cNvSpPr txBox="1"/>
          <p:nvPr/>
        </p:nvSpPr>
        <p:spPr>
          <a:xfrm>
            <a:off x="4205152" y="55632"/>
            <a:ext cx="4477020" cy="707886"/>
          </a:xfrm>
          <a:prstGeom prst="rect">
            <a:avLst/>
          </a:prstGeom>
          <a:noFill/>
        </p:spPr>
        <p:txBody>
          <a:bodyPr wrap="square" rtlCol="0">
            <a:spAutoFit/>
          </a:bodyPr>
          <a:lstStyle/>
          <a:p>
            <a:r>
              <a:rPr lang="en-US" i="0" dirty="0">
                <a:solidFill>
                  <a:prstClr val="black"/>
                </a:solidFill>
              </a:rPr>
              <a:t>One-dimensional model of winter thermohaline convection</a:t>
            </a:r>
            <a:endParaRPr lang="ru-RU" i="0" dirty="0">
              <a:solidFill>
                <a:prstClr val="black"/>
              </a:solidFill>
            </a:endParaRPr>
          </a:p>
        </p:txBody>
      </p:sp>
      <p:sp>
        <p:nvSpPr>
          <p:cNvPr id="16" name="TextBox 15"/>
          <p:cNvSpPr txBox="1"/>
          <p:nvPr/>
        </p:nvSpPr>
        <p:spPr>
          <a:xfrm>
            <a:off x="3824286" y="878920"/>
            <a:ext cx="5105401" cy="2092881"/>
          </a:xfrm>
          <a:prstGeom prst="rect">
            <a:avLst/>
          </a:prstGeom>
          <a:noFill/>
        </p:spPr>
        <p:txBody>
          <a:bodyPr wrap="square" rtlCol="0">
            <a:spAutoFit/>
          </a:bodyPr>
          <a:lstStyle/>
          <a:p>
            <a:pPr algn="l"/>
            <a:r>
              <a:rPr lang="ru-RU" sz="1600" b="0" i="0" dirty="0">
                <a:solidFill>
                  <a:prstClr val="black"/>
                </a:solidFill>
              </a:rPr>
              <a:t>1. </a:t>
            </a:r>
            <a:r>
              <a:rPr lang="en-US" sz="1600" b="0" i="0" dirty="0">
                <a:solidFill>
                  <a:prstClr val="black"/>
                </a:solidFill>
              </a:rPr>
              <a:t>Cooling at the surface</a:t>
            </a:r>
            <a:r>
              <a:rPr lang="ru-RU" sz="1600" b="0" i="0" dirty="0">
                <a:solidFill>
                  <a:prstClr val="black"/>
                </a:solidFill>
              </a:rPr>
              <a:t> –</a:t>
            </a:r>
            <a:r>
              <a:rPr lang="en-US" sz="1600" b="0" i="0" dirty="0">
                <a:solidFill>
                  <a:prstClr val="black"/>
                </a:solidFill>
              </a:rPr>
              <a:t>&gt;</a:t>
            </a:r>
            <a:r>
              <a:rPr lang="ru-RU" sz="1600" b="0" i="0" dirty="0">
                <a:solidFill>
                  <a:prstClr val="black"/>
                </a:solidFill>
              </a:rPr>
              <a:t> </a:t>
            </a:r>
            <a:r>
              <a:rPr lang="en-US" sz="1600" b="0" i="0" dirty="0">
                <a:solidFill>
                  <a:prstClr val="black"/>
                </a:solidFill>
              </a:rPr>
              <a:t>thermal convection </a:t>
            </a:r>
            <a:r>
              <a:rPr lang="ru-RU" sz="1600" b="0" i="0" dirty="0">
                <a:solidFill>
                  <a:prstClr val="black"/>
                </a:solidFill>
              </a:rPr>
              <a:t>–</a:t>
            </a:r>
            <a:r>
              <a:rPr lang="en-US" sz="1600" b="0" i="0" dirty="0">
                <a:solidFill>
                  <a:prstClr val="black"/>
                </a:solidFill>
              </a:rPr>
              <a:t>&gt; mixed layer deepening</a:t>
            </a:r>
            <a:endParaRPr lang="ru-RU" sz="1600" b="0" i="0" dirty="0">
              <a:solidFill>
                <a:prstClr val="black"/>
              </a:solidFill>
            </a:endParaRPr>
          </a:p>
          <a:p>
            <a:pPr algn="l"/>
            <a:endParaRPr lang="ru-RU" sz="1600" b="0" i="0" dirty="0">
              <a:solidFill>
                <a:prstClr val="black"/>
              </a:solidFill>
            </a:endParaRPr>
          </a:p>
          <a:p>
            <a:pPr algn="l"/>
            <a:r>
              <a:rPr lang="ru-RU" sz="1600" b="0" i="0" dirty="0">
                <a:solidFill>
                  <a:prstClr val="black"/>
                </a:solidFill>
              </a:rPr>
              <a:t>2. </a:t>
            </a:r>
            <a:r>
              <a:rPr lang="en-US" sz="1600" b="0" i="0" dirty="0">
                <a:solidFill>
                  <a:prstClr val="black"/>
                </a:solidFill>
              </a:rPr>
              <a:t>Ice formation</a:t>
            </a:r>
            <a:r>
              <a:rPr lang="ru-RU" sz="1600" b="0" i="0" dirty="0">
                <a:solidFill>
                  <a:prstClr val="black"/>
                </a:solidFill>
              </a:rPr>
              <a:t> –</a:t>
            </a:r>
            <a:r>
              <a:rPr lang="en-US" sz="1600" b="0" i="0" dirty="0">
                <a:solidFill>
                  <a:prstClr val="black"/>
                </a:solidFill>
              </a:rPr>
              <a:t>&gt;</a:t>
            </a:r>
            <a:r>
              <a:rPr lang="ru-RU" sz="1600" b="0" i="0" dirty="0">
                <a:solidFill>
                  <a:prstClr val="black"/>
                </a:solidFill>
              </a:rPr>
              <a:t> </a:t>
            </a:r>
            <a:r>
              <a:rPr lang="en-US" sz="1600" b="0" i="0" dirty="0">
                <a:solidFill>
                  <a:prstClr val="black"/>
                </a:solidFill>
              </a:rPr>
              <a:t>brine ejection</a:t>
            </a:r>
            <a:r>
              <a:rPr lang="ru-RU" sz="1600" b="0" i="0" dirty="0">
                <a:solidFill>
                  <a:prstClr val="black"/>
                </a:solidFill>
              </a:rPr>
              <a:t>  –</a:t>
            </a:r>
            <a:r>
              <a:rPr lang="en-US" sz="1600" b="0" i="0" dirty="0">
                <a:solidFill>
                  <a:prstClr val="black"/>
                </a:solidFill>
              </a:rPr>
              <a:t>&gt;</a:t>
            </a:r>
            <a:r>
              <a:rPr lang="ru-RU" sz="1600" b="0" i="0" dirty="0">
                <a:solidFill>
                  <a:prstClr val="black"/>
                </a:solidFill>
              </a:rPr>
              <a:t> </a:t>
            </a:r>
            <a:r>
              <a:rPr lang="en-US" sz="1600" b="0" i="0" dirty="0" err="1">
                <a:solidFill>
                  <a:prstClr val="black"/>
                </a:solidFill>
              </a:rPr>
              <a:t>haline</a:t>
            </a:r>
            <a:r>
              <a:rPr lang="en-US" sz="1600" b="0" i="0" dirty="0">
                <a:solidFill>
                  <a:prstClr val="black"/>
                </a:solidFill>
              </a:rPr>
              <a:t> convection</a:t>
            </a:r>
            <a:r>
              <a:rPr lang="ru-RU" sz="1600" b="0" i="0" dirty="0">
                <a:solidFill>
                  <a:prstClr val="black"/>
                </a:solidFill>
              </a:rPr>
              <a:t> –</a:t>
            </a:r>
            <a:r>
              <a:rPr lang="en-US" sz="1600" b="0" i="0" dirty="0">
                <a:solidFill>
                  <a:prstClr val="black"/>
                </a:solidFill>
              </a:rPr>
              <a:t>&gt; mixed layer deepening</a:t>
            </a:r>
            <a:endParaRPr lang="ru-RU" sz="1600" b="0" i="0" dirty="0">
              <a:solidFill>
                <a:prstClr val="black"/>
              </a:solidFill>
            </a:endParaRPr>
          </a:p>
          <a:p>
            <a:pPr algn="l"/>
            <a:endParaRPr lang="ru-RU" sz="1600" b="0" i="0" dirty="0">
              <a:solidFill>
                <a:prstClr val="black"/>
              </a:solidFill>
            </a:endParaRPr>
          </a:p>
          <a:p>
            <a:pPr algn="l"/>
            <a:r>
              <a:rPr lang="ru-RU" sz="1600" b="0" i="0" dirty="0">
                <a:solidFill>
                  <a:prstClr val="black"/>
                </a:solidFill>
              </a:rPr>
              <a:t>3. </a:t>
            </a:r>
            <a:r>
              <a:rPr lang="en-US" sz="1600" b="0" i="0" dirty="0">
                <a:solidFill>
                  <a:prstClr val="black"/>
                </a:solidFill>
              </a:rPr>
              <a:t>Upwelling of warm waters </a:t>
            </a:r>
            <a:r>
              <a:rPr lang="ru-RU" sz="1600" b="0" i="0" dirty="0">
                <a:solidFill>
                  <a:prstClr val="black"/>
                </a:solidFill>
              </a:rPr>
              <a:t> </a:t>
            </a:r>
            <a:r>
              <a:rPr lang="ru-RU" sz="1800" b="0" i="0" dirty="0">
                <a:solidFill>
                  <a:prstClr val="black"/>
                </a:solidFill>
              </a:rPr>
              <a:t>–</a:t>
            </a:r>
            <a:r>
              <a:rPr lang="en-US" sz="1800" b="0" i="0" dirty="0">
                <a:solidFill>
                  <a:prstClr val="black"/>
                </a:solidFill>
              </a:rPr>
              <a:t>&gt; </a:t>
            </a:r>
            <a:r>
              <a:rPr lang="en-US" sz="1600" b="0" i="0" dirty="0">
                <a:solidFill>
                  <a:prstClr val="black"/>
                </a:solidFill>
              </a:rPr>
              <a:t>ice melt </a:t>
            </a:r>
            <a:r>
              <a:rPr lang="ru-RU" sz="1600" b="0" i="0" dirty="0">
                <a:solidFill>
                  <a:prstClr val="black"/>
                </a:solidFill>
              </a:rPr>
              <a:t>–</a:t>
            </a:r>
            <a:r>
              <a:rPr lang="en-US" sz="1600" b="0" i="0" dirty="0">
                <a:solidFill>
                  <a:prstClr val="black"/>
                </a:solidFill>
              </a:rPr>
              <a:t>&gt; mixed layer shallowing and re-stratification near the surface</a:t>
            </a:r>
          </a:p>
        </p:txBody>
      </p:sp>
      <p:sp>
        <p:nvSpPr>
          <p:cNvPr id="2" name="TextBox 1"/>
          <p:cNvSpPr txBox="1"/>
          <p:nvPr/>
        </p:nvSpPr>
        <p:spPr>
          <a:xfrm>
            <a:off x="7066188" y="6419790"/>
            <a:ext cx="1858202" cy="338554"/>
          </a:xfrm>
          <a:prstGeom prst="rect">
            <a:avLst/>
          </a:prstGeom>
          <a:noFill/>
        </p:spPr>
        <p:txBody>
          <a:bodyPr wrap="none" rtlCol="0">
            <a:spAutoFit/>
          </a:bodyPr>
          <a:lstStyle/>
          <a:p>
            <a:r>
              <a:rPr lang="ru-RU" sz="1600" b="0" dirty="0">
                <a:solidFill>
                  <a:prstClr val="black"/>
                </a:solidFill>
              </a:rPr>
              <a:t>(</a:t>
            </a:r>
            <a:r>
              <a:rPr lang="en-US" sz="1600" b="0" dirty="0">
                <a:solidFill>
                  <a:prstClr val="black"/>
                </a:solidFill>
              </a:rPr>
              <a:t>Ivanov et al., 2016)</a:t>
            </a:r>
            <a:endParaRPr lang="ru-RU" sz="1600" b="0" dirty="0">
              <a:solidFill>
                <a:prstClr val="black"/>
              </a:solidFill>
            </a:endParaRPr>
          </a:p>
        </p:txBody>
      </p:sp>
    </p:spTree>
    <p:extLst>
      <p:ext uri="{BB962C8B-B14F-4D97-AF65-F5344CB8AC3E}">
        <p14:creationId xmlns:p14="http://schemas.microsoft.com/office/powerpoint/2010/main" val="2403868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31231" y="304802"/>
            <a:ext cx="8145257" cy="1508105"/>
          </a:xfrm>
          <a:prstGeom prst="rect">
            <a:avLst/>
          </a:prstGeom>
          <a:noFill/>
        </p:spPr>
        <p:txBody>
          <a:bodyPr wrap="square" rtlCol="0">
            <a:spAutoFit/>
          </a:bodyPr>
          <a:lstStyle/>
          <a:p>
            <a:pPr eaLnBrk="1" fontAlgn="auto" hangingPunct="1">
              <a:spcBef>
                <a:spcPts val="0"/>
              </a:spcBef>
              <a:spcAft>
                <a:spcPts val="0"/>
              </a:spcAft>
            </a:pPr>
            <a:r>
              <a:rPr lang="en-US" i="0" dirty="0">
                <a:solidFill>
                  <a:srgbClr val="1F497D"/>
                </a:solidFill>
                <a:effectLst>
                  <a:outerShdw blurRad="38100" dist="38100" dir="2700000" algn="tl">
                    <a:srgbClr val="000000">
                      <a:alpha val="43137"/>
                    </a:srgbClr>
                  </a:outerShdw>
                </a:effectLst>
                <a:latin typeface="Arial" pitchFamily="34" charset="0"/>
                <a:cs typeface="Arial" pitchFamily="34" charset="0"/>
              </a:rPr>
              <a:t>Model calculations</a:t>
            </a:r>
            <a:endParaRPr lang="ru-RU" i="0" dirty="0">
              <a:solidFill>
                <a:srgbClr val="1F497D"/>
              </a:solidFill>
              <a:effectLst>
                <a:outerShdw blurRad="38100" dist="38100" dir="2700000" algn="tl">
                  <a:srgbClr val="000000">
                    <a:alpha val="43137"/>
                  </a:srgbClr>
                </a:outerShdw>
              </a:effectLst>
              <a:latin typeface="Arial" pitchFamily="34" charset="0"/>
              <a:cs typeface="Arial" pitchFamily="34" charset="0"/>
            </a:endParaRPr>
          </a:p>
          <a:p>
            <a:pPr eaLnBrk="1" fontAlgn="auto" hangingPunct="1">
              <a:spcBef>
                <a:spcPts val="0"/>
              </a:spcBef>
              <a:spcAft>
                <a:spcPts val="0"/>
              </a:spcAft>
            </a:pPr>
            <a:endParaRPr lang="ru-RU" sz="1800" b="0" i="0" dirty="0">
              <a:solidFill>
                <a:srgbClr val="1F497D"/>
              </a:solidFill>
              <a:latin typeface="Arial" pitchFamily="34" charset="0"/>
              <a:cs typeface="Arial" pitchFamily="34" charset="0"/>
            </a:endParaRPr>
          </a:p>
          <a:p>
            <a:pPr eaLnBrk="1" fontAlgn="auto" hangingPunct="1">
              <a:spcBef>
                <a:spcPts val="0"/>
              </a:spcBef>
              <a:spcAft>
                <a:spcPts val="0"/>
              </a:spcAft>
            </a:pPr>
            <a:endParaRPr lang="ru-RU" sz="1800" b="0" i="0" dirty="0">
              <a:solidFill>
                <a:srgbClr val="1F497D"/>
              </a:solidFill>
              <a:latin typeface="Arial" pitchFamily="34" charset="0"/>
              <a:cs typeface="Arial" pitchFamily="34" charset="0"/>
            </a:endParaRPr>
          </a:p>
          <a:p>
            <a:pPr eaLnBrk="1" fontAlgn="auto" hangingPunct="1">
              <a:spcBef>
                <a:spcPts val="0"/>
              </a:spcBef>
              <a:spcAft>
                <a:spcPts val="0"/>
              </a:spcAft>
            </a:pPr>
            <a:endParaRPr lang="ru-RU" sz="1800" b="0" i="0" dirty="0">
              <a:solidFill>
                <a:srgbClr val="1F497D"/>
              </a:solidFill>
              <a:latin typeface="Arial" pitchFamily="34" charset="0"/>
              <a:cs typeface="Arial" pitchFamily="34" charset="0"/>
            </a:endParaRPr>
          </a:p>
          <a:p>
            <a:pPr eaLnBrk="1" fontAlgn="auto" hangingPunct="1">
              <a:spcBef>
                <a:spcPts val="0"/>
              </a:spcBef>
              <a:spcAft>
                <a:spcPts val="0"/>
              </a:spcAft>
            </a:pPr>
            <a:r>
              <a:rPr lang="en-US" sz="1800" b="0" i="0" dirty="0">
                <a:solidFill>
                  <a:prstClr val="black"/>
                </a:solidFill>
                <a:latin typeface="Arial" pitchFamily="34" charset="0"/>
                <a:cs typeface="Arial" pitchFamily="34" charset="0"/>
              </a:rPr>
              <a:t>Initial data</a:t>
            </a:r>
            <a:r>
              <a:rPr lang="ru-RU" sz="1800" b="0" i="0" dirty="0">
                <a:solidFill>
                  <a:prstClr val="black"/>
                </a:solidFill>
                <a:latin typeface="Arial" pitchFamily="34" charset="0"/>
                <a:cs typeface="Arial" pitchFamily="34" charset="0"/>
              </a:rPr>
              <a:t>: </a:t>
            </a:r>
            <a:endParaRPr lang="en-GB" sz="1800" b="0" i="0" dirty="0">
              <a:solidFill>
                <a:prstClr val="black"/>
              </a:solidFill>
              <a:latin typeface="Arial" pitchFamily="34" charset="0"/>
              <a:cs typeface="Arial" pitchFamily="34" charset="0"/>
            </a:endParaRPr>
          </a:p>
        </p:txBody>
      </p:sp>
      <p:grpSp>
        <p:nvGrpSpPr>
          <p:cNvPr id="6" name="Group 5"/>
          <p:cNvGrpSpPr/>
          <p:nvPr/>
        </p:nvGrpSpPr>
        <p:grpSpPr>
          <a:xfrm>
            <a:off x="762000" y="2307157"/>
            <a:ext cx="8039167" cy="3567517"/>
            <a:chOff x="940459" y="4077072"/>
            <a:chExt cx="7480217" cy="270000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459" y="4077072"/>
              <a:ext cx="2295641" cy="2700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776" y="4077072"/>
              <a:ext cx="2295641" cy="2700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5035" y="4077072"/>
              <a:ext cx="2295641" cy="2700000"/>
            </a:xfrm>
            <a:prstGeom prst="rect">
              <a:avLst/>
            </a:prstGeom>
          </p:spPr>
        </p:pic>
        <p:sp>
          <p:nvSpPr>
            <p:cNvPr id="22" name="TextBox 21"/>
            <p:cNvSpPr txBox="1"/>
            <p:nvPr/>
          </p:nvSpPr>
          <p:spPr>
            <a:xfrm>
              <a:off x="2824959" y="6093296"/>
              <a:ext cx="303083" cy="279521"/>
            </a:xfrm>
            <a:prstGeom prst="rect">
              <a:avLst/>
            </a:prstGeom>
            <a:noFill/>
          </p:spPr>
          <p:txBody>
            <a:bodyPr wrap="none" rtlCol="0">
              <a:spAutoFit/>
            </a:bodyPr>
            <a:lstStyle/>
            <a:p>
              <a:pPr algn="l" eaLnBrk="1" fontAlgn="auto" hangingPunct="1">
                <a:spcBef>
                  <a:spcPts val="0"/>
                </a:spcBef>
                <a:spcAft>
                  <a:spcPts val="0"/>
                </a:spcAft>
              </a:pPr>
              <a:r>
                <a:rPr lang="en-GB" sz="1800" i="0" dirty="0">
                  <a:solidFill>
                    <a:prstClr val="black"/>
                  </a:solidFill>
                  <a:latin typeface="Arial" pitchFamily="34" charset="0"/>
                  <a:cs typeface="Arial" pitchFamily="34" charset="0"/>
                </a:rPr>
                <a:t>T</a:t>
              </a:r>
            </a:p>
          </p:txBody>
        </p:sp>
        <p:sp>
          <p:nvSpPr>
            <p:cNvPr id="24" name="TextBox 23"/>
            <p:cNvSpPr txBox="1"/>
            <p:nvPr/>
          </p:nvSpPr>
          <p:spPr>
            <a:xfrm>
              <a:off x="5481863" y="6093296"/>
              <a:ext cx="315015" cy="279521"/>
            </a:xfrm>
            <a:prstGeom prst="rect">
              <a:avLst/>
            </a:prstGeom>
            <a:noFill/>
          </p:spPr>
          <p:txBody>
            <a:bodyPr wrap="none" rtlCol="0">
              <a:spAutoFit/>
            </a:bodyPr>
            <a:lstStyle/>
            <a:p>
              <a:pPr algn="l" eaLnBrk="1" fontAlgn="auto" hangingPunct="1">
                <a:spcBef>
                  <a:spcPts val="0"/>
                </a:spcBef>
                <a:spcAft>
                  <a:spcPts val="0"/>
                </a:spcAft>
              </a:pPr>
              <a:r>
                <a:rPr lang="en-GB" sz="1800" i="0" dirty="0">
                  <a:solidFill>
                    <a:prstClr val="black"/>
                  </a:solidFill>
                  <a:latin typeface="Arial" pitchFamily="34" charset="0"/>
                  <a:cs typeface="Arial" pitchFamily="34" charset="0"/>
                </a:rPr>
                <a:t>S</a:t>
              </a:r>
            </a:p>
          </p:txBody>
        </p:sp>
        <p:sp>
          <p:nvSpPr>
            <p:cNvPr id="26" name="TextBox 25"/>
            <p:cNvSpPr txBox="1"/>
            <p:nvPr/>
          </p:nvSpPr>
          <p:spPr>
            <a:xfrm>
              <a:off x="8022139" y="6093296"/>
              <a:ext cx="367220" cy="279521"/>
            </a:xfrm>
            <a:prstGeom prst="rect">
              <a:avLst/>
            </a:prstGeom>
            <a:noFill/>
          </p:spPr>
          <p:txBody>
            <a:bodyPr wrap="none" rtlCol="0">
              <a:spAutoFit/>
            </a:bodyPr>
            <a:lstStyle/>
            <a:p>
              <a:pPr algn="l" eaLnBrk="1" fontAlgn="auto" hangingPunct="1">
                <a:spcBef>
                  <a:spcPts val="0"/>
                </a:spcBef>
                <a:spcAft>
                  <a:spcPts val="0"/>
                </a:spcAft>
              </a:pPr>
              <a:r>
                <a:rPr lang="el-GR" sz="1800" i="0" dirty="0">
                  <a:solidFill>
                    <a:prstClr val="black"/>
                  </a:solidFill>
                  <a:latin typeface="Arial" pitchFamily="34" charset="0"/>
                  <a:cs typeface="Arial" pitchFamily="34" charset="0"/>
                </a:rPr>
                <a:t>σ</a:t>
              </a:r>
              <a:r>
                <a:rPr lang="en-GB" sz="1800" i="0" baseline="-25000" dirty="0">
                  <a:solidFill>
                    <a:prstClr val="black"/>
                  </a:solidFill>
                  <a:latin typeface="Arial" pitchFamily="34" charset="0"/>
                  <a:cs typeface="Arial" pitchFamily="34" charset="0"/>
                </a:rPr>
                <a:t>t</a:t>
              </a:r>
            </a:p>
          </p:txBody>
        </p:sp>
      </p:grpSp>
      <p:sp>
        <p:nvSpPr>
          <p:cNvPr id="14" name="TextBox 13"/>
          <p:cNvSpPr txBox="1"/>
          <p:nvPr/>
        </p:nvSpPr>
        <p:spPr>
          <a:xfrm>
            <a:off x="7066188" y="6419790"/>
            <a:ext cx="1858202" cy="338554"/>
          </a:xfrm>
          <a:prstGeom prst="rect">
            <a:avLst/>
          </a:prstGeom>
          <a:noFill/>
        </p:spPr>
        <p:txBody>
          <a:bodyPr wrap="none" rtlCol="0">
            <a:spAutoFit/>
          </a:bodyPr>
          <a:lstStyle/>
          <a:p>
            <a:r>
              <a:rPr lang="ru-RU" sz="1600" b="0" dirty="0">
                <a:solidFill>
                  <a:prstClr val="black"/>
                </a:solidFill>
              </a:rPr>
              <a:t>(</a:t>
            </a:r>
            <a:r>
              <a:rPr lang="en-US" sz="1600" b="0" dirty="0">
                <a:solidFill>
                  <a:prstClr val="black"/>
                </a:solidFill>
              </a:rPr>
              <a:t>Ivanov et al., 2016)</a:t>
            </a:r>
            <a:endParaRPr lang="ru-RU" sz="1600" b="0" dirty="0">
              <a:solidFill>
                <a:prstClr val="black"/>
              </a:solidFill>
            </a:endParaRPr>
          </a:p>
        </p:txBody>
      </p:sp>
      <p:sp>
        <p:nvSpPr>
          <p:cNvPr id="16" name="TextBox 15"/>
          <p:cNvSpPr txBox="1"/>
          <p:nvPr/>
        </p:nvSpPr>
        <p:spPr>
          <a:xfrm>
            <a:off x="3521918" y="1812907"/>
            <a:ext cx="2459391" cy="369332"/>
          </a:xfrm>
          <a:prstGeom prst="rect">
            <a:avLst/>
          </a:prstGeom>
          <a:noFill/>
        </p:spPr>
        <p:txBody>
          <a:bodyPr wrap="none" rtlCol="0">
            <a:spAutoFit/>
          </a:bodyPr>
          <a:lstStyle/>
          <a:p>
            <a:pPr algn="l" eaLnBrk="1" fontAlgn="auto" hangingPunct="1">
              <a:spcBef>
                <a:spcPts val="0"/>
              </a:spcBef>
              <a:spcAft>
                <a:spcPts val="0"/>
              </a:spcAft>
            </a:pPr>
            <a:r>
              <a:rPr lang="en-US" sz="1800" i="0" dirty="0">
                <a:solidFill>
                  <a:prstClr val="black"/>
                </a:solidFill>
                <a:latin typeface="Calibri"/>
              </a:rPr>
              <a:t>October, </a:t>
            </a:r>
            <a:r>
              <a:rPr lang="ru-RU" sz="1800" i="0" dirty="0">
                <a:solidFill>
                  <a:prstClr val="black"/>
                </a:solidFill>
                <a:latin typeface="Calibri"/>
              </a:rPr>
              <a:t>27</a:t>
            </a:r>
            <a:r>
              <a:rPr lang="en-US" sz="1800" i="0" dirty="0">
                <a:solidFill>
                  <a:prstClr val="black"/>
                </a:solidFill>
                <a:latin typeface="Calibri"/>
              </a:rPr>
              <a:t>, </a:t>
            </a:r>
            <a:r>
              <a:rPr lang="ru-RU" sz="1800" i="0" dirty="0">
                <a:solidFill>
                  <a:prstClr val="black"/>
                </a:solidFill>
                <a:latin typeface="Calibri"/>
              </a:rPr>
              <a:t>2008</a:t>
            </a:r>
            <a:r>
              <a:rPr lang="en-US" sz="1800" i="0" dirty="0">
                <a:solidFill>
                  <a:prstClr val="black"/>
                </a:solidFill>
                <a:latin typeface="Calibri"/>
              </a:rPr>
              <a:t>:</a:t>
            </a:r>
            <a:r>
              <a:rPr lang="ru-RU" sz="1800" i="0" dirty="0">
                <a:solidFill>
                  <a:prstClr val="black"/>
                </a:solidFill>
                <a:latin typeface="Calibri"/>
              </a:rPr>
              <a:t>  31°</a:t>
            </a:r>
            <a:r>
              <a:rPr lang="en-US" sz="1800" i="0" dirty="0">
                <a:solidFill>
                  <a:prstClr val="black"/>
                </a:solidFill>
                <a:latin typeface="Calibri"/>
              </a:rPr>
              <a:t>E</a:t>
            </a:r>
            <a:endParaRPr lang="en-GB" sz="1800" i="0" dirty="0">
              <a:solidFill>
                <a:prstClr val="black"/>
              </a:solidFill>
              <a:latin typeface="Calibri"/>
            </a:endParaRPr>
          </a:p>
        </p:txBody>
      </p:sp>
    </p:spTree>
    <p:extLst>
      <p:ext uri="{BB962C8B-B14F-4D97-AF65-F5344CB8AC3E}">
        <p14:creationId xmlns:p14="http://schemas.microsoft.com/office/powerpoint/2010/main" val="2422421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620688"/>
            <a:ext cx="3816424" cy="6161517"/>
          </a:xfrm>
          <a:prstGeom prst="rect">
            <a:avLst/>
          </a:prstGeom>
        </p:spPr>
      </p:pic>
      <p:sp>
        <p:nvSpPr>
          <p:cNvPr id="5" name="TextBox 4"/>
          <p:cNvSpPr txBox="1"/>
          <p:nvPr/>
        </p:nvSpPr>
        <p:spPr>
          <a:xfrm>
            <a:off x="211991" y="31580"/>
            <a:ext cx="8856984" cy="369332"/>
          </a:xfrm>
          <a:prstGeom prst="rect">
            <a:avLst/>
          </a:prstGeom>
          <a:noFill/>
        </p:spPr>
        <p:txBody>
          <a:bodyPr wrap="square" rtlCol="0">
            <a:spAutoFit/>
          </a:bodyPr>
          <a:lstStyle/>
          <a:p>
            <a:pPr eaLnBrk="1" fontAlgn="auto" hangingPunct="1">
              <a:spcBef>
                <a:spcPts val="0"/>
              </a:spcBef>
              <a:spcAft>
                <a:spcPts val="0"/>
              </a:spcAft>
            </a:pPr>
            <a:r>
              <a:rPr lang="en-US" sz="1800" i="0" dirty="0">
                <a:solidFill>
                  <a:prstClr val="black"/>
                </a:solidFill>
                <a:effectLst>
                  <a:outerShdw blurRad="38100" dist="38100" dir="2700000" algn="tl">
                    <a:srgbClr val="000000">
                      <a:alpha val="43137"/>
                    </a:srgbClr>
                  </a:outerShdw>
                </a:effectLst>
                <a:latin typeface="Calibri"/>
              </a:rPr>
              <a:t>Model results</a:t>
            </a:r>
            <a:endParaRPr lang="ru-RU" sz="1800" i="0" dirty="0">
              <a:solidFill>
                <a:prstClr val="black"/>
              </a:solidFill>
              <a:effectLst>
                <a:outerShdw blurRad="38100" dist="38100" dir="2700000" algn="tl">
                  <a:srgbClr val="000000">
                    <a:alpha val="43137"/>
                  </a:srgbClr>
                </a:outerShdw>
              </a:effectLst>
              <a:latin typeface="Calibri"/>
            </a:endParaRPr>
          </a:p>
        </p:txBody>
      </p:sp>
      <p:sp>
        <p:nvSpPr>
          <p:cNvPr id="6" name="TextBox 5"/>
          <p:cNvSpPr txBox="1"/>
          <p:nvPr/>
        </p:nvSpPr>
        <p:spPr>
          <a:xfrm>
            <a:off x="4355978" y="1166842"/>
            <a:ext cx="4392488" cy="4524315"/>
          </a:xfrm>
          <a:prstGeom prst="rect">
            <a:avLst/>
          </a:prstGeom>
          <a:noFill/>
        </p:spPr>
        <p:txBody>
          <a:bodyPr wrap="square" rtlCol="0">
            <a:spAutoFit/>
          </a:bodyPr>
          <a:lstStyle/>
          <a:p>
            <a:pPr algn="l" eaLnBrk="1" fontAlgn="auto" hangingPunct="1">
              <a:spcBef>
                <a:spcPts val="0"/>
              </a:spcBef>
              <a:spcAft>
                <a:spcPts val="0"/>
              </a:spcAft>
            </a:pPr>
            <a:r>
              <a:rPr lang="en-US" sz="1800" b="0" i="0" dirty="0">
                <a:solidFill>
                  <a:prstClr val="black"/>
                </a:solidFill>
                <a:latin typeface="Calibri"/>
              </a:rPr>
              <a:t>Temporal evolution of mixed layer depth, as obtained in model calculations with initial temperature and salinity distributions</a:t>
            </a:r>
          </a:p>
          <a:p>
            <a:pPr algn="l" eaLnBrk="1" fontAlgn="auto" hangingPunct="1">
              <a:spcBef>
                <a:spcPts val="0"/>
              </a:spcBef>
              <a:spcAft>
                <a:spcPts val="0"/>
              </a:spcAft>
            </a:pPr>
            <a:r>
              <a:rPr lang="en-US" sz="1800" b="0" i="0" dirty="0">
                <a:solidFill>
                  <a:prstClr val="black"/>
                </a:solidFill>
                <a:latin typeface="Calibri"/>
              </a:rPr>
              <a:t>shown at the previous slide at stations (a) 2, (b) 3, and (c) 4 with no ice, and the depth of the mixed layer equal to 5m at the beginning of calculations. Red circles indicate deep convection events.</a:t>
            </a:r>
          </a:p>
          <a:p>
            <a:pPr algn="l" eaLnBrk="1" fontAlgn="auto" hangingPunct="1">
              <a:spcBef>
                <a:spcPts val="0"/>
              </a:spcBef>
              <a:spcAft>
                <a:spcPts val="0"/>
              </a:spcAft>
            </a:pPr>
            <a:endParaRPr lang="ru-RU" sz="1800" b="0" i="0" dirty="0">
              <a:solidFill>
                <a:prstClr val="black"/>
              </a:solidFill>
              <a:latin typeface="Calibri"/>
            </a:endParaRPr>
          </a:p>
          <a:p>
            <a:pPr algn="l" eaLnBrk="1" fontAlgn="auto" hangingPunct="1">
              <a:spcBef>
                <a:spcPts val="0"/>
              </a:spcBef>
              <a:spcAft>
                <a:spcPts val="0"/>
              </a:spcAft>
            </a:pPr>
            <a:r>
              <a:rPr lang="en-US" sz="1800" b="0" i="0" dirty="0">
                <a:solidFill>
                  <a:prstClr val="black"/>
                </a:solidFill>
                <a:latin typeface="Calibri"/>
              </a:rPr>
              <a:t>For vertical thermohaline  profile, as at station 4</a:t>
            </a:r>
            <a:r>
              <a:rPr lang="ru-RU" sz="1800" b="0" i="0" dirty="0">
                <a:solidFill>
                  <a:prstClr val="black"/>
                </a:solidFill>
                <a:latin typeface="Calibri"/>
              </a:rPr>
              <a:t>, </a:t>
            </a:r>
            <a:r>
              <a:rPr lang="en-US" sz="1800" i="0" dirty="0">
                <a:solidFill>
                  <a:prstClr val="black"/>
                </a:solidFill>
                <a:latin typeface="Calibri"/>
              </a:rPr>
              <a:t>no ice formation happens during the entire winter! D</a:t>
            </a:r>
            <a:r>
              <a:rPr lang="en-US" sz="1800" b="0" i="0" dirty="0">
                <a:solidFill>
                  <a:prstClr val="black"/>
                </a:solidFill>
                <a:latin typeface="Calibri"/>
              </a:rPr>
              <a:t>ue to the deep penetration of convection, the heat flux from the ocean completely compensates heat transfer to the atmosphere.</a:t>
            </a:r>
            <a:endParaRPr lang="ru-RU" sz="1800" b="0" i="0" dirty="0">
              <a:solidFill>
                <a:prstClr val="black"/>
              </a:solidFill>
              <a:latin typeface="Calibri"/>
            </a:endParaRPr>
          </a:p>
          <a:p>
            <a:pPr algn="l" eaLnBrk="1" fontAlgn="auto" hangingPunct="1">
              <a:spcBef>
                <a:spcPts val="0"/>
              </a:spcBef>
              <a:spcAft>
                <a:spcPts val="0"/>
              </a:spcAft>
            </a:pPr>
            <a:endParaRPr lang="ru-RU" sz="1800" b="0" i="0" dirty="0">
              <a:solidFill>
                <a:prstClr val="black"/>
              </a:solidFill>
              <a:latin typeface="Calibri"/>
            </a:endParaRPr>
          </a:p>
        </p:txBody>
      </p:sp>
      <p:sp>
        <p:nvSpPr>
          <p:cNvPr id="8" name="TextBox 7"/>
          <p:cNvSpPr txBox="1"/>
          <p:nvPr/>
        </p:nvSpPr>
        <p:spPr>
          <a:xfrm>
            <a:off x="7066188" y="6419790"/>
            <a:ext cx="1858202" cy="338554"/>
          </a:xfrm>
          <a:prstGeom prst="rect">
            <a:avLst/>
          </a:prstGeom>
          <a:noFill/>
        </p:spPr>
        <p:txBody>
          <a:bodyPr wrap="none" rtlCol="0">
            <a:spAutoFit/>
          </a:bodyPr>
          <a:lstStyle/>
          <a:p>
            <a:r>
              <a:rPr lang="ru-RU" sz="1600" b="0" dirty="0">
                <a:solidFill>
                  <a:prstClr val="black"/>
                </a:solidFill>
              </a:rPr>
              <a:t>(</a:t>
            </a:r>
            <a:r>
              <a:rPr lang="en-US" sz="1600" b="0" dirty="0">
                <a:solidFill>
                  <a:prstClr val="black"/>
                </a:solidFill>
              </a:rPr>
              <a:t>Ivanov et al., 2016)</a:t>
            </a:r>
            <a:endParaRPr lang="ru-RU" sz="1600" b="0" dirty="0">
              <a:solidFill>
                <a:prstClr val="black"/>
              </a:solidFill>
            </a:endParaRPr>
          </a:p>
        </p:txBody>
      </p:sp>
    </p:spTree>
    <p:extLst>
      <p:ext uri="{BB962C8B-B14F-4D97-AF65-F5344CB8AC3E}">
        <p14:creationId xmlns:p14="http://schemas.microsoft.com/office/powerpoint/2010/main" val="17815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4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4" y="1219218"/>
            <a:ext cx="8369705" cy="336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81000" y="4953018"/>
            <a:ext cx="8305800" cy="584775"/>
          </a:xfrm>
          <a:prstGeom prst="rect">
            <a:avLst/>
          </a:prstGeom>
        </p:spPr>
        <p:txBody>
          <a:bodyPr wrap="square">
            <a:spAutoFit/>
          </a:bodyPr>
          <a:lstStyle/>
          <a:p>
            <a:r>
              <a:rPr lang="en-US" sz="1600" b="0" dirty="0">
                <a:solidFill>
                  <a:srgbClr val="000000"/>
                </a:solidFill>
                <a:latin typeface="Times New Roman"/>
              </a:rPr>
              <a:t>Initial depth of the mixed layer is equal to 5 meters The black line shows the evolution of ice thickness for the “ice-freezing” (without AW layer) ocean</a:t>
            </a:r>
          </a:p>
        </p:txBody>
      </p:sp>
      <p:sp>
        <p:nvSpPr>
          <p:cNvPr id="3" name="Прямоугольник 2"/>
          <p:cNvSpPr/>
          <p:nvPr/>
        </p:nvSpPr>
        <p:spPr>
          <a:xfrm>
            <a:off x="2412414" y="152418"/>
            <a:ext cx="4212243" cy="461665"/>
          </a:xfrm>
          <a:prstGeom prst="rect">
            <a:avLst/>
          </a:prstGeom>
        </p:spPr>
        <p:txBody>
          <a:bodyPr wrap="none">
            <a:spAutoFit/>
          </a:bodyPr>
          <a:lstStyle/>
          <a:p>
            <a:r>
              <a:rPr lang="en-US" sz="2400" i="0" dirty="0">
                <a:solidFill>
                  <a:srgbClr val="000000"/>
                </a:solidFill>
                <a:effectLst>
                  <a:outerShdw blurRad="38100" dist="38100" dir="2700000" algn="tl">
                    <a:srgbClr val="000000">
                      <a:alpha val="43137"/>
                    </a:srgbClr>
                  </a:outerShdw>
                </a:effectLst>
                <a:latin typeface="Times New Roman"/>
              </a:rPr>
              <a:t>Time evolution of ice thickness</a:t>
            </a:r>
            <a:endParaRPr lang="ru-RU" sz="2400" i="0" dirty="0">
              <a:solidFill>
                <a:srgbClr val="000000"/>
              </a:solidFill>
              <a:effectLst>
                <a:outerShdw blurRad="38100" dist="38100" dir="2700000" algn="tl">
                  <a:srgbClr val="000000">
                    <a:alpha val="43137"/>
                  </a:srgbClr>
                </a:outerShdw>
              </a:effectLst>
              <a:latin typeface="Times New Roman"/>
            </a:endParaRPr>
          </a:p>
        </p:txBody>
      </p:sp>
      <p:sp>
        <p:nvSpPr>
          <p:cNvPr id="6" name="TextBox 5"/>
          <p:cNvSpPr txBox="1"/>
          <p:nvPr/>
        </p:nvSpPr>
        <p:spPr>
          <a:xfrm>
            <a:off x="7066188" y="6419790"/>
            <a:ext cx="1858202"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u="none" strike="noStrike" kern="0" cap="none" spc="0" normalizeH="0" baseline="0" noProof="0" dirty="0">
                <a:ln>
                  <a:noFill/>
                </a:ln>
                <a:solidFill>
                  <a:prstClr val="black"/>
                </a:solidFill>
                <a:effectLst/>
                <a:uLnTx/>
                <a:uFillTx/>
              </a:rPr>
              <a:t>(</a:t>
            </a:r>
            <a:r>
              <a:rPr kumimoji="0" lang="en-US" sz="1600" b="0" u="none" strike="noStrike" kern="0" cap="none" spc="0" normalizeH="0" baseline="0" noProof="0" dirty="0">
                <a:ln>
                  <a:noFill/>
                </a:ln>
                <a:solidFill>
                  <a:prstClr val="black"/>
                </a:solidFill>
                <a:effectLst/>
                <a:uLnTx/>
                <a:uFillTx/>
              </a:rPr>
              <a:t>Ivanov et al., 2016)</a:t>
            </a:r>
            <a:endParaRPr kumimoji="0" lang="ru-RU" sz="1600" b="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51545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914400"/>
            <a:ext cx="5190203" cy="5822544"/>
          </a:xfrm>
          <a:prstGeom prst="rect">
            <a:avLst/>
          </a:prstGeom>
        </p:spPr>
      </p:pic>
      <p:sp>
        <p:nvSpPr>
          <p:cNvPr id="3" name="Прямоугольник 2"/>
          <p:cNvSpPr/>
          <p:nvPr/>
        </p:nvSpPr>
        <p:spPr>
          <a:xfrm>
            <a:off x="670457" y="476310"/>
            <a:ext cx="8081058" cy="400110"/>
          </a:xfrm>
          <a:prstGeom prst="rect">
            <a:avLst/>
          </a:prstGeom>
        </p:spPr>
        <p:txBody>
          <a:bodyPr wrap="none">
            <a:spAutoFit/>
          </a:bodyPr>
          <a:lstStyle/>
          <a:p>
            <a:r>
              <a:rPr lang="en-US" b="0" i="0" dirty="0"/>
              <a:t>Global Ocean reanalysis and forecast Daily Global Physical Bulletin at 1/12°</a:t>
            </a:r>
            <a:endParaRPr lang="ru-RU" b="0" i="0" dirty="0"/>
          </a:p>
        </p:txBody>
      </p:sp>
      <p:sp>
        <p:nvSpPr>
          <p:cNvPr id="4" name="TextBox 3"/>
          <p:cNvSpPr txBox="1"/>
          <p:nvPr/>
        </p:nvSpPr>
        <p:spPr>
          <a:xfrm>
            <a:off x="1126924" y="28545"/>
            <a:ext cx="6415987" cy="400110"/>
          </a:xfrm>
          <a:prstGeom prst="rect">
            <a:avLst/>
          </a:prstGeom>
          <a:noFill/>
        </p:spPr>
        <p:txBody>
          <a:bodyPr wrap="none" rtlCol="0">
            <a:spAutoFit/>
          </a:bodyPr>
          <a:lstStyle/>
          <a:p>
            <a:r>
              <a:rPr lang="en-US" dirty="0"/>
              <a:t>MERCATOR OCEAN: Ocean monitoring and Forecasting</a:t>
            </a:r>
            <a:endParaRPr lang="ru-RU" dirty="0"/>
          </a:p>
        </p:txBody>
      </p:sp>
    </p:spTree>
    <p:extLst>
      <p:ext uri="{BB962C8B-B14F-4D97-AF65-F5344CB8AC3E}">
        <p14:creationId xmlns:p14="http://schemas.microsoft.com/office/powerpoint/2010/main" val="3844896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extLst>
              <a:ext uri="{28A0092B-C50C-407E-A947-70E740481C1C}">
                <a14:useLocalDpi xmlns:a14="http://schemas.microsoft.com/office/drawing/2010/main" val="0"/>
              </a:ext>
            </a:extLst>
          </a:blip>
          <a:stretch>
            <a:fillRect/>
          </a:stretch>
        </p:blipFill>
        <p:spPr>
          <a:xfrm>
            <a:off x="2260282" y="400110"/>
            <a:ext cx="4318635" cy="5317926"/>
          </a:xfrm>
          <a:prstGeom prst="rect">
            <a:avLst/>
          </a:prstGeom>
        </p:spPr>
      </p:pic>
      <p:sp>
        <p:nvSpPr>
          <p:cNvPr id="3" name="TextBox 2"/>
          <p:cNvSpPr txBox="1"/>
          <p:nvPr/>
        </p:nvSpPr>
        <p:spPr>
          <a:xfrm>
            <a:off x="0" y="5657671"/>
            <a:ext cx="9144001" cy="1200329"/>
          </a:xfrm>
          <a:prstGeom prst="rect">
            <a:avLst/>
          </a:prstGeom>
          <a:noFill/>
        </p:spPr>
        <p:txBody>
          <a:bodyPr wrap="square" rtlCol="0">
            <a:spAutoFit/>
          </a:bodyPr>
          <a:lstStyle/>
          <a:p>
            <a:pPr algn="l"/>
            <a:r>
              <a:rPr lang="en-US" sz="1800" b="0" i="0" dirty="0">
                <a:solidFill>
                  <a:srgbClr val="000000"/>
                </a:solidFill>
              </a:rPr>
              <a:t>Mean seasonal oscillations of temperature</a:t>
            </a:r>
            <a:r>
              <a:rPr lang="ru-RU" sz="1800" b="0" i="0" dirty="0">
                <a:solidFill>
                  <a:srgbClr val="000000"/>
                </a:solidFill>
              </a:rPr>
              <a:t> </a:t>
            </a:r>
            <a:r>
              <a:rPr lang="en-US" sz="1800" b="0" i="0" dirty="0">
                <a:solidFill>
                  <a:srgbClr val="000000"/>
                </a:solidFill>
              </a:rPr>
              <a:t>in the AW </a:t>
            </a:r>
            <a:r>
              <a:rPr lang="ru-RU" sz="1800" b="0" i="0" dirty="0">
                <a:solidFill>
                  <a:srgbClr val="000000"/>
                </a:solidFill>
              </a:rPr>
              <a:t>«</a:t>
            </a:r>
            <a:r>
              <a:rPr lang="en-US" sz="1800" b="0" i="0" dirty="0">
                <a:solidFill>
                  <a:srgbClr val="000000"/>
                </a:solidFill>
              </a:rPr>
              <a:t>kernel</a:t>
            </a:r>
            <a:r>
              <a:rPr lang="ru-RU" sz="1800" b="0" i="0" dirty="0">
                <a:solidFill>
                  <a:srgbClr val="000000"/>
                </a:solidFill>
              </a:rPr>
              <a:t>» </a:t>
            </a:r>
            <a:r>
              <a:rPr lang="en-US" sz="1800" b="0" i="0" dirty="0">
                <a:solidFill>
                  <a:srgbClr val="000000"/>
                </a:solidFill>
              </a:rPr>
              <a:t>based on NABOS data (</a:t>
            </a:r>
            <a:r>
              <a:rPr lang="en-US" sz="1800" b="0" i="0" dirty="0">
                <a:solidFill>
                  <a:srgbClr val="0000FF"/>
                </a:solidFill>
              </a:rPr>
              <a:t>http://nabos.iarc.uaf.edu/</a:t>
            </a:r>
            <a:r>
              <a:rPr lang="en-US" sz="1800" b="0" i="0" dirty="0">
                <a:solidFill>
                  <a:srgbClr val="000000"/>
                </a:solidFill>
              </a:rPr>
              <a:t>) – red curve</a:t>
            </a:r>
            <a:r>
              <a:rPr lang="ru-RU" sz="1800" b="0" i="0" dirty="0">
                <a:solidFill>
                  <a:srgbClr val="000000"/>
                </a:solidFill>
              </a:rPr>
              <a:t>: 2004-2009</a:t>
            </a:r>
            <a:r>
              <a:rPr lang="en-US" sz="1800" b="0" i="0" dirty="0">
                <a:solidFill>
                  <a:srgbClr val="000000"/>
                </a:solidFill>
              </a:rPr>
              <a:t>;</a:t>
            </a:r>
            <a:r>
              <a:rPr lang="ru-RU" sz="1800" b="0" i="0" dirty="0">
                <a:solidFill>
                  <a:srgbClr val="000000"/>
                </a:solidFill>
              </a:rPr>
              <a:t> </a:t>
            </a:r>
            <a:r>
              <a:rPr lang="en-US" sz="1800" b="0" i="0" dirty="0">
                <a:solidFill>
                  <a:srgbClr val="000000"/>
                </a:solidFill>
              </a:rPr>
              <a:t>and MERCATOR reanalysis (</a:t>
            </a:r>
            <a:r>
              <a:rPr lang="en-US" sz="1800" b="0" i="0" dirty="0">
                <a:solidFill>
                  <a:srgbClr val="0000FF"/>
                </a:solidFill>
              </a:rPr>
              <a:t>https://www.mercator-ocean.fr/en/</a:t>
            </a:r>
            <a:r>
              <a:rPr lang="en-US" sz="1800" b="0" i="0" dirty="0">
                <a:solidFill>
                  <a:srgbClr val="000000"/>
                </a:solidFill>
              </a:rPr>
              <a:t>)  - blue curve</a:t>
            </a:r>
            <a:r>
              <a:rPr lang="ru-RU" sz="1800" b="0" i="0" dirty="0">
                <a:solidFill>
                  <a:srgbClr val="000000"/>
                </a:solidFill>
              </a:rPr>
              <a:t>: 2007-2017</a:t>
            </a:r>
            <a:r>
              <a:rPr lang="en-US" sz="1800" b="0" i="0" dirty="0">
                <a:solidFill>
                  <a:srgbClr val="000000"/>
                </a:solidFill>
              </a:rPr>
              <a:t>.</a:t>
            </a:r>
            <a:r>
              <a:rPr lang="ru-RU" sz="1800" b="0" i="0" dirty="0">
                <a:solidFill>
                  <a:srgbClr val="000000"/>
                </a:solidFill>
              </a:rPr>
              <a:t> </a:t>
            </a:r>
            <a:r>
              <a:rPr lang="en-US" sz="1800" b="0" i="0" dirty="0">
                <a:solidFill>
                  <a:srgbClr val="000000"/>
                </a:solidFill>
              </a:rPr>
              <a:t>Daily data – thin lines; two-month running average - thick lines)</a:t>
            </a:r>
            <a:endParaRPr lang="ru-RU" sz="1800" b="0" i="0" dirty="0">
              <a:solidFill>
                <a:srgbClr val="000000"/>
              </a:solidFill>
            </a:endParaRPr>
          </a:p>
        </p:txBody>
      </p:sp>
      <p:sp>
        <p:nvSpPr>
          <p:cNvPr id="4" name="TextBox 3"/>
          <p:cNvSpPr txBox="1"/>
          <p:nvPr/>
        </p:nvSpPr>
        <p:spPr>
          <a:xfrm>
            <a:off x="0" y="0"/>
            <a:ext cx="8534399" cy="400110"/>
          </a:xfrm>
          <a:prstGeom prst="rect">
            <a:avLst/>
          </a:prstGeom>
          <a:noFill/>
        </p:spPr>
        <p:txBody>
          <a:bodyPr wrap="square" rtlCol="0">
            <a:spAutoFit/>
          </a:bodyPr>
          <a:lstStyle/>
          <a:p>
            <a:r>
              <a:rPr lang="en-US" i="0" dirty="0">
                <a:solidFill>
                  <a:srgbClr val="000000"/>
                </a:solidFill>
                <a:effectLst>
                  <a:outerShdw blurRad="38100" dist="38100" dir="2700000" algn="tl">
                    <a:srgbClr val="000000">
                      <a:alpha val="43137"/>
                    </a:srgbClr>
                  </a:outerShdw>
                </a:effectLst>
              </a:rPr>
              <a:t>Comparison of MERCATOR reanalysis with observations</a:t>
            </a:r>
            <a:endParaRPr lang="ru-RU" i="0" dirty="0">
              <a:solidFill>
                <a:srgbClr val="000000"/>
              </a:solidFill>
              <a:effectLst>
                <a:outerShdw blurRad="38100" dist="38100" dir="2700000" algn="tl">
                  <a:srgbClr val="000000">
                    <a:alpha val="43137"/>
                  </a:srgbClr>
                </a:outerShdw>
              </a:effectLst>
            </a:endParaRPr>
          </a:p>
        </p:txBody>
      </p:sp>
      <p:sp>
        <p:nvSpPr>
          <p:cNvPr id="5" name="TextBox 4"/>
          <p:cNvSpPr txBox="1"/>
          <p:nvPr/>
        </p:nvSpPr>
        <p:spPr>
          <a:xfrm>
            <a:off x="5306857" y="609600"/>
            <a:ext cx="1088760" cy="707886"/>
          </a:xfrm>
          <a:prstGeom prst="rect">
            <a:avLst/>
          </a:prstGeom>
          <a:noFill/>
        </p:spPr>
        <p:txBody>
          <a:bodyPr wrap="none" rtlCol="0">
            <a:spAutoFit/>
          </a:bodyPr>
          <a:lstStyle/>
          <a:p>
            <a:r>
              <a:rPr lang="ru-RU" b="0" dirty="0">
                <a:solidFill>
                  <a:srgbClr val="000000"/>
                </a:solidFill>
              </a:rPr>
              <a:t>81</a:t>
            </a:r>
            <a:r>
              <a:rPr lang="ru-RU" b="0" baseline="30000" dirty="0">
                <a:solidFill>
                  <a:srgbClr val="000000"/>
                </a:solidFill>
              </a:rPr>
              <a:t>0</a:t>
            </a:r>
            <a:r>
              <a:rPr lang="ru-RU" b="0" dirty="0">
                <a:solidFill>
                  <a:srgbClr val="000000"/>
                </a:solidFill>
              </a:rPr>
              <a:t>30</a:t>
            </a:r>
            <a:r>
              <a:rPr lang="en-US" b="0" dirty="0">
                <a:solidFill>
                  <a:srgbClr val="000000"/>
                </a:solidFill>
              </a:rPr>
              <a:t>’ N</a:t>
            </a:r>
            <a:endParaRPr lang="ru-RU" b="0" dirty="0">
              <a:solidFill>
                <a:srgbClr val="000000"/>
              </a:solidFill>
            </a:endParaRPr>
          </a:p>
          <a:p>
            <a:r>
              <a:rPr lang="ru-RU" b="0" dirty="0">
                <a:solidFill>
                  <a:srgbClr val="000000"/>
                </a:solidFill>
              </a:rPr>
              <a:t>31</a:t>
            </a:r>
            <a:r>
              <a:rPr lang="ru-RU" b="0" baseline="30000" dirty="0">
                <a:solidFill>
                  <a:srgbClr val="000000"/>
                </a:solidFill>
              </a:rPr>
              <a:t>0</a:t>
            </a:r>
            <a:r>
              <a:rPr lang="ru-RU" b="0" dirty="0">
                <a:solidFill>
                  <a:srgbClr val="000000"/>
                </a:solidFill>
              </a:rPr>
              <a:t>00</a:t>
            </a:r>
            <a:r>
              <a:rPr lang="en-US" b="0" dirty="0">
                <a:solidFill>
                  <a:srgbClr val="000000"/>
                </a:solidFill>
              </a:rPr>
              <a:t>’E</a:t>
            </a:r>
            <a:r>
              <a:rPr lang="ru-RU" b="0" dirty="0">
                <a:solidFill>
                  <a:srgbClr val="000000"/>
                </a:solidFill>
              </a:rPr>
              <a:t>.</a:t>
            </a:r>
          </a:p>
        </p:txBody>
      </p:sp>
      <p:sp>
        <p:nvSpPr>
          <p:cNvPr id="6" name="Прямоугольник 5"/>
          <p:cNvSpPr/>
          <p:nvPr/>
        </p:nvSpPr>
        <p:spPr>
          <a:xfrm>
            <a:off x="7086600" y="5257800"/>
            <a:ext cx="188064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dirty="0">
                <a:ln>
                  <a:noFill/>
                </a:ln>
                <a:solidFill>
                  <a:srgbClr val="000000"/>
                </a:solidFill>
                <a:effectLst/>
                <a:uLnTx/>
                <a:uFillTx/>
              </a:rPr>
              <a:t>[Ivanov et al., 2018]</a:t>
            </a:r>
          </a:p>
        </p:txBody>
      </p:sp>
    </p:spTree>
    <p:extLst>
      <p:ext uri="{BB962C8B-B14F-4D97-AF65-F5344CB8AC3E}">
        <p14:creationId xmlns:p14="http://schemas.microsoft.com/office/powerpoint/2010/main" val="1839255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7259"/>
            <a:ext cx="9144000" cy="6723485"/>
          </a:xfrm>
          <a:prstGeom prst="rect">
            <a:avLst/>
          </a:prstGeom>
        </p:spPr>
      </p:pic>
      <p:sp>
        <p:nvSpPr>
          <p:cNvPr id="7" name="TextBox 6"/>
          <p:cNvSpPr txBox="1"/>
          <p:nvPr/>
        </p:nvSpPr>
        <p:spPr>
          <a:xfrm>
            <a:off x="215631" y="128638"/>
            <a:ext cx="5700245" cy="707886"/>
          </a:xfrm>
          <a:prstGeom prst="rect">
            <a:avLst/>
          </a:prstGeom>
          <a:noFill/>
        </p:spPr>
        <p:txBody>
          <a:bodyPr wrap="square" rtlCol="0">
            <a:spAutoFit/>
          </a:bodyPr>
          <a:lstStyle/>
          <a:p>
            <a:r>
              <a:rPr lang="en-US" i="0" dirty="0">
                <a:solidFill>
                  <a:srgbClr val="2D2DB9"/>
                </a:solidFill>
                <a:effectLst>
                  <a:outerShdw blurRad="38100" dist="38100" dir="2700000" algn="tl">
                    <a:srgbClr val="000000">
                      <a:alpha val="43137"/>
                    </a:srgbClr>
                  </a:outerShdw>
                </a:effectLst>
              </a:rPr>
              <a:t>Atlantic Water inflow in the Arctic Basin according to MERCATOR </a:t>
            </a:r>
            <a:r>
              <a:rPr lang="en-US" i="0" dirty="0" err="1">
                <a:solidFill>
                  <a:srgbClr val="2D2DB9"/>
                </a:solidFill>
                <a:effectLst>
                  <a:outerShdw blurRad="38100" dist="38100" dir="2700000" algn="tl">
                    <a:srgbClr val="000000">
                      <a:alpha val="43137"/>
                    </a:srgbClr>
                  </a:outerShdw>
                </a:effectLst>
              </a:rPr>
              <a:t>reanalyss</a:t>
            </a:r>
            <a:endParaRPr lang="ru-RU" i="0" dirty="0">
              <a:solidFill>
                <a:srgbClr val="2D2DB9"/>
              </a:solidFill>
              <a:effectLst>
                <a:outerShdw blurRad="38100" dist="38100" dir="2700000" algn="tl">
                  <a:srgbClr val="000000">
                    <a:alpha val="43137"/>
                  </a:srgbClr>
                </a:outerShdw>
              </a:effectLst>
            </a:endParaRPr>
          </a:p>
        </p:txBody>
      </p:sp>
      <p:sp>
        <p:nvSpPr>
          <p:cNvPr id="2" name="TextBox 1"/>
          <p:cNvSpPr txBox="1"/>
          <p:nvPr/>
        </p:nvSpPr>
        <p:spPr>
          <a:xfrm>
            <a:off x="234681" y="836524"/>
            <a:ext cx="5346970" cy="1477328"/>
          </a:xfrm>
          <a:prstGeom prst="rect">
            <a:avLst/>
          </a:prstGeom>
          <a:noFill/>
        </p:spPr>
        <p:txBody>
          <a:bodyPr wrap="square" rtlCol="0">
            <a:spAutoFit/>
          </a:bodyPr>
          <a:lstStyle/>
          <a:p>
            <a:pPr algn="l"/>
            <a:r>
              <a:rPr lang="en-US" sz="1800" b="0" i="0" dirty="0">
                <a:solidFill>
                  <a:srgbClr val="000000"/>
                </a:solidFill>
              </a:rPr>
              <a:t>Vertical distribution of temperature along the AW inflow pathway in the Nordic Seas and in the Nansen Basin</a:t>
            </a:r>
            <a:r>
              <a:rPr lang="ru-RU" sz="1800" b="0" i="0" dirty="0">
                <a:solidFill>
                  <a:srgbClr val="000000"/>
                </a:solidFill>
              </a:rPr>
              <a:t> (</a:t>
            </a:r>
            <a:r>
              <a:rPr lang="en-US" sz="1800" b="0" i="0" dirty="0">
                <a:solidFill>
                  <a:srgbClr val="000000"/>
                </a:solidFill>
              </a:rPr>
              <a:t>according to MERCATOR Ocean global operational system reanalysis NEMO</a:t>
            </a:r>
            <a:r>
              <a:rPr lang="ru-RU" sz="1800" b="0" i="0" dirty="0">
                <a:solidFill>
                  <a:srgbClr val="000000"/>
                </a:solidFill>
              </a:rPr>
              <a:t>, </a:t>
            </a:r>
            <a:r>
              <a:rPr lang="en-US" sz="1800" b="0" i="0" dirty="0">
                <a:solidFill>
                  <a:srgbClr val="000000"/>
                </a:solidFill>
              </a:rPr>
              <a:t>version</a:t>
            </a:r>
            <a:r>
              <a:rPr lang="ru-RU" sz="1800" b="0" i="0" dirty="0">
                <a:solidFill>
                  <a:srgbClr val="000000"/>
                </a:solidFill>
              </a:rPr>
              <a:t> 3.2</a:t>
            </a:r>
            <a:r>
              <a:rPr lang="en-US" sz="1800" b="0" i="0" dirty="0">
                <a:solidFill>
                  <a:srgbClr val="000000"/>
                </a:solidFill>
              </a:rPr>
              <a:t> with data assimilation</a:t>
            </a:r>
            <a:r>
              <a:rPr lang="ru-RU" sz="1800" b="0" i="0" dirty="0">
                <a:solidFill>
                  <a:srgbClr val="0000FF"/>
                </a:solidFill>
              </a:rPr>
              <a:t>, </a:t>
            </a:r>
            <a:r>
              <a:rPr lang="en-US" sz="1800" b="0" i="0" dirty="0">
                <a:solidFill>
                  <a:srgbClr val="0000FF"/>
                </a:solidFill>
              </a:rPr>
              <a:t>https://www.mercator-ocean.fr/en/</a:t>
            </a:r>
            <a:r>
              <a:rPr lang="en-US" sz="1800" b="0" i="0" dirty="0">
                <a:solidFill>
                  <a:srgbClr val="000000"/>
                </a:solidFill>
              </a:rPr>
              <a:t>)</a:t>
            </a:r>
            <a:r>
              <a:rPr lang="ru-RU" sz="1800" b="0" i="0" dirty="0">
                <a:solidFill>
                  <a:srgbClr val="000000"/>
                </a:solidFill>
              </a:rPr>
              <a:t>. </a:t>
            </a:r>
          </a:p>
        </p:txBody>
      </p:sp>
      <p:sp>
        <p:nvSpPr>
          <p:cNvPr id="3" name="Прямоугольник 2"/>
          <p:cNvSpPr/>
          <p:nvPr/>
        </p:nvSpPr>
        <p:spPr>
          <a:xfrm>
            <a:off x="1863649" y="6488668"/>
            <a:ext cx="2089033" cy="369332"/>
          </a:xfrm>
          <a:prstGeom prst="rect">
            <a:avLst/>
          </a:prstGeom>
        </p:spPr>
        <p:txBody>
          <a:bodyPr wrap="none">
            <a:spAutoFit/>
          </a:bodyPr>
          <a:lstStyle/>
          <a:p>
            <a:r>
              <a:rPr lang="en-US" sz="1800" dirty="0"/>
              <a:t>[Ivanov et al., 201</a:t>
            </a:r>
            <a:r>
              <a:rPr lang="ru-RU" sz="1800" dirty="0"/>
              <a:t>8</a:t>
            </a:r>
            <a:r>
              <a:rPr lang="en-US" sz="1800" dirty="0"/>
              <a:t>]</a:t>
            </a:r>
          </a:p>
        </p:txBody>
      </p:sp>
    </p:spTree>
    <p:extLst>
      <p:ext uri="{BB962C8B-B14F-4D97-AF65-F5344CB8AC3E}">
        <p14:creationId xmlns:p14="http://schemas.microsoft.com/office/powerpoint/2010/main" val="256383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128"/>
            <a:ext cx="9144000" cy="714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150190" y="6630304"/>
            <a:ext cx="3857965" cy="307777"/>
          </a:xfrm>
          <a:prstGeom prst="rect">
            <a:avLst/>
          </a:prstGeom>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Times New Roman" pitchFamily="18" charset="0"/>
                <a:ea typeface="+mn-ea"/>
                <a:cs typeface="+mn-cs"/>
              </a:rPr>
              <a:t>http://berkeleyearth.org/global-temperatures-2017/</a:t>
            </a:r>
          </a:p>
        </p:txBody>
      </p:sp>
      <p:grpSp>
        <p:nvGrpSpPr>
          <p:cNvPr id="3" name="Группа 2">
            <a:extLst>
              <a:ext uri="{FF2B5EF4-FFF2-40B4-BE49-F238E27FC236}">
                <a16:creationId xmlns:a16="http://schemas.microsoft.com/office/drawing/2014/main" id="{6E84BD48-458E-4C19-88B0-59313DD4821B}"/>
              </a:ext>
            </a:extLst>
          </p:cNvPr>
          <p:cNvGrpSpPr/>
          <p:nvPr/>
        </p:nvGrpSpPr>
        <p:grpSpPr>
          <a:xfrm>
            <a:off x="914400" y="43304"/>
            <a:ext cx="6852330" cy="6587000"/>
            <a:chOff x="914400" y="43304"/>
            <a:chExt cx="6852330" cy="6587000"/>
          </a:xfrm>
        </p:grpSpPr>
        <p:pic>
          <p:nvPicPr>
            <p:cNvPr id="675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43304"/>
              <a:ext cx="5175930" cy="294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a:extLst>
                <a:ext uri="{FF2B5EF4-FFF2-40B4-BE49-F238E27FC236}">
                  <a16:creationId xmlns:a16="http://schemas.microsoft.com/office/drawing/2014/main" id="{D76C4E4F-23BC-405C-AFA9-6EAF14AF2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947850"/>
              <a:ext cx="6852329" cy="3682454"/>
            </a:xfrm>
            <a:prstGeom prst="rect">
              <a:avLst/>
            </a:prstGeom>
          </p:spPr>
        </p:pic>
      </p:grpSp>
      <p:sp>
        <p:nvSpPr>
          <p:cNvPr id="6" name="TextBox 5">
            <a:extLst>
              <a:ext uri="{FF2B5EF4-FFF2-40B4-BE49-F238E27FC236}">
                <a16:creationId xmlns:a16="http://schemas.microsoft.com/office/drawing/2014/main" id="{DCB68E88-E0C8-43E3-8DE2-88007E2F472F}"/>
              </a:ext>
            </a:extLst>
          </p:cNvPr>
          <p:cNvSpPr txBox="1"/>
          <p:nvPr/>
        </p:nvSpPr>
        <p:spPr>
          <a:xfrm>
            <a:off x="-239626" y="152400"/>
            <a:ext cx="3233791"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FF"/>
                </a:solidFill>
                <a:effectLst/>
                <a:uLnTx/>
                <a:uFillTx/>
                <a:latin typeface="Times New Roman" pitchFamily="18" charset="0"/>
                <a:ea typeface="+mn-ea"/>
                <a:cs typeface="+mn-cs"/>
              </a:rPr>
              <a:t>Polar (Arctic) amplification</a:t>
            </a:r>
            <a:endParaRPr kumimoji="0" lang="ru-RU" sz="2800" b="1" i="0" u="none" strike="noStrike" kern="1200" cap="none" spc="0" normalizeH="0" baseline="0" noProof="0" dirty="0">
              <a:ln>
                <a:noFill/>
              </a:ln>
              <a:solidFill>
                <a:srgbClr val="0000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06431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7147"/>
            <a:ext cx="8839200" cy="400110"/>
          </a:xfrm>
          <a:prstGeom prst="rect">
            <a:avLst/>
          </a:prstGeom>
          <a:noFill/>
        </p:spPr>
        <p:txBody>
          <a:bodyPr wrap="square" rtlCol="0">
            <a:spAutoFit/>
          </a:bodyPr>
          <a:lstStyle/>
          <a:p>
            <a:r>
              <a:rPr lang="en-US" i="0" dirty="0">
                <a:solidFill>
                  <a:srgbClr val="000000"/>
                </a:solidFill>
                <a:effectLst>
                  <a:outerShdw blurRad="38100" dist="38100" dir="2700000" algn="tl">
                    <a:srgbClr val="000000">
                      <a:alpha val="43137"/>
                    </a:srgbClr>
                  </a:outerShdw>
                </a:effectLst>
              </a:rPr>
              <a:t>Application  of  MERATOR reanalysis : North-East of  Svalbard</a:t>
            </a:r>
            <a:endParaRPr lang="ru-RU" i="0" dirty="0">
              <a:solidFill>
                <a:srgbClr val="000000"/>
              </a:solidFill>
              <a:effectLst>
                <a:outerShdw blurRad="38100" dist="38100" dir="2700000" algn="tl">
                  <a:srgbClr val="000000">
                    <a:alpha val="43137"/>
                  </a:srgbClr>
                </a:outerShdw>
              </a:effectLst>
            </a:endParaRPr>
          </a:p>
        </p:txBody>
      </p:sp>
      <p:pic>
        <p:nvPicPr>
          <p:cNvPr id="3" name="Рисунок 2"/>
          <p:cNvPicPr/>
          <p:nvPr/>
        </p:nvPicPr>
        <p:blipFill rotWithShape="1">
          <a:blip r:embed="rId2" cstate="print">
            <a:extLst>
              <a:ext uri="{28A0092B-C50C-407E-A947-70E740481C1C}">
                <a14:useLocalDpi xmlns:a14="http://schemas.microsoft.com/office/drawing/2010/main" val="0"/>
              </a:ext>
            </a:extLst>
          </a:blip>
          <a:srcRect b="11561"/>
          <a:stretch/>
        </p:blipFill>
        <p:spPr bwMode="auto">
          <a:xfrm>
            <a:off x="507365" y="941548"/>
            <a:ext cx="3530600" cy="2339975"/>
          </a:xfrm>
          <a:prstGeom prst="rect">
            <a:avLst/>
          </a:prstGeom>
          <a:ln>
            <a:noFill/>
          </a:ln>
          <a:extLst>
            <a:ext uri="{53640926-AAD7-44D8-BBD7-CCE9431645EC}">
              <a14:shadowObscured xmlns:a14="http://schemas.microsoft.com/office/drawing/2010/main"/>
            </a:ext>
          </a:extLst>
        </p:spPr>
      </p:pic>
      <p:pic>
        <p:nvPicPr>
          <p:cNvPr id="4" name="Рисунок 3"/>
          <p:cNvPicPr/>
          <p:nvPr/>
        </p:nvPicPr>
        <p:blipFill rotWithShape="1">
          <a:blip r:embed="rId3" cstate="print">
            <a:extLst>
              <a:ext uri="{28A0092B-C50C-407E-A947-70E740481C1C}">
                <a14:useLocalDpi xmlns:a14="http://schemas.microsoft.com/office/drawing/2010/main" val="0"/>
              </a:ext>
            </a:extLst>
          </a:blip>
          <a:srcRect b="10767"/>
          <a:stretch/>
        </p:blipFill>
        <p:spPr bwMode="auto">
          <a:xfrm>
            <a:off x="576581" y="3348196"/>
            <a:ext cx="3499485" cy="2339975"/>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a:blip r:embed="rId4" cstate="print">
            <a:extLst>
              <a:ext uri="{28A0092B-C50C-407E-A947-70E740481C1C}">
                <a14:useLocalDpi xmlns:a14="http://schemas.microsoft.com/office/drawing/2010/main" val="0"/>
              </a:ext>
            </a:extLst>
          </a:blip>
          <a:stretch>
            <a:fillRect/>
          </a:stretch>
        </p:blipFill>
        <p:spPr>
          <a:xfrm>
            <a:off x="4452745" y="968694"/>
            <a:ext cx="3573145" cy="2339975"/>
          </a:xfrm>
          <a:prstGeom prst="rect">
            <a:avLst/>
          </a:prstGeom>
        </p:spPr>
      </p:pic>
      <p:pic>
        <p:nvPicPr>
          <p:cNvPr id="6" name="Рисунок 5"/>
          <p:cNvPicPr/>
          <p:nvPr/>
        </p:nvPicPr>
        <p:blipFill>
          <a:blip r:embed="rId5" cstate="print">
            <a:extLst>
              <a:ext uri="{28A0092B-C50C-407E-A947-70E740481C1C}">
                <a14:useLocalDpi xmlns:a14="http://schemas.microsoft.com/office/drawing/2010/main" val="0"/>
              </a:ext>
            </a:extLst>
          </a:blip>
          <a:stretch>
            <a:fillRect/>
          </a:stretch>
        </p:blipFill>
        <p:spPr>
          <a:xfrm>
            <a:off x="4443220" y="3375343"/>
            <a:ext cx="3573145" cy="2339975"/>
          </a:xfrm>
          <a:prstGeom prst="rect">
            <a:avLst/>
          </a:prstGeom>
        </p:spPr>
      </p:pic>
      <p:sp>
        <p:nvSpPr>
          <p:cNvPr id="7" name="TextBox 6"/>
          <p:cNvSpPr txBox="1"/>
          <p:nvPr/>
        </p:nvSpPr>
        <p:spPr>
          <a:xfrm>
            <a:off x="1781814" y="725508"/>
            <a:ext cx="1089016" cy="307777"/>
          </a:xfrm>
          <a:prstGeom prst="rect">
            <a:avLst/>
          </a:prstGeom>
          <a:noFill/>
        </p:spPr>
        <p:txBody>
          <a:bodyPr wrap="none" rtlCol="0">
            <a:spAutoFit/>
          </a:bodyPr>
          <a:lstStyle/>
          <a:p>
            <a:r>
              <a:rPr lang="en-US" sz="1400" b="0" i="0" dirty="0">
                <a:solidFill>
                  <a:srgbClr val="000000"/>
                </a:solidFill>
              </a:rPr>
              <a:t>Temperature</a:t>
            </a:r>
            <a:endParaRPr lang="ru-RU" sz="1400" b="0" i="0" dirty="0">
              <a:solidFill>
                <a:srgbClr val="000000"/>
              </a:solidFill>
            </a:endParaRPr>
          </a:p>
        </p:txBody>
      </p:sp>
      <p:sp>
        <p:nvSpPr>
          <p:cNvPr id="8" name="TextBox 7"/>
          <p:cNvSpPr txBox="1"/>
          <p:nvPr/>
        </p:nvSpPr>
        <p:spPr>
          <a:xfrm>
            <a:off x="6104499" y="814805"/>
            <a:ext cx="742511" cy="307777"/>
          </a:xfrm>
          <a:prstGeom prst="rect">
            <a:avLst/>
          </a:prstGeom>
          <a:noFill/>
        </p:spPr>
        <p:txBody>
          <a:bodyPr wrap="none" rtlCol="0">
            <a:spAutoFit/>
          </a:bodyPr>
          <a:lstStyle/>
          <a:p>
            <a:r>
              <a:rPr lang="en-US" sz="1400" b="0" i="0" dirty="0">
                <a:solidFill>
                  <a:srgbClr val="000000"/>
                </a:solidFill>
              </a:rPr>
              <a:t>Salinity</a:t>
            </a:r>
            <a:endParaRPr lang="ru-RU" sz="1400" b="0" i="0" dirty="0">
              <a:solidFill>
                <a:srgbClr val="000000"/>
              </a:solidFill>
            </a:endParaRPr>
          </a:p>
        </p:txBody>
      </p:sp>
      <p:sp>
        <p:nvSpPr>
          <p:cNvPr id="9" name="TextBox 8"/>
          <p:cNvSpPr txBox="1"/>
          <p:nvPr/>
        </p:nvSpPr>
        <p:spPr>
          <a:xfrm>
            <a:off x="3115045" y="2738826"/>
            <a:ext cx="800219" cy="276999"/>
          </a:xfrm>
          <a:prstGeom prst="rect">
            <a:avLst/>
          </a:prstGeom>
          <a:noFill/>
        </p:spPr>
        <p:txBody>
          <a:bodyPr wrap="none" rtlCol="0">
            <a:spAutoFit/>
          </a:bodyPr>
          <a:lstStyle/>
          <a:p>
            <a:r>
              <a:rPr lang="en-US" sz="1200" b="0" i="0" dirty="0">
                <a:solidFill>
                  <a:srgbClr val="000000"/>
                </a:solidFill>
              </a:rPr>
              <a:t>July</a:t>
            </a:r>
            <a:r>
              <a:rPr lang="ru-RU" sz="1200" b="0" i="0" dirty="0">
                <a:solidFill>
                  <a:srgbClr val="000000"/>
                </a:solidFill>
              </a:rPr>
              <a:t>-2015</a:t>
            </a:r>
          </a:p>
        </p:txBody>
      </p:sp>
      <p:sp>
        <p:nvSpPr>
          <p:cNvPr id="10" name="TextBox 9"/>
          <p:cNvSpPr txBox="1"/>
          <p:nvPr/>
        </p:nvSpPr>
        <p:spPr>
          <a:xfrm>
            <a:off x="7066987" y="2710251"/>
            <a:ext cx="800219" cy="276999"/>
          </a:xfrm>
          <a:prstGeom prst="rect">
            <a:avLst/>
          </a:prstGeom>
          <a:noFill/>
        </p:spPr>
        <p:txBody>
          <a:bodyPr wrap="none" rtlCol="0">
            <a:spAutoFit/>
          </a:bodyPr>
          <a:lstStyle/>
          <a:p>
            <a:r>
              <a:rPr lang="en-US" sz="1200" b="0" i="0" dirty="0">
                <a:solidFill>
                  <a:srgbClr val="000000"/>
                </a:solidFill>
              </a:rPr>
              <a:t>July</a:t>
            </a:r>
            <a:r>
              <a:rPr lang="ru-RU" sz="1200" b="0" i="0" dirty="0">
                <a:solidFill>
                  <a:srgbClr val="000000"/>
                </a:solidFill>
              </a:rPr>
              <a:t>-2015</a:t>
            </a:r>
          </a:p>
        </p:txBody>
      </p:sp>
      <p:sp>
        <p:nvSpPr>
          <p:cNvPr id="11" name="TextBox 10"/>
          <p:cNvSpPr txBox="1"/>
          <p:nvPr/>
        </p:nvSpPr>
        <p:spPr>
          <a:xfrm>
            <a:off x="2840774" y="5149425"/>
            <a:ext cx="1175451" cy="276999"/>
          </a:xfrm>
          <a:prstGeom prst="rect">
            <a:avLst/>
          </a:prstGeom>
          <a:noFill/>
        </p:spPr>
        <p:txBody>
          <a:bodyPr wrap="none" rtlCol="0">
            <a:spAutoFit/>
          </a:bodyPr>
          <a:lstStyle/>
          <a:p>
            <a:r>
              <a:rPr lang="en-US" sz="1200" b="0" i="0" dirty="0">
                <a:solidFill>
                  <a:srgbClr val="000000"/>
                </a:solidFill>
              </a:rPr>
              <a:t>December</a:t>
            </a:r>
            <a:r>
              <a:rPr lang="ru-RU" sz="1200" b="0" i="0" dirty="0">
                <a:solidFill>
                  <a:srgbClr val="000000"/>
                </a:solidFill>
              </a:rPr>
              <a:t>-2015</a:t>
            </a:r>
          </a:p>
        </p:txBody>
      </p:sp>
      <p:sp>
        <p:nvSpPr>
          <p:cNvPr id="12" name="TextBox 11"/>
          <p:cNvSpPr txBox="1"/>
          <p:nvPr/>
        </p:nvSpPr>
        <p:spPr>
          <a:xfrm>
            <a:off x="6792715" y="5163326"/>
            <a:ext cx="1175451" cy="276999"/>
          </a:xfrm>
          <a:prstGeom prst="rect">
            <a:avLst/>
          </a:prstGeom>
          <a:noFill/>
        </p:spPr>
        <p:txBody>
          <a:bodyPr wrap="none" rtlCol="0">
            <a:spAutoFit/>
          </a:bodyPr>
          <a:lstStyle/>
          <a:p>
            <a:r>
              <a:rPr lang="en-US" sz="1200" b="0" i="0" dirty="0">
                <a:solidFill>
                  <a:srgbClr val="000000"/>
                </a:solidFill>
              </a:rPr>
              <a:t>December</a:t>
            </a:r>
            <a:r>
              <a:rPr lang="ru-RU" sz="1200" b="0" i="0" dirty="0">
                <a:solidFill>
                  <a:srgbClr val="000000"/>
                </a:solidFill>
              </a:rPr>
              <a:t>-2015</a:t>
            </a:r>
          </a:p>
        </p:txBody>
      </p:sp>
      <p:pic>
        <p:nvPicPr>
          <p:cNvPr id="13" name="Рисунок 12"/>
          <p:cNvPicPr/>
          <p:nvPr/>
        </p:nvPicPr>
        <p:blipFill rotWithShape="1">
          <a:blip r:embed="rId6" cstate="print">
            <a:extLst>
              <a:ext uri="{28A0092B-C50C-407E-A947-70E740481C1C}">
                <a14:useLocalDpi xmlns:a14="http://schemas.microsoft.com/office/drawing/2010/main" val="0"/>
              </a:ext>
            </a:extLst>
          </a:blip>
          <a:srcRect l="18262" t="88462" r="15368"/>
          <a:stretch/>
        </p:blipFill>
        <p:spPr>
          <a:xfrm>
            <a:off x="1219200" y="5669121"/>
            <a:ext cx="2391280" cy="311467"/>
          </a:xfrm>
          <a:prstGeom prst="rect">
            <a:avLst/>
          </a:prstGeom>
        </p:spPr>
      </p:pic>
      <p:pic>
        <p:nvPicPr>
          <p:cNvPr id="14" name="Рисунок 13"/>
          <p:cNvPicPr/>
          <p:nvPr/>
        </p:nvPicPr>
        <p:blipFill rotWithShape="1">
          <a:blip r:embed="rId7" cstate="print">
            <a:extLst>
              <a:ext uri="{28A0092B-C50C-407E-A947-70E740481C1C}">
                <a14:useLocalDpi xmlns:a14="http://schemas.microsoft.com/office/drawing/2010/main" val="0"/>
              </a:ext>
            </a:extLst>
          </a:blip>
          <a:srcRect l="22996" t="88814" r="10273"/>
          <a:stretch/>
        </p:blipFill>
        <p:spPr>
          <a:xfrm>
            <a:off x="5139496" y="5669119"/>
            <a:ext cx="2447925" cy="301942"/>
          </a:xfrm>
          <a:prstGeom prst="rect">
            <a:avLst/>
          </a:prstGeom>
        </p:spPr>
      </p:pic>
      <p:sp>
        <p:nvSpPr>
          <p:cNvPr id="15" name="TextBox 14"/>
          <p:cNvSpPr txBox="1"/>
          <p:nvPr/>
        </p:nvSpPr>
        <p:spPr>
          <a:xfrm>
            <a:off x="415036" y="6211728"/>
            <a:ext cx="8114401" cy="369332"/>
          </a:xfrm>
          <a:prstGeom prst="rect">
            <a:avLst/>
          </a:prstGeom>
          <a:noFill/>
        </p:spPr>
        <p:txBody>
          <a:bodyPr wrap="none" rtlCol="0">
            <a:spAutoFit/>
          </a:bodyPr>
          <a:lstStyle/>
          <a:p>
            <a:r>
              <a:rPr lang="en-US" sz="1800" b="0" i="0" dirty="0">
                <a:solidFill>
                  <a:srgbClr val="000000"/>
                </a:solidFill>
              </a:rPr>
              <a:t>Seasonal Change of Thermohaline Structure in the WNB: July 2015 to February 2016</a:t>
            </a:r>
            <a:endParaRPr lang="ru-RU" sz="1800" b="0" i="0" dirty="0">
              <a:solidFill>
                <a:srgbClr val="000000"/>
              </a:solidFill>
            </a:endParaRPr>
          </a:p>
        </p:txBody>
      </p:sp>
      <p:sp>
        <p:nvSpPr>
          <p:cNvPr id="16" name="Прямоугольник 15"/>
          <p:cNvSpPr/>
          <p:nvPr/>
        </p:nvSpPr>
        <p:spPr>
          <a:xfrm>
            <a:off x="7187157" y="5971061"/>
            <a:ext cx="188064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u="none" strike="noStrike" kern="0" cap="none" spc="0" normalizeH="0" baseline="0" noProof="0" dirty="0">
                <a:ln>
                  <a:noFill/>
                </a:ln>
                <a:solidFill>
                  <a:srgbClr val="000000"/>
                </a:solidFill>
                <a:effectLst/>
                <a:uLnTx/>
                <a:uFillTx/>
              </a:rPr>
              <a:t>[Ivanov et al., 2018]</a:t>
            </a:r>
          </a:p>
        </p:txBody>
      </p:sp>
    </p:spTree>
    <p:extLst>
      <p:ext uri="{BB962C8B-B14F-4D97-AF65-F5344CB8AC3E}">
        <p14:creationId xmlns:p14="http://schemas.microsoft.com/office/powerpoint/2010/main" val="3132243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81000"/>
            <a:ext cx="4038600" cy="5882096"/>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17477" r="4219"/>
          <a:stretch/>
        </p:blipFill>
        <p:spPr>
          <a:xfrm>
            <a:off x="4495801" y="914400"/>
            <a:ext cx="3646367" cy="2767624"/>
          </a:xfrm>
          <a:prstGeom prst="rect">
            <a:avLst/>
          </a:prstGeom>
        </p:spPr>
      </p:pic>
      <p:sp>
        <p:nvSpPr>
          <p:cNvPr id="4" name="Прямоугольник 3"/>
          <p:cNvSpPr/>
          <p:nvPr/>
        </p:nvSpPr>
        <p:spPr>
          <a:xfrm>
            <a:off x="4495800" y="4238625"/>
            <a:ext cx="4419600" cy="1200329"/>
          </a:xfrm>
          <a:prstGeom prst="rect">
            <a:avLst/>
          </a:prstGeom>
        </p:spPr>
        <p:txBody>
          <a:bodyPr wrap="square">
            <a:spAutoFit/>
          </a:bodyPr>
          <a:lstStyle/>
          <a:p>
            <a:pPr algn="l"/>
            <a:r>
              <a:rPr lang="en-US" sz="1800" b="0" i="0" dirty="0">
                <a:solidFill>
                  <a:srgbClr val="000000"/>
                </a:solidFill>
              </a:rPr>
              <a:t>Vertical distribution of potential density anomaly </a:t>
            </a:r>
            <a:r>
              <a:rPr lang="ru-RU" sz="1800" b="0" i="0" dirty="0">
                <a:solidFill>
                  <a:srgbClr val="000000"/>
                </a:solidFill>
              </a:rPr>
              <a:t>(</a:t>
            </a:r>
            <a:r>
              <a:rPr lang="en-US" sz="1800" b="0" i="0" dirty="0">
                <a:solidFill>
                  <a:srgbClr val="000000"/>
                </a:solidFill>
              </a:rPr>
              <a:t>kg/m</a:t>
            </a:r>
            <a:r>
              <a:rPr lang="en-US" sz="1800" b="0" i="0" baseline="30000" dirty="0">
                <a:solidFill>
                  <a:srgbClr val="000000"/>
                </a:solidFill>
              </a:rPr>
              <a:t>3</a:t>
            </a:r>
            <a:r>
              <a:rPr lang="ru-RU" sz="1800" b="0" i="0" dirty="0">
                <a:solidFill>
                  <a:srgbClr val="000000"/>
                </a:solidFill>
              </a:rPr>
              <a:t>) </a:t>
            </a:r>
            <a:r>
              <a:rPr lang="en-US" sz="1800" b="0" i="0" dirty="0">
                <a:solidFill>
                  <a:srgbClr val="000000"/>
                </a:solidFill>
              </a:rPr>
              <a:t>at the cross-slope transect (right panel) on December, </a:t>
            </a:r>
            <a:r>
              <a:rPr lang="ru-RU" sz="1800" b="0" i="0" dirty="0">
                <a:solidFill>
                  <a:srgbClr val="000000"/>
                </a:solidFill>
              </a:rPr>
              <a:t>31 декабря</a:t>
            </a:r>
            <a:r>
              <a:rPr lang="en-US" sz="1800" b="0" i="0" dirty="0">
                <a:solidFill>
                  <a:srgbClr val="000000"/>
                </a:solidFill>
              </a:rPr>
              <a:t>,</a:t>
            </a:r>
            <a:r>
              <a:rPr lang="ru-RU" sz="1800" b="0" i="0" dirty="0">
                <a:solidFill>
                  <a:srgbClr val="000000"/>
                </a:solidFill>
              </a:rPr>
              <a:t> 2016</a:t>
            </a:r>
            <a:r>
              <a:rPr lang="en-US" sz="1800" b="0" i="0" dirty="0">
                <a:solidFill>
                  <a:srgbClr val="000000"/>
                </a:solidFill>
              </a:rPr>
              <a:t> according o MERCATOR reanalysis.</a:t>
            </a:r>
            <a:r>
              <a:rPr lang="ru-RU" sz="1800" b="0" i="0" dirty="0">
                <a:solidFill>
                  <a:srgbClr val="000000"/>
                </a:solidFill>
              </a:rPr>
              <a:t> </a:t>
            </a:r>
          </a:p>
        </p:txBody>
      </p:sp>
      <p:sp>
        <p:nvSpPr>
          <p:cNvPr id="5" name="TextBox 4"/>
          <p:cNvSpPr txBox="1"/>
          <p:nvPr/>
        </p:nvSpPr>
        <p:spPr>
          <a:xfrm>
            <a:off x="1713311" y="180945"/>
            <a:ext cx="5847435" cy="400110"/>
          </a:xfrm>
          <a:prstGeom prst="rect">
            <a:avLst/>
          </a:prstGeom>
          <a:noFill/>
        </p:spPr>
        <p:txBody>
          <a:bodyPr wrap="none" rtlCol="0">
            <a:spAutoFit/>
          </a:bodyPr>
          <a:lstStyle/>
          <a:p>
            <a:r>
              <a:rPr lang="en-US" i="0" dirty="0">
                <a:solidFill>
                  <a:srgbClr val="0000FF"/>
                </a:solidFill>
                <a:effectLst>
                  <a:outerShdw blurRad="38100" dist="38100" dir="2700000" algn="tl">
                    <a:srgbClr val="000000">
                      <a:alpha val="43137"/>
                    </a:srgbClr>
                  </a:outerShdw>
                </a:effectLst>
              </a:rPr>
              <a:t>Winter convection as reproduced in reanalysis data </a:t>
            </a:r>
            <a:endParaRPr lang="ru-RU" dirty="0">
              <a:solidFill>
                <a:srgbClr val="000000"/>
              </a:solidFill>
            </a:endParaRPr>
          </a:p>
        </p:txBody>
      </p:sp>
      <p:sp>
        <p:nvSpPr>
          <p:cNvPr id="6" name="TextBox 5"/>
          <p:cNvSpPr txBox="1"/>
          <p:nvPr/>
        </p:nvSpPr>
        <p:spPr>
          <a:xfrm>
            <a:off x="5927650" y="6252150"/>
            <a:ext cx="277511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u="none" strike="noStrike" kern="0" cap="none" spc="0" normalizeH="0" baseline="0" noProof="0" dirty="0">
                <a:ln>
                  <a:noFill/>
                </a:ln>
                <a:effectLst/>
                <a:uLnTx/>
                <a:uFillTx/>
              </a:rPr>
              <a:t>(</a:t>
            </a:r>
            <a:r>
              <a:rPr kumimoji="0" lang="en-US" sz="1800" b="0" u="none" strike="noStrike" kern="0" cap="none" spc="0" normalizeH="0" baseline="0" noProof="0" dirty="0" err="1">
                <a:ln>
                  <a:noFill/>
                </a:ln>
                <a:effectLst/>
                <a:uLnTx/>
                <a:uFillTx/>
              </a:rPr>
              <a:t>Aksenov</a:t>
            </a:r>
            <a:r>
              <a:rPr kumimoji="0" lang="en-US" sz="1800" b="0" u="none" strike="noStrike" kern="0" cap="none" spc="0" normalizeH="0" baseline="0" noProof="0" dirty="0">
                <a:ln>
                  <a:noFill/>
                </a:ln>
                <a:effectLst/>
                <a:uLnTx/>
                <a:uFillTx/>
              </a:rPr>
              <a:t> and Ivanov, 2018)</a:t>
            </a:r>
            <a:endParaRPr kumimoji="0" lang="ru-RU" sz="1800" b="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12472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173" y="156861"/>
            <a:ext cx="6169147" cy="5220840"/>
          </a:xfrm>
          <a:prstGeom prst="rect">
            <a:avLst/>
          </a:prstGeom>
        </p:spPr>
      </p:pic>
      <p:sp>
        <p:nvSpPr>
          <p:cNvPr id="3" name="Прямоугольник 2"/>
          <p:cNvSpPr/>
          <p:nvPr/>
        </p:nvSpPr>
        <p:spPr>
          <a:xfrm>
            <a:off x="225545" y="5486400"/>
            <a:ext cx="8534400" cy="923330"/>
          </a:xfrm>
          <a:prstGeom prst="rect">
            <a:avLst/>
          </a:prstGeom>
        </p:spPr>
        <p:txBody>
          <a:bodyPr wrap="square">
            <a:spAutoFit/>
          </a:bodyPr>
          <a:lstStyle/>
          <a:p>
            <a:pPr algn="l"/>
            <a:r>
              <a:rPr lang="en-US" sz="1800" b="0" i="0" dirty="0">
                <a:solidFill>
                  <a:srgbClr val="000000"/>
                </a:solidFill>
              </a:rPr>
              <a:t>Time series of potential density anomaly </a:t>
            </a:r>
            <a:r>
              <a:rPr lang="ru-RU" sz="1800" b="0" i="0" dirty="0">
                <a:solidFill>
                  <a:srgbClr val="000000"/>
                </a:solidFill>
              </a:rPr>
              <a:t>(</a:t>
            </a:r>
            <a:r>
              <a:rPr lang="en-US" sz="1800" b="0" i="0" dirty="0">
                <a:solidFill>
                  <a:srgbClr val="000000"/>
                </a:solidFill>
              </a:rPr>
              <a:t>kg/m</a:t>
            </a:r>
            <a:r>
              <a:rPr lang="en-US" sz="1800" b="0" i="0" baseline="30000" dirty="0">
                <a:solidFill>
                  <a:srgbClr val="000000"/>
                </a:solidFill>
              </a:rPr>
              <a:t>3</a:t>
            </a:r>
            <a:r>
              <a:rPr lang="ru-RU" sz="1800" b="0" i="0" dirty="0">
                <a:solidFill>
                  <a:srgbClr val="000000"/>
                </a:solidFill>
              </a:rPr>
              <a:t>) </a:t>
            </a:r>
            <a:r>
              <a:rPr lang="en-US" sz="1800" b="0" i="0" dirty="0">
                <a:solidFill>
                  <a:srgbClr val="000000"/>
                </a:solidFill>
              </a:rPr>
              <a:t>between </a:t>
            </a:r>
            <a:r>
              <a:rPr lang="ru-RU" sz="1800" b="0" i="0" dirty="0">
                <a:solidFill>
                  <a:srgbClr val="000000"/>
                </a:solidFill>
              </a:rPr>
              <a:t>155</a:t>
            </a:r>
            <a:r>
              <a:rPr lang="en-US" sz="1800" b="0" i="0" dirty="0">
                <a:solidFill>
                  <a:srgbClr val="000000"/>
                </a:solidFill>
              </a:rPr>
              <a:t>m depth and the ocean surface </a:t>
            </a:r>
            <a:r>
              <a:rPr lang="ru-RU" sz="1800" b="0" i="0" dirty="0">
                <a:solidFill>
                  <a:srgbClr val="000000"/>
                </a:solidFill>
              </a:rPr>
              <a:t> </a:t>
            </a:r>
            <a:r>
              <a:rPr lang="en-US" sz="1800" b="0" i="0" dirty="0">
                <a:solidFill>
                  <a:srgbClr val="000000"/>
                </a:solidFill>
              </a:rPr>
              <a:t>inside</a:t>
            </a:r>
            <a:r>
              <a:rPr lang="ru-RU" sz="1800" b="0" i="0" dirty="0">
                <a:solidFill>
                  <a:srgbClr val="000000"/>
                </a:solidFill>
              </a:rPr>
              <a:t> 25 х 25 </a:t>
            </a:r>
            <a:r>
              <a:rPr lang="en-US" sz="1800" b="0" i="0" dirty="0">
                <a:solidFill>
                  <a:srgbClr val="000000"/>
                </a:solidFill>
              </a:rPr>
              <a:t>km area with center</a:t>
            </a:r>
            <a:r>
              <a:rPr lang="ru-RU" sz="1800" b="0" i="0" dirty="0">
                <a:solidFill>
                  <a:srgbClr val="000000"/>
                </a:solidFill>
              </a:rPr>
              <a:t> </a:t>
            </a:r>
            <a:r>
              <a:rPr lang="en-US" sz="1800" b="0" i="0" dirty="0">
                <a:solidFill>
                  <a:srgbClr val="000000"/>
                </a:solidFill>
              </a:rPr>
              <a:t>in the point</a:t>
            </a:r>
            <a:r>
              <a:rPr lang="ru-RU" sz="1800" b="0" i="0" dirty="0">
                <a:solidFill>
                  <a:srgbClr val="000000"/>
                </a:solidFill>
              </a:rPr>
              <a:t> 81°30’</a:t>
            </a:r>
            <a:r>
              <a:rPr lang="en-US" sz="1800" b="0" i="0" dirty="0">
                <a:solidFill>
                  <a:srgbClr val="000000"/>
                </a:solidFill>
              </a:rPr>
              <a:t>N</a:t>
            </a:r>
            <a:r>
              <a:rPr lang="ru-RU" sz="1800" b="0" i="0" dirty="0">
                <a:solidFill>
                  <a:srgbClr val="000000"/>
                </a:solidFill>
              </a:rPr>
              <a:t>, 31°</a:t>
            </a:r>
            <a:r>
              <a:rPr lang="en-US" sz="1800" b="0" i="0" dirty="0">
                <a:solidFill>
                  <a:srgbClr val="000000"/>
                </a:solidFill>
              </a:rPr>
              <a:t>E</a:t>
            </a:r>
            <a:r>
              <a:rPr lang="ru-RU" sz="1800" b="0" i="0" dirty="0">
                <a:solidFill>
                  <a:srgbClr val="000000"/>
                </a:solidFill>
              </a:rPr>
              <a:t> </a:t>
            </a:r>
            <a:r>
              <a:rPr lang="en-US" sz="1800" b="0" i="0" dirty="0">
                <a:solidFill>
                  <a:srgbClr val="000000"/>
                </a:solidFill>
              </a:rPr>
              <a:t>according to the MERCATOR data</a:t>
            </a:r>
            <a:r>
              <a:rPr lang="ru-RU" sz="1800" b="0" i="0" dirty="0">
                <a:solidFill>
                  <a:srgbClr val="000000"/>
                </a:solidFill>
              </a:rPr>
              <a:t>.</a:t>
            </a:r>
          </a:p>
        </p:txBody>
      </p:sp>
    </p:spTree>
    <p:extLst>
      <p:ext uri="{BB962C8B-B14F-4D97-AF65-F5344CB8AC3E}">
        <p14:creationId xmlns:p14="http://schemas.microsoft.com/office/powerpoint/2010/main" val="1000767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4" y="0"/>
            <a:ext cx="5801599" cy="6858000"/>
          </a:xfrm>
          <a:prstGeom prst="rect">
            <a:avLst/>
          </a:prstGeom>
        </p:spPr>
      </p:pic>
      <p:sp>
        <p:nvSpPr>
          <p:cNvPr id="3" name="Прямоугольник 2"/>
          <p:cNvSpPr/>
          <p:nvPr/>
        </p:nvSpPr>
        <p:spPr>
          <a:xfrm>
            <a:off x="4381500" y="2590800"/>
            <a:ext cx="4572000" cy="3170099"/>
          </a:xfrm>
          <a:prstGeom prst="rect">
            <a:avLst/>
          </a:prstGeom>
        </p:spPr>
        <p:txBody>
          <a:bodyPr>
            <a:spAutoFit/>
          </a:bodyPr>
          <a:lstStyle/>
          <a:p>
            <a:pPr algn="l"/>
            <a:r>
              <a:rPr lang="en-US" b="0" i="0" dirty="0">
                <a:solidFill>
                  <a:srgbClr val="000000"/>
                </a:solidFill>
              </a:rPr>
              <a:t>Temporal evolution of ice thickness, as obtained in the model calculations with initial temperature and salinity distributions at station 4 and different initial ice thickness. Temporal</a:t>
            </a:r>
          </a:p>
          <a:p>
            <a:pPr algn="l"/>
            <a:r>
              <a:rPr lang="en-US" b="0" i="0" dirty="0">
                <a:solidFill>
                  <a:srgbClr val="000000"/>
                </a:solidFill>
              </a:rPr>
              <a:t>evolution of the (b) mixed layer depth and (c) temperature of the mixed layer in the experiment with initial ice thickness equal to 75 cm. Red circle indicates a deep convection event.</a:t>
            </a:r>
            <a:endParaRPr lang="ru-RU" b="0" i="0" dirty="0">
              <a:solidFill>
                <a:srgbClr val="000000"/>
              </a:solidFill>
            </a:endParaRPr>
          </a:p>
        </p:txBody>
      </p:sp>
      <p:sp>
        <p:nvSpPr>
          <p:cNvPr id="4" name="TextBox 3"/>
          <p:cNvSpPr txBox="1"/>
          <p:nvPr/>
        </p:nvSpPr>
        <p:spPr>
          <a:xfrm>
            <a:off x="7066188" y="6419790"/>
            <a:ext cx="1858202" cy="338554"/>
          </a:xfrm>
          <a:prstGeom prst="rect">
            <a:avLst/>
          </a:prstGeom>
          <a:noFill/>
        </p:spPr>
        <p:txBody>
          <a:bodyPr wrap="none" rtlCol="0">
            <a:spAutoFit/>
          </a:bodyPr>
          <a:lstStyle/>
          <a:p>
            <a:pPr eaLnBrk="1" fontAlgn="auto" hangingPunct="1">
              <a:spcBef>
                <a:spcPts val="0"/>
              </a:spcBef>
              <a:spcAft>
                <a:spcPts val="0"/>
              </a:spcAft>
              <a:defRPr/>
            </a:pPr>
            <a:r>
              <a:rPr lang="ru-RU" sz="1600" b="0" kern="0" dirty="0">
                <a:solidFill>
                  <a:prstClr val="black"/>
                </a:solidFill>
              </a:rPr>
              <a:t>(</a:t>
            </a:r>
            <a:r>
              <a:rPr lang="en-US" sz="1600" b="0" kern="0" dirty="0">
                <a:solidFill>
                  <a:prstClr val="black"/>
                </a:solidFill>
              </a:rPr>
              <a:t>Ivanov et al., 2016)</a:t>
            </a:r>
            <a:endParaRPr lang="ru-RU" sz="1600" b="0" kern="0" dirty="0">
              <a:solidFill>
                <a:prstClr val="black"/>
              </a:solidFill>
            </a:endParaRPr>
          </a:p>
        </p:txBody>
      </p:sp>
      <p:sp>
        <p:nvSpPr>
          <p:cNvPr id="5" name="TextBox 4"/>
          <p:cNvSpPr txBox="1"/>
          <p:nvPr/>
        </p:nvSpPr>
        <p:spPr>
          <a:xfrm>
            <a:off x="4343400" y="57090"/>
            <a:ext cx="4648200" cy="707886"/>
          </a:xfrm>
          <a:prstGeom prst="rect">
            <a:avLst/>
          </a:prstGeom>
          <a:noFill/>
        </p:spPr>
        <p:txBody>
          <a:bodyPr wrap="square" rtlCol="0">
            <a:spAutoFit/>
          </a:bodyPr>
          <a:lstStyle/>
          <a:p>
            <a:r>
              <a:rPr lang="en-US" dirty="0">
                <a:solidFill>
                  <a:srgbClr val="0000FF"/>
                </a:solidFill>
              </a:rPr>
              <a:t>Estimates of the role of the initial ice thickness in a one-dimensional model</a:t>
            </a:r>
            <a:endParaRPr lang="ru-RU" dirty="0">
              <a:solidFill>
                <a:srgbClr val="0000FF"/>
              </a:solidFill>
            </a:endParaRPr>
          </a:p>
        </p:txBody>
      </p:sp>
    </p:spTree>
    <p:extLst>
      <p:ext uri="{BB962C8B-B14F-4D97-AF65-F5344CB8AC3E}">
        <p14:creationId xmlns:p14="http://schemas.microsoft.com/office/powerpoint/2010/main" val="247889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152401" y="432752"/>
            <a:ext cx="7000877" cy="6297930"/>
            <a:chOff x="533398" y="304800"/>
            <a:chExt cx="7000877" cy="6297930"/>
          </a:xfrm>
        </p:grpSpPr>
        <p:pic>
          <p:nvPicPr>
            <p:cNvPr id="18" name="Рисунок 17"/>
            <p:cNvPicPr/>
            <p:nvPr/>
          </p:nvPicPr>
          <p:blipFill rotWithShape="1">
            <a:blip r:embed="rId2" cstate="print">
              <a:extLst>
                <a:ext uri="{28A0092B-C50C-407E-A947-70E740481C1C}">
                  <a14:useLocalDpi xmlns:a14="http://schemas.microsoft.com/office/drawing/2010/main" val="0"/>
                </a:ext>
              </a:extLst>
            </a:blip>
            <a:srcRect t="3887" r="5215" b="10574"/>
            <a:stretch/>
          </p:blipFill>
          <p:spPr bwMode="auto">
            <a:xfrm>
              <a:off x="533400" y="304800"/>
              <a:ext cx="3419475" cy="1979930"/>
            </a:xfrm>
            <a:prstGeom prst="rect">
              <a:avLst/>
            </a:prstGeom>
            <a:ln>
              <a:noFill/>
            </a:ln>
            <a:extLst>
              <a:ext uri="{53640926-AAD7-44D8-BBD7-CCE9431645EC}">
                <a14:shadowObscured xmlns:a14="http://schemas.microsoft.com/office/drawing/2010/main"/>
              </a:ext>
            </a:extLst>
          </p:spPr>
        </p:pic>
        <p:pic>
          <p:nvPicPr>
            <p:cNvPr id="19" name="Рисунок 18"/>
            <p:cNvPicPr/>
            <p:nvPr/>
          </p:nvPicPr>
          <p:blipFill rotWithShape="1">
            <a:blip r:embed="rId3" cstate="print">
              <a:extLst>
                <a:ext uri="{28A0092B-C50C-407E-A947-70E740481C1C}">
                  <a14:useLocalDpi xmlns:a14="http://schemas.microsoft.com/office/drawing/2010/main" val="0"/>
                </a:ext>
              </a:extLst>
            </a:blip>
            <a:srcRect l="1882" t="14164" r="11529" b="16993"/>
            <a:stretch/>
          </p:blipFill>
          <p:spPr bwMode="auto">
            <a:xfrm>
              <a:off x="4114800" y="342900"/>
              <a:ext cx="3419475" cy="1941830"/>
            </a:xfrm>
            <a:prstGeom prst="rect">
              <a:avLst/>
            </a:prstGeom>
            <a:ln>
              <a:noFill/>
            </a:ln>
            <a:extLst>
              <a:ext uri="{53640926-AAD7-44D8-BBD7-CCE9431645EC}">
                <a14:shadowObscured xmlns:a14="http://schemas.microsoft.com/office/drawing/2010/main"/>
              </a:ext>
            </a:extLst>
          </p:spPr>
        </p:pic>
        <p:pic>
          <p:nvPicPr>
            <p:cNvPr id="20" name="Рисунок 19"/>
            <p:cNvPicPr/>
            <p:nvPr/>
          </p:nvPicPr>
          <p:blipFill rotWithShape="1">
            <a:blip r:embed="rId4" cstate="print">
              <a:extLst>
                <a:ext uri="{28A0092B-C50C-407E-A947-70E740481C1C}">
                  <a14:useLocalDpi xmlns:a14="http://schemas.microsoft.com/office/drawing/2010/main" val="0"/>
                </a:ext>
              </a:extLst>
            </a:blip>
            <a:srcRect l="2753" t="11294" r="7399" b="19529"/>
            <a:stretch/>
          </p:blipFill>
          <p:spPr bwMode="auto">
            <a:xfrm>
              <a:off x="533399" y="2284730"/>
              <a:ext cx="3419475" cy="1925955"/>
            </a:xfrm>
            <a:prstGeom prst="rect">
              <a:avLst/>
            </a:prstGeom>
            <a:ln>
              <a:noFill/>
            </a:ln>
            <a:extLst>
              <a:ext uri="{53640926-AAD7-44D8-BBD7-CCE9431645EC}">
                <a14:shadowObscured xmlns:a14="http://schemas.microsoft.com/office/drawing/2010/main"/>
              </a:ext>
            </a:extLst>
          </p:spPr>
        </p:pic>
        <p:pic>
          <p:nvPicPr>
            <p:cNvPr id="21" name="Рисунок 20"/>
            <p:cNvPicPr/>
            <p:nvPr/>
          </p:nvPicPr>
          <p:blipFill rotWithShape="1">
            <a:blip r:embed="rId5" cstate="print">
              <a:extLst>
                <a:ext uri="{28A0092B-C50C-407E-A947-70E740481C1C}">
                  <a14:useLocalDpi xmlns:a14="http://schemas.microsoft.com/office/drawing/2010/main" val="0"/>
                </a:ext>
              </a:extLst>
            </a:blip>
            <a:srcRect t="6421" r="6353" b="7831"/>
            <a:stretch/>
          </p:blipFill>
          <p:spPr bwMode="auto">
            <a:xfrm>
              <a:off x="4114800" y="2284730"/>
              <a:ext cx="3419475" cy="1950085"/>
            </a:xfrm>
            <a:prstGeom prst="rect">
              <a:avLst/>
            </a:prstGeom>
            <a:ln>
              <a:noFill/>
            </a:ln>
            <a:extLst>
              <a:ext uri="{53640926-AAD7-44D8-BBD7-CCE9431645EC}">
                <a14:shadowObscured xmlns:a14="http://schemas.microsoft.com/office/drawing/2010/main"/>
              </a:ext>
            </a:extLst>
          </p:spPr>
        </p:pic>
        <p:pic>
          <p:nvPicPr>
            <p:cNvPr id="22" name="Рисунок 21"/>
            <p:cNvPicPr/>
            <p:nvPr/>
          </p:nvPicPr>
          <p:blipFill rotWithShape="1">
            <a:blip r:embed="rId6" cstate="print">
              <a:extLst>
                <a:ext uri="{28A0092B-C50C-407E-A947-70E740481C1C}">
                  <a14:useLocalDpi xmlns:a14="http://schemas.microsoft.com/office/drawing/2010/main" val="0"/>
                </a:ext>
              </a:extLst>
            </a:blip>
            <a:srcRect t="8103" r="4440" b="12758"/>
            <a:stretch/>
          </p:blipFill>
          <p:spPr bwMode="auto">
            <a:xfrm>
              <a:off x="533398" y="4234815"/>
              <a:ext cx="3419475" cy="1932940"/>
            </a:xfrm>
            <a:prstGeom prst="rect">
              <a:avLst/>
            </a:prstGeom>
            <a:ln>
              <a:noFill/>
            </a:ln>
            <a:extLst>
              <a:ext uri="{53640926-AAD7-44D8-BBD7-CCE9431645EC}">
                <a14:shadowObscured xmlns:a14="http://schemas.microsoft.com/office/drawing/2010/main"/>
              </a:ext>
            </a:extLst>
          </p:spPr>
        </p:pic>
        <p:pic>
          <p:nvPicPr>
            <p:cNvPr id="23" name="Рисунок 22"/>
            <p:cNvPicPr/>
            <p:nvPr/>
          </p:nvPicPr>
          <p:blipFill rotWithShape="1">
            <a:blip r:embed="rId7" cstate="print">
              <a:extLst>
                <a:ext uri="{28A0092B-C50C-407E-A947-70E740481C1C}">
                  <a14:useLocalDpi xmlns:a14="http://schemas.microsoft.com/office/drawing/2010/main" val="0"/>
                </a:ext>
              </a:extLst>
            </a:blip>
            <a:srcRect t="11572" r="4235" b="12056"/>
            <a:stretch/>
          </p:blipFill>
          <p:spPr bwMode="auto">
            <a:xfrm>
              <a:off x="4114800" y="4239260"/>
              <a:ext cx="3419475" cy="1940560"/>
            </a:xfrm>
            <a:prstGeom prst="rect">
              <a:avLst/>
            </a:prstGeom>
            <a:ln>
              <a:noFill/>
            </a:ln>
            <a:extLst>
              <a:ext uri="{53640926-AAD7-44D8-BBD7-CCE9431645EC}">
                <a14:shadowObscured xmlns:a14="http://schemas.microsoft.com/office/drawing/2010/main"/>
              </a:ext>
            </a:extLst>
          </p:spPr>
        </p:pic>
        <p:pic>
          <p:nvPicPr>
            <p:cNvPr id="24" name="Рисунок 23"/>
            <p:cNvPicPr/>
            <p:nvPr/>
          </p:nvPicPr>
          <p:blipFill rotWithShape="1">
            <a:blip r:embed="rId8" cstate="print">
              <a:extLst>
                <a:ext uri="{28A0092B-C50C-407E-A947-70E740481C1C}">
                  <a14:useLocalDpi xmlns:a14="http://schemas.microsoft.com/office/drawing/2010/main" val="0"/>
                </a:ext>
              </a:extLst>
            </a:blip>
            <a:srcRect l="35306" t="87017" r="34461" b="4666"/>
            <a:stretch/>
          </p:blipFill>
          <p:spPr bwMode="auto">
            <a:xfrm>
              <a:off x="3276600" y="6179820"/>
              <a:ext cx="2159635" cy="422910"/>
            </a:xfrm>
            <a:prstGeom prst="rect">
              <a:avLst/>
            </a:prstGeom>
            <a:ln>
              <a:noFill/>
            </a:ln>
            <a:extLst>
              <a:ext uri="{53640926-AAD7-44D8-BBD7-CCE9431645EC}">
                <a14:shadowObscured xmlns:a14="http://schemas.microsoft.com/office/drawing/2010/main"/>
              </a:ext>
            </a:extLst>
          </p:spPr>
        </p:pic>
      </p:grpSp>
      <p:sp>
        <p:nvSpPr>
          <p:cNvPr id="2" name="Прямоугольник 1"/>
          <p:cNvSpPr/>
          <p:nvPr/>
        </p:nvSpPr>
        <p:spPr>
          <a:xfrm>
            <a:off x="609601" y="0"/>
            <a:ext cx="7153277" cy="400110"/>
          </a:xfrm>
          <a:prstGeom prst="rect">
            <a:avLst/>
          </a:prstGeom>
        </p:spPr>
        <p:txBody>
          <a:bodyPr wrap="square">
            <a:spAutoFit/>
          </a:bodyPr>
          <a:lstStyle/>
          <a:p>
            <a:r>
              <a:rPr lang="en-US" dirty="0">
                <a:solidFill>
                  <a:srgbClr val="0000FF"/>
                </a:solidFill>
              </a:rPr>
              <a:t>Ice drift according to MERCATOR data</a:t>
            </a:r>
            <a:endParaRPr lang="ru-RU" dirty="0">
              <a:solidFill>
                <a:srgbClr val="0000FF"/>
              </a:solidFill>
            </a:endParaRPr>
          </a:p>
        </p:txBody>
      </p:sp>
      <p:sp>
        <p:nvSpPr>
          <p:cNvPr id="3" name="TextBox 2"/>
          <p:cNvSpPr txBox="1"/>
          <p:nvPr/>
        </p:nvSpPr>
        <p:spPr>
          <a:xfrm>
            <a:off x="990601" y="1866870"/>
            <a:ext cx="482824" cy="400110"/>
          </a:xfrm>
          <a:prstGeom prst="rect">
            <a:avLst/>
          </a:prstGeom>
          <a:noFill/>
        </p:spPr>
        <p:txBody>
          <a:bodyPr wrap="none" rtlCol="0">
            <a:spAutoFit/>
          </a:bodyPr>
          <a:lstStyle/>
          <a:p>
            <a:r>
              <a:rPr lang="ru-RU" i="0" dirty="0">
                <a:solidFill>
                  <a:srgbClr val="000000"/>
                </a:solidFill>
              </a:rPr>
              <a:t>(а)</a:t>
            </a:r>
          </a:p>
        </p:txBody>
      </p:sp>
      <p:sp>
        <p:nvSpPr>
          <p:cNvPr id="12" name="TextBox 11"/>
          <p:cNvSpPr txBox="1"/>
          <p:nvPr/>
        </p:nvSpPr>
        <p:spPr>
          <a:xfrm>
            <a:off x="901587" y="3886200"/>
            <a:ext cx="482824" cy="400110"/>
          </a:xfrm>
          <a:prstGeom prst="rect">
            <a:avLst/>
          </a:prstGeom>
          <a:noFill/>
        </p:spPr>
        <p:txBody>
          <a:bodyPr wrap="none" rtlCol="0">
            <a:spAutoFit/>
          </a:bodyPr>
          <a:lstStyle/>
          <a:p>
            <a:r>
              <a:rPr lang="ru-RU" i="0" dirty="0">
                <a:solidFill>
                  <a:srgbClr val="000000"/>
                </a:solidFill>
              </a:rPr>
              <a:t>(б)</a:t>
            </a:r>
          </a:p>
        </p:txBody>
      </p:sp>
      <p:sp>
        <p:nvSpPr>
          <p:cNvPr id="13" name="TextBox 12"/>
          <p:cNvSpPr txBox="1"/>
          <p:nvPr/>
        </p:nvSpPr>
        <p:spPr>
          <a:xfrm>
            <a:off x="985792" y="5791200"/>
            <a:ext cx="492443" cy="400110"/>
          </a:xfrm>
          <a:prstGeom prst="rect">
            <a:avLst/>
          </a:prstGeom>
          <a:noFill/>
        </p:spPr>
        <p:txBody>
          <a:bodyPr wrap="none" rtlCol="0">
            <a:spAutoFit/>
          </a:bodyPr>
          <a:lstStyle/>
          <a:p>
            <a:r>
              <a:rPr lang="ru-RU" i="0" dirty="0">
                <a:solidFill>
                  <a:srgbClr val="000000"/>
                </a:solidFill>
              </a:rPr>
              <a:t>(в)</a:t>
            </a:r>
          </a:p>
        </p:txBody>
      </p:sp>
      <p:sp>
        <p:nvSpPr>
          <p:cNvPr id="14" name="TextBox 13"/>
          <p:cNvSpPr txBox="1"/>
          <p:nvPr/>
        </p:nvSpPr>
        <p:spPr>
          <a:xfrm>
            <a:off x="4578023" y="1888717"/>
            <a:ext cx="471604" cy="400110"/>
          </a:xfrm>
          <a:prstGeom prst="rect">
            <a:avLst/>
          </a:prstGeom>
          <a:noFill/>
        </p:spPr>
        <p:txBody>
          <a:bodyPr wrap="none" rtlCol="0">
            <a:spAutoFit/>
          </a:bodyPr>
          <a:lstStyle/>
          <a:p>
            <a:r>
              <a:rPr lang="ru-RU" i="0" dirty="0">
                <a:solidFill>
                  <a:srgbClr val="000000"/>
                </a:solidFill>
              </a:rPr>
              <a:t>(г)</a:t>
            </a:r>
          </a:p>
        </p:txBody>
      </p:sp>
      <p:sp>
        <p:nvSpPr>
          <p:cNvPr id="15" name="TextBox 14"/>
          <p:cNvSpPr txBox="1"/>
          <p:nvPr/>
        </p:nvSpPr>
        <p:spPr>
          <a:xfrm>
            <a:off x="4571611" y="3876645"/>
            <a:ext cx="484428" cy="400110"/>
          </a:xfrm>
          <a:prstGeom prst="rect">
            <a:avLst/>
          </a:prstGeom>
          <a:noFill/>
        </p:spPr>
        <p:txBody>
          <a:bodyPr wrap="none" rtlCol="0">
            <a:spAutoFit/>
          </a:bodyPr>
          <a:lstStyle/>
          <a:p>
            <a:r>
              <a:rPr lang="ru-RU" i="0" dirty="0">
                <a:solidFill>
                  <a:srgbClr val="000000"/>
                </a:solidFill>
              </a:rPr>
              <a:t>(д)</a:t>
            </a:r>
          </a:p>
        </p:txBody>
      </p:sp>
      <p:sp>
        <p:nvSpPr>
          <p:cNvPr id="16" name="TextBox 15"/>
          <p:cNvSpPr txBox="1"/>
          <p:nvPr/>
        </p:nvSpPr>
        <p:spPr>
          <a:xfrm>
            <a:off x="4579626" y="5791200"/>
            <a:ext cx="468398" cy="400110"/>
          </a:xfrm>
          <a:prstGeom prst="rect">
            <a:avLst/>
          </a:prstGeom>
          <a:noFill/>
        </p:spPr>
        <p:txBody>
          <a:bodyPr wrap="none" rtlCol="0">
            <a:spAutoFit/>
          </a:bodyPr>
          <a:lstStyle/>
          <a:p>
            <a:r>
              <a:rPr lang="ru-RU" i="0" dirty="0">
                <a:solidFill>
                  <a:srgbClr val="000000"/>
                </a:solidFill>
              </a:rPr>
              <a:t>(е)</a:t>
            </a:r>
          </a:p>
        </p:txBody>
      </p:sp>
      <p:sp>
        <p:nvSpPr>
          <p:cNvPr id="5" name="TextBox 4"/>
          <p:cNvSpPr txBox="1"/>
          <p:nvPr/>
        </p:nvSpPr>
        <p:spPr>
          <a:xfrm>
            <a:off x="7153278" y="1143001"/>
            <a:ext cx="1990723" cy="3293209"/>
          </a:xfrm>
          <a:prstGeom prst="rect">
            <a:avLst/>
          </a:prstGeom>
          <a:noFill/>
        </p:spPr>
        <p:txBody>
          <a:bodyPr wrap="square" rtlCol="0">
            <a:spAutoFit/>
          </a:bodyPr>
          <a:lstStyle/>
          <a:p>
            <a:pPr algn="l"/>
            <a:r>
              <a:rPr lang="en-US" sz="1600" b="0" i="0" dirty="0">
                <a:solidFill>
                  <a:srgbClr val="000000"/>
                </a:solidFill>
              </a:rPr>
              <a:t>Ice thickness </a:t>
            </a:r>
            <a:r>
              <a:rPr lang="ru-RU" sz="1600" b="0" i="0" dirty="0">
                <a:solidFill>
                  <a:srgbClr val="000000"/>
                </a:solidFill>
              </a:rPr>
              <a:t>– </a:t>
            </a:r>
            <a:r>
              <a:rPr lang="en-US" sz="1600" b="0" i="0" dirty="0">
                <a:solidFill>
                  <a:srgbClr val="000000"/>
                </a:solidFill>
              </a:rPr>
              <a:t>color</a:t>
            </a:r>
            <a:endParaRPr lang="ru-RU" sz="1600" b="0" i="0" dirty="0">
              <a:solidFill>
                <a:srgbClr val="000000"/>
              </a:solidFill>
            </a:endParaRPr>
          </a:p>
          <a:p>
            <a:pPr algn="l"/>
            <a:r>
              <a:rPr lang="en-US" sz="1600" b="0" i="0" dirty="0">
                <a:solidFill>
                  <a:srgbClr val="000000"/>
                </a:solidFill>
              </a:rPr>
              <a:t>Border of 50% concentration </a:t>
            </a:r>
            <a:r>
              <a:rPr lang="ru-RU" sz="1600" b="0" i="0" dirty="0">
                <a:solidFill>
                  <a:srgbClr val="000000"/>
                </a:solidFill>
              </a:rPr>
              <a:t>– </a:t>
            </a:r>
            <a:r>
              <a:rPr lang="en-US" sz="1600" b="0" i="0" dirty="0">
                <a:solidFill>
                  <a:srgbClr val="000000"/>
                </a:solidFill>
              </a:rPr>
              <a:t>white lines</a:t>
            </a:r>
            <a:r>
              <a:rPr lang="ru-RU" sz="1600" b="0" i="0" dirty="0">
                <a:solidFill>
                  <a:srgbClr val="000000"/>
                </a:solidFill>
              </a:rPr>
              <a:t>;</a:t>
            </a:r>
          </a:p>
          <a:p>
            <a:pPr algn="l"/>
            <a:r>
              <a:rPr lang="en-US" sz="1600" b="0" i="0" dirty="0">
                <a:solidFill>
                  <a:srgbClr val="000000"/>
                </a:solidFill>
              </a:rPr>
              <a:t>Drift speed – black arrows</a:t>
            </a:r>
            <a:r>
              <a:rPr lang="ru-RU" sz="1600" b="0" i="0" dirty="0">
                <a:solidFill>
                  <a:srgbClr val="000000"/>
                </a:solidFill>
              </a:rPr>
              <a:t>.</a:t>
            </a:r>
          </a:p>
          <a:p>
            <a:pPr algn="l"/>
            <a:endParaRPr lang="ru-RU" sz="1600" b="0" i="0" dirty="0">
              <a:solidFill>
                <a:srgbClr val="000000"/>
              </a:solidFill>
            </a:endParaRPr>
          </a:p>
          <a:p>
            <a:pPr algn="l"/>
            <a:r>
              <a:rPr lang="ru-RU" sz="1600" b="0" i="0" dirty="0">
                <a:solidFill>
                  <a:srgbClr val="000000"/>
                </a:solidFill>
              </a:rPr>
              <a:t>(а) </a:t>
            </a:r>
            <a:r>
              <a:rPr lang="en-US" sz="1600" b="0" i="0" dirty="0">
                <a:solidFill>
                  <a:srgbClr val="000000"/>
                </a:solidFill>
              </a:rPr>
              <a:t>January</a:t>
            </a:r>
            <a:r>
              <a:rPr lang="ru-RU" sz="1600" b="0" i="0" dirty="0">
                <a:solidFill>
                  <a:srgbClr val="000000"/>
                </a:solidFill>
              </a:rPr>
              <a:t> 2016</a:t>
            </a:r>
          </a:p>
          <a:p>
            <a:pPr algn="l"/>
            <a:r>
              <a:rPr lang="ru-RU" sz="1600" b="0" i="0" dirty="0">
                <a:solidFill>
                  <a:srgbClr val="000000"/>
                </a:solidFill>
              </a:rPr>
              <a:t>(б) </a:t>
            </a:r>
            <a:r>
              <a:rPr lang="en-US" sz="1600" b="0" i="0" dirty="0">
                <a:solidFill>
                  <a:srgbClr val="000000"/>
                </a:solidFill>
              </a:rPr>
              <a:t>February</a:t>
            </a:r>
            <a:r>
              <a:rPr lang="ru-RU" sz="1600" b="0" i="0" dirty="0">
                <a:solidFill>
                  <a:srgbClr val="000000"/>
                </a:solidFill>
              </a:rPr>
              <a:t> 2016</a:t>
            </a:r>
          </a:p>
          <a:p>
            <a:pPr algn="l"/>
            <a:r>
              <a:rPr lang="ru-RU" sz="1600" b="0" i="0" dirty="0">
                <a:solidFill>
                  <a:srgbClr val="000000"/>
                </a:solidFill>
              </a:rPr>
              <a:t>(в) </a:t>
            </a:r>
            <a:r>
              <a:rPr lang="en-US" sz="1600" b="0" i="0" dirty="0">
                <a:solidFill>
                  <a:srgbClr val="000000"/>
                </a:solidFill>
              </a:rPr>
              <a:t>March</a:t>
            </a:r>
            <a:r>
              <a:rPr lang="ru-RU" sz="1600" b="0" i="0" dirty="0">
                <a:solidFill>
                  <a:srgbClr val="000000"/>
                </a:solidFill>
              </a:rPr>
              <a:t> 2016</a:t>
            </a:r>
          </a:p>
          <a:p>
            <a:pPr algn="l"/>
            <a:r>
              <a:rPr lang="ru-RU" sz="1600" b="0" i="0" dirty="0">
                <a:solidFill>
                  <a:srgbClr val="000000"/>
                </a:solidFill>
              </a:rPr>
              <a:t>(г) </a:t>
            </a:r>
            <a:r>
              <a:rPr lang="en-US" sz="1600" b="0" i="0" dirty="0">
                <a:solidFill>
                  <a:srgbClr val="000000"/>
                </a:solidFill>
              </a:rPr>
              <a:t>January</a:t>
            </a:r>
            <a:r>
              <a:rPr lang="ru-RU" sz="1600" b="0" i="0" dirty="0">
                <a:solidFill>
                  <a:srgbClr val="000000"/>
                </a:solidFill>
              </a:rPr>
              <a:t> 2017</a:t>
            </a:r>
          </a:p>
          <a:p>
            <a:pPr algn="l"/>
            <a:r>
              <a:rPr lang="ru-RU" sz="1600" b="0" i="0" dirty="0">
                <a:solidFill>
                  <a:srgbClr val="000000"/>
                </a:solidFill>
              </a:rPr>
              <a:t>(д) </a:t>
            </a:r>
            <a:r>
              <a:rPr lang="en-US" sz="1600" b="0" i="0" dirty="0">
                <a:solidFill>
                  <a:srgbClr val="000000"/>
                </a:solidFill>
              </a:rPr>
              <a:t>February</a:t>
            </a:r>
            <a:r>
              <a:rPr lang="ru-RU" sz="1600" b="0" i="0" dirty="0">
                <a:solidFill>
                  <a:srgbClr val="000000"/>
                </a:solidFill>
              </a:rPr>
              <a:t> 2017</a:t>
            </a:r>
          </a:p>
          <a:p>
            <a:pPr algn="l"/>
            <a:r>
              <a:rPr lang="ru-RU" sz="1600" b="0" i="0" dirty="0">
                <a:solidFill>
                  <a:srgbClr val="000000"/>
                </a:solidFill>
              </a:rPr>
              <a:t>(е) </a:t>
            </a:r>
            <a:r>
              <a:rPr lang="en-US" sz="1600" b="0" i="0" dirty="0">
                <a:solidFill>
                  <a:srgbClr val="000000"/>
                </a:solidFill>
              </a:rPr>
              <a:t>March</a:t>
            </a:r>
            <a:r>
              <a:rPr lang="ru-RU" sz="1600" b="0" i="0" dirty="0">
                <a:solidFill>
                  <a:srgbClr val="000000"/>
                </a:solidFill>
              </a:rPr>
              <a:t> 2017</a:t>
            </a:r>
          </a:p>
        </p:txBody>
      </p:sp>
      <p:sp>
        <p:nvSpPr>
          <p:cNvPr id="25" name="TextBox 24"/>
          <p:cNvSpPr txBox="1"/>
          <p:nvPr/>
        </p:nvSpPr>
        <p:spPr>
          <a:xfrm>
            <a:off x="7066188" y="6419790"/>
            <a:ext cx="1858202" cy="338554"/>
          </a:xfrm>
          <a:prstGeom prst="rect">
            <a:avLst/>
          </a:prstGeom>
          <a:noFill/>
        </p:spPr>
        <p:txBody>
          <a:bodyPr wrap="none" rtlCol="0">
            <a:spAutoFit/>
          </a:bodyPr>
          <a:lstStyle/>
          <a:p>
            <a:pPr eaLnBrk="1" fontAlgn="auto" hangingPunct="1">
              <a:spcBef>
                <a:spcPts val="0"/>
              </a:spcBef>
              <a:spcAft>
                <a:spcPts val="0"/>
              </a:spcAft>
              <a:defRPr/>
            </a:pPr>
            <a:r>
              <a:rPr lang="ru-RU" sz="1600" b="0" kern="0" dirty="0">
                <a:solidFill>
                  <a:prstClr val="black"/>
                </a:solidFill>
              </a:rPr>
              <a:t>(</a:t>
            </a:r>
            <a:r>
              <a:rPr lang="en-US" sz="1600" b="0" kern="0" dirty="0">
                <a:solidFill>
                  <a:prstClr val="black"/>
                </a:solidFill>
              </a:rPr>
              <a:t>Ivanov et al., 201</a:t>
            </a:r>
            <a:r>
              <a:rPr lang="ru-RU" sz="1600" b="0" kern="0" dirty="0">
                <a:solidFill>
                  <a:prstClr val="black"/>
                </a:solidFill>
              </a:rPr>
              <a:t>8</a:t>
            </a:r>
            <a:r>
              <a:rPr lang="en-US" sz="1600" b="0" kern="0" dirty="0">
                <a:solidFill>
                  <a:prstClr val="black"/>
                </a:solidFill>
              </a:rPr>
              <a:t>)</a:t>
            </a:r>
            <a:endParaRPr lang="ru-RU" sz="1600" b="0" kern="0" dirty="0">
              <a:solidFill>
                <a:prstClr val="black"/>
              </a:solidFill>
            </a:endParaRPr>
          </a:p>
        </p:txBody>
      </p:sp>
    </p:spTree>
    <p:extLst>
      <p:ext uri="{BB962C8B-B14F-4D97-AF65-F5344CB8AC3E}">
        <p14:creationId xmlns:p14="http://schemas.microsoft.com/office/powerpoint/2010/main" val="1627531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1" y="847725"/>
            <a:ext cx="8877638" cy="3970318"/>
          </a:xfrm>
          <a:prstGeom prst="rect">
            <a:avLst/>
          </a:prstGeom>
          <a:noFill/>
        </p:spPr>
        <p:txBody>
          <a:bodyPr wrap="square" rtlCol="0">
            <a:spAutoFit/>
          </a:bodyPr>
          <a:lstStyle/>
          <a:p>
            <a:pPr marL="285750" indent="-285750" algn="l" eaLnBrk="1" hangingPunct="1">
              <a:buClr>
                <a:srgbClr val="FF0000"/>
              </a:buClr>
              <a:buFont typeface="Wingdings" panose="05000000000000000000" pitchFamily="2" charset="2"/>
              <a:buChar char="q"/>
            </a:pPr>
            <a:r>
              <a:rPr lang="en-US" sz="1800" b="0" i="0" dirty="0">
                <a:solidFill>
                  <a:prstClr val="black"/>
                </a:solidFill>
                <a:latin typeface="Arial" charset="0"/>
                <a:cs typeface="Arial" charset="0"/>
              </a:rPr>
              <a:t>Formation of persistent and long-leaving anomalies of ice cover in winter north-east of Svalbard is probably linked with the increased seasonality of Arctic sea ice cover, enabling an enhanced influence of oceanic heat on sea ice, and in particular, heat transported by Atlantic Water. </a:t>
            </a:r>
          </a:p>
          <a:p>
            <a:pPr marL="285750" indent="-285750" algn="l" eaLnBrk="1" hangingPunct="1">
              <a:buClr>
                <a:srgbClr val="FF0000"/>
              </a:buClr>
              <a:buFont typeface="Wingdings" panose="05000000000000000000" pitchFamily="2" charset="2"/>
              <a:buChar char="q"/>
            </a:pPr>
            <a:endParaRPr lang="en-US" sz="1800" b="0" i="0" dirty="0">
              <a:solidFill>
                <a:prstClr val="black"/>
              </a:solidFill>
              <a:latin typeface="Arial" charset="0"/>
              <a:cs typeface="Arial" charset="0"/>
            </a:endParaRPr>
          </a:p>
          <a:p>
            <a:pPr marL="285750" indent="-285750" algn="l" eaLnBrk="1" hangingPunct="1">
              <a:buClr>
                <a:srgbClr val="FF0000"/>
              </a:buClr>
              <a:buFont typeface="Wingdings" panose="05000000000000000000" pitchFamily="2" charset="2"/>
              <a:buChar char="q"/>
            </a:pPr>
            <a:r>
              <a:rPr lang="en-US" sz="1800" b="0" i="0" dirty="0">
                <a:solidFill>
                  <a:prstClr val="black"/>
                </a:solidFill>
                <a:latin typeface="Arial" charset="0"/>
                <a:cs typeface="Arial" charset="0"/>
              </a:rPr>
              <a:t>When openings in ice cover form along the Atlantic Water pathway, weak density stratification at the mixed layer base supports the development of thermohaline convection, which further entrains warm and salty water from deeper layers. </a:t>
            </a:r>
          </a:p>
          <a:p>
            <a:pPr marL="285750" indent="-285750" algn="l" eaLnBrk="1" hangingPunct="1">
              <a:buClr>
                <a:srgbClr val="FF0000"/>
              </a:buClr>
              <a:buFont typeface="Wingdings" panose="05000000000000000000" pitchFamily="2" charset="2"/>
              <a:buChar char="q"/>
            </a:pPr>
            <a:endParaRPr lang="en-US" sz="1800" b="0" i="0" dirty="0">
              <a:solidFill>
                <a:prstClr val="black"/>
              </a:solidFill>
              <a:latin typeface="Arial" charset="0"/>
              <a:cs typeface="Arial" charset="0"/>
            </a:endParaRPr>
          </a:p>
          <a:p>
            <a:pPr marL="285750" indent="-285750" algn="l" eaLnBrk="1" hangingPunct="1">
              <a:buClr>
                <a:srgbClr val="FF0000"/>
              </a:buClr>
              <a:buFont typeface="Wingdings" panose="05000000000000000000" pitchFamily="2" charset="2"/>
              <a:buChar char="q"/>
            </a:pPr>
            <a:r>
              <a:rPr lang="en-US" sz="1800" b="0" i="0" dirty="0">
                <a:solidFill>
                  <a:prstClr val="black"/>
                </a:solidFill>
                <a:latin typeface="Arial" charset="0"/>
                <a:cs typeface="Arial" charset="0"/>
              </a:rPr>
              <a:t>Convection-induced upward heat flux from the Atlantic layer retards ice formation, either keeping ice thickness low or blocking ice formation entirely.</a:t>
            </a:r>
          </a:p>
          <a:p>
            <a:pPr marL="285750" indent="-285750" algn="l" eaLnBrk="1" hangingPunct="1">
              <a:buClr>
                <a:srgbClr val="FF0000"/>
              </a:buClr>
              <a:buFont typeface="Wingdings" panose="05000000000000000000" pitchFamily="2" charset="2"/>
              <a:buChar char="q"/>
            </a:pPr>
            <a:endParaRPr lang="en-US" sz="1800" b="0" i="0" dirty="0">
              <a:solidFill>
                <a:prstClr val="black"/>
              </a:solidFill>
              <a:latin typeface="Arial" charset="0"/>
              <a:cs typeface="Arial" charset="0"/>
            </a:endParaRPr>
          </a:p>
          <a:p>
            <a:pPr marL="285750" indent="-285750" algn="l" eaLnBrk="1" hangingPunct="1">
              <a:buClr>
                <a:srgbClr val="FF0000"/>
              </a:buClr>
              <a:buFont typeface="Wingdings" panose="05000000000000000000" pitchFamily="2" charset="2"/>
              <a:buChar char="q"/>
            </a:pPr>
            <a:r>
              <a:rPr lang="en-US" sz="1800" b="0" i="0" dirty="0">
                <a:solidFill>
                  <a:prstClr val="black"/>
                </a:solidFill>
                <a:latin typeface="Arial" charset="0"/>
                <a:cs typeface="Arial" charset="0"/>
              </a:rPr>
              <a:t>Influx of drifting ice in the favorable for convection region may retard or totally block convection development</a:t>
            </a:r>
            <a:endParaRPr lang="en-GB" sz="1800" b="0" i="0" dirty="0">
              <a:solidFill>
                <a:prstClr val="black"/>
              </a:solidFill>
              <a:latin typeface="Arial" charset="0"/>
              <a:cs typeface="Arial" charset="0"/>
            </a:endParaRPr>
          </a:p>
        </p:txBody>
      </p:sp>
      <p:sp>
        <p:nvSpPr>
          <p:cNvPr id="3" name="TextBox 2"/>
          <p:cNvSpPr txBox="1"/>
          <p:nvPr/>
        </p:nvSpPr>
        <p:spPr>
          <a:xfrm>
            <a:off x="257456" y="152400"/>
            <a:ext cx="8772582" cy="461665"/>
          </a:xfrm>
          <a:prstGeom prst="rect">
            <a:avLst/>
          </a:prstGeom>
          <a:noFill/>
        </p:spPr>
        <p:txBody>
          <a:bodyPr wrap="square" rtlCol="0">
            <a:spAutoFit/>
          </a:bodyPr>
          <a:lstStyle/>
          <a:p>
            <a:pPr eaLnBrk="1" hangingPunct="1"/>
            <a:r>
              <a:rPr lang="en-GB" sz="2400" i="0" dirty="0">
                <a:solidFill>
                  <a:srgbClr val="2A65AC"/>
                </a:solidFill>
                <a:effectLst>
                  <a:outerShdw blurRad="38100" dist="38100" dir="2700000" algn="tl">
                    <a:srgbClr val="000000">
                      <a:alpha val="43137"/>
                    </a:srgbClr>
                  </a:outerShdw>
                </a:effectLst>
                <a:latin typeface="Arial" charset="0"/>
                <a:cs typeface="Arial" charset="0"/>
              </a:rPr>
              <a:t>Conclusions-1</a:t>
            </a:r>
          </a:p>
        </p:txBody>
      </p:sp>
    </p:spTree>
    <p:extLst>
      <p:ext uri="{BB962C8B-B14F-4D97-AF65-F5344CB8AC3E}">
        <p14:creationId xmlns:p14="http://schemas.microsoft.com/office/powerpoint/2010/main" val="1170395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 y="-225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152400" y="0"/>
            <a:ext cx="8991599" cy="67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fontAlgn="auto" hangingPunct="1">
              <a:lnSpc>
                <a:spcPct val="135000"/>
              </a:lnSpc>
              <a:spcBef>
                <a:spcPts val="0"/>
              </a:spcBef>
              <a:spcAft>
                <a:spcPts val="0"/>
              </a:spcAft>
              <a:defRPr/>
            </a:pPr>
            <a:r>
              <a:rPr lang="en-US" sz="2400" i="0" kern="0" dirty="0">
                <a:solidFill>
                  <a:srgbClr val="1F497D"/>
                </a:solidFill>
                <a:latin typeface="Times" charset="0"/>
              </a:rPr>
              <a:t>OUTLINE</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1. Definitions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2. Reduction of the Arctic sea ice</a:t>
            </a:r>
            <a:r>
              <a:rPr lang="ru-RU" i="0" kern="0" dirty="0">
                <a:solidFill>
                  <a:schemeClr val="bg1">
                    <a:lumMod val="95000"/>
                  </a:schemeClr>
                </a:solidFill>
                <a:latin typeface="Times" charset="0"/>
              </a:rPr>
              <a:t> </a:t>
            </a:r>
            <a:r>
              <a:rPr lang="en-US" i="0" kern="0" dirty="0">
                <a:solidFill>
                  <a:schemeClr val="bg1">
                    <a:lumMod val="95000"/>
                  </a:schemeClr>
                </a:solidFill>
                <a:latin typeface="Times" charset="0"/>
              </a:rPr>
              <a:t>in 2000-2010s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3. Atlantic Water (AW) impact on the ice cover</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3.1. Features of Atlantic Water distribution in the Arctic Ocean</a:t>
            </a:r>
            <a:endParaRPr lang="ru-RU" i="0" kern="0" dirty="0">
              <a:solidFill>
                <a:schemeClr val="bg1">
                  <a:lumMod val="95000"/>
                </a:schemeClr>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3.2. Winter thermohaline convection in the Atlantic sector of the Arctic Ocean</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3.3. Significance of sea ice properties</a:t>
            </a:r>
          </a:p>
          <a:p>
            <a:pPr marL="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	3.4. Conclisions-1</a:t>
            </a: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4. Impact of sea ice reduction on the upper ocean layer </a:t>
            </a:r>
          </a:p>
          <a:p>
            <a:pPr marL="0" indent="895350" algn="l" eaLnBrk="1" fontAlgn="auto" hangingPunct="1">
              <a:lnSpc>
                <a:spcPct val="135000"/>
              </a:lnSpc>
              <a:spcBef>
                <a:spcPts val="0"/>
              </a:spcBef>
              <a:spcAft>
                <a:spcPts val="0"/>
              </a:spcAft>
              <a:defRPr/>
            </a:pPr>
            <a:r>
              <a:rPr lang="en-US" i="0" kern="0" dirty="0">
                <a:solidFill>
                  <a:srgbClr val="1F497D"/>
                </a:solidFill>
                <a:latin typeface="Times" charset="0"/>
              </a:rPr>
              <a:t>4.1. Change of thermohaline conditions in the upper ocean layer</a:t>
            </a:r>
            <a:endParaRPr lang="ru-RU" i="0" kern="0" dirty="0">
              <a:solidFill>
                <a:srgbClr val="1F497D"/>
              </a:solidFill>
              <a:latin typeface="Times" charset="0"/>
            </a:endParaRPr>
          </a:p>
          <a:p>
            <a:pPr marL="895350" indent="0" algn="l" eaLnBrk="1" fontAlgn="auto" hangingPunct="1">
              <a:lnSpc>
                <a:spcPct val="135000"/>
              </a:lnSpc>
              <a:spcBef>
                <a:spcPts val="0"/>
              </a:spcBef>
              <a:spcAft>
                <a:spcPts val="0"/>
              </a:spcAft>
              <a:defRPr/>
            </a:pPr>
            <a:r>
              <a:rPr lang="en-US" i="0" kern="0" dirty="0">
                <a:solidFill>
                  <a:srgbClr val="1F497D"/>
                </a:solidFill>
                <a:latin typeface="Times" charset="0"/>
              </a:rPr>
              <a:t>4.2. Increasing role of ocean-air interaction  under changed conditions at the surface</a:t>
            </a:r>
            <a:endParaRPr lang="ru-RU" i="0" kern="0" dirty="0">
              <a:solidFill>
                <a:srgbClr val="1F497D"/>
              </a:solidFill>
              <a:latin typeface="Times" charset="0"/>
            </a:endParaRPr>
          </a:p>
          <a:p>
            <a:pPr marL="0" indent="895350" algn="l" eaLnBrk="1" fontAlgn="auto" hangingPunct="1">
              <a:lnSpc>
                <a:spcPct val="135000"/>
              </a:lnSpc>
              <a:spcBef>
                <a:spcPts val="0"/>
              </a:spcBef>
              <a:spcAft>
                <a:spcPts val="0"/>
              </a:spcAft>
              <a:defRPr/>
            </a:pPr>
            <a:r>
              <a:rPr lang="en-US" i="0" kern="0" dirty="0">
                <a:solidFill>
                  <a:srgbClr val="1F497D"/>
                </a:solidFill>
                <a:latin typeface="Times" charset="0"/>
              </a:rPr>
              <a:t>4.3. Intensification of seasonal signal</a:t>
            </a:r>
            <a:r>
              <a:rPr lang="ru-RU" i="0" kern="0" dirty="0">
                <a:solidFill>
                  <a:srgbClr val="1F497D"/>
                </a:solidFill>
                <a:latin typeface="Times" charset="0"/>
              </a:rPr>
              <a:t>? </a:t>
            </a:r>
          </a:p>
          <a:p>
            <a:pPr marL="0" indent="895350" algn="l" eaLnBrk="1" fontAlgn="auto" hangingPunct="1">
              <a:lnSpc>
                <a:spcPct val="135000"/>
              </a:lnSpc>
              <a:spcBef>
                <a:spcPts val="0"/>
              </a:spcBef>
              <a:spcAft>
                <a:spcPts val="0"/>
              </a:spcAft>
              <a:defRPr/>
            </a:pPr>
            <a:r>
              <a:rPr lang="en-US" i="0" kern="0" dirty="0">
                <a:solidFill>
                  <a:srgbClr val="1F497D"/>
                </a:solidFill>
                <a:latin typeface="Times" charset="0"/>
              </a:rPr>
              <a:t>4.4. Conclusions-2</a:t>
            </a:r>
          </a:p>
          <a:p>
            <a:pPr marL="0" indent="0" algn="l" eaLnBrk="1" fontAlgn="auto" hangingPunct="1">
              <a:lnSpc>
                <a:spcPct val="135000"/>
              </a:lnSpc>
              <a:spcBef>
                <a:spcPts val="0"/>
              </a:spcBef>
              <a:spcAft>
                <a:spcPts val="0"/>
              </a:spcAft>
              <a:defRPr/>
            </a:pPr>
            <a:r>
              <a:rPr lang="en-US" i="0" kern="0" dirty="0">
                <a:solidFill>
                  <a:schemeClr val="bg1">
                    <a:lumMod val="75000"/>
                  </a:schemeClr>
                </a:solidFill>
                <a:latin typeface="Times" charset="0"/>
              </a:rPr>
              <a:t>5. Possible perspective</a:t>
            </a:r>
          </a:p>
        </p:txBody>
      </p:sp>
    </p:spTree>
    <p:extLst>
      <p:ext uri="{BB962C8B-B14F-4D97-AF65-F5344CB8AC3E}">
        <p14:creationId xmlns:p14="http://schemas.microsoft.com/office/powerpoint/2010/main" val="1002764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47825" y="0"/>
            <a:ext cx="6145364" cy="707886"/>
          </a:xfrm>
          <a:prstGeom prst="rect">
            <a:avLst/>
          </a:prstGeom>
          <a:noFill/>
        </p:spPr>
        <p:txBody>
          <a:bodyPr wrap="square" rtlCol="0">
            <a:spAutoFit/>
          </a:bodyPr>
          <a:lstStyle/>
          <a:p>
            <a:r>
              <a:rPr lang="en-US" i="0" dirty="0">
                <a:solidFill>
                  <a:srgbClr val="3333CC"/>
                </a:solidFill>
                <a:effectLst>
                  <a:outerShdw blurRad="38100" dist="38100" dir="2700000" algn="tl">
                    <a:srgbClr val="000000">
                      <a:alpha val="43137"/>
                    </a:srgbClr>
                  </a:outerShdw>
                </a:effectLst>
              </a:rPr>
              <a:t>Location of regions with long-term observations in the Arctic Basin</a:t>
            </a:r>
            <a:endParaRPr lang="ru-RU" i="0" dirty="0">
              <a:solidFill>
                <a:srgbClr val="3333CC"/>
              </a:solidFill>
              <a:effectLst>
                <a:outerShdw blurRad="38100" dist="38100" dir="2700000" algn="tl">
                  <a:srgbClr val="000000">
                    <a:alpha val="43137"/>
                  </a:srgbClr>
                </a:outerShdw>
              </a:effectLst>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225" y="736461"/>
            <a:ext cx="6115302" cy="6021199"/>
          </a:xfrm>
          <a:prstGeom prst="rect">
            <a:avLst/>
          </a:prstGeom>
        </p:spPr>
      </p:pic>
    </p:spTree>
    <p:extLst>
      <p:ext uri="{BB962C8B-B14F-4D97-AF65-F5344CB8AC3E}">
        <p14:creationId xmlns:p14="http://schemas.microsoft.com/office/powerpoint/2010/main" val="40562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225" y="1524001"/>
            <a:ext cx="4320000" cy="1876911"/>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1524000"/>
            <a:ext cx="4320000" cy="1876911"/>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25" y="3810001"/>
            <a:ext cx="4320000" cy="187691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3810000"/>
            <a:ext cx="4320000" cy="1876911"/>
          </a:xfrm>
          <a:prstGeom prst="rect">
            <a:avLst/>
          </a:prstGeom>
        </p:spPr>
      </p:pic>
      <p:sp>
        <p:nvSpPr>
          <p:cNvPr id="3" name="TextBox 2"/>
          <p:cNvSpPr txBox="1"/>
          <p:nvPr/>
        </p:nvSpPr>
        <p:spPr>
          <a:xfrm>
            <a:off x="306163" y="19050"/>
            <a:ext cx="8322151" cy="400110"/>
          </a:xfrm>
          <a:prstGeom prst="rect">
            <a:avLst/>
          </a:prstGeom>
          <a:noFill/>
        </p:spPr>
        <p:txBody>
          <a:bodyPr wrap="none" rtlCol="0">
            <a:spAutoFit/>
          </a:bodyPr>
          <a:lstStyle/>
          <a:p>
            <a:r>
              <a:rPr lang="en-US" i="0" dirty="0">
                <a:solidFill>
                  <a:srgbClr val="3333CC"/>
                </a:solidFill>
                <a:effectLst>
                  <a:outerShdw blurRad="38100" dist="38100" dir="2700000" algn="tl">
                    <a:srgbClr val="000000">
                      <a:alpha val="43137"/>
                    </a:srgbClr>
                  </a:outerShdw>
                </a:effectLst>
              </a:rPr>
              <a:t>Long-term changes of salinity in the Arctic Basin in the </a:t>
            </a:r>
            <a:r>
              <a:rPr lang="ru-RU" i="0" dirty="0">
                <a:solidFill>
                  <a:srgbClr val="3333CC"/>
                </a:solidFill>
                <a:effectLst>
                  <a:outerShdw blurRad="38100" dist="38100" dir="2700000" algn="tl">
                    <a:srgbClr val="000000">
                      <a:alpha val="43137"/>
                    </a:srgbClr>
                  </a:outerShdw>
                </a:effectLst>
              </a:rPr>
              <a:t>5-20 </a:t>
            </a:r>
            <a:r>
              <a:rPr lang="en-US" i="0" dirty="0">
                <a:solidFill>
                  <a:srgbClr val="3333CC"/>
                </a:solidFill>
                <a:effectLst>
                  <a:outerShdw blurRad="38100" dist="38100" dir="2700000" algn="tl">
                    <a:srgbClr val="000000">
                      <a:alpha val="43137"/>
                    </a:srgbClr>
                  </a:outerShdw>
                </a:effectLst>
              </a:rPr>
              <a:t>m water layer</a:t>
            </a:r>
            <a:endParaRPr lang="ru-RU" i="0" dirty="0">
              <a:solidFill>
                <a:srgbClr val="3333CC"/>
              </a:solidFill>
              <a:effectLst>
                <a:outerShdw blurRad="38100" dist="38100" dir="2700000" algn="tl">
                  <a:srgbClr val="000000">
                    <a:alpha val="43137"/>
                  </a:srgbClr>
                </a:outerShdw>
              </a:effectLst>
            </a:endParaRPr>
          </a:p>
        </p:txBody>
      </p:sp>
      <p:sp>
        <p:nvSpPr>
          <p:cNvPr id="7" name="TextBox 6"/>
          <p:cNvSpPr txBox="1"/>
          <p:nvPr/>
        </p:nvSpPr>
        <p:spPr>
          <a:xfrm>
            <a:off x="2123086" y="1154668"/>
            <a:ext cx="629211" cy="369332"/>
          </a:xfrm>
          <a:prstGeom prst="rect">
            <a:avLst/>
          </a:prstGeom>
          <a:noFill/>
        </p:spPr>
        <p:txBody>
          <a:bodyPr wrap="none" rtlCol="0">
            <a:spAutoFit/>
          </a:bodyPr>
          <a:lstStyle/>
          <a:p>
            <a:r>
              <a:rPr lang="en-US" sz="1800" dirty="0">
                <a:solidFill>
                  <a:srgbClr val="000000"/>
                </a:solidFill>
              </a:rPr>
              <a:t>West</a:t>
            </a:r>
            <a:endParaRPr lang="ru-RU" sz="1800" dirty="0">
              <a:solidFill>
                <a:srgbClr val="000000"/>
              </a:solidFill>
            </a:endParaRPr>
          </a:p>
        </p:txBody>
      </p:sp>
      <p:sp>
        <p:nvSpPr>
          <p:cNvPr id="8" name="TextBox 7"/>
          <p:cNvSpPr txBox="1"/>
          <p:nvPr/>
        </p:nvSpPr>
        <p:spPr>
          <a:xfrm>
            <a:off x="6520169" y="1166336"/>
            <a:ext cx="800219" cy="369332"/>
          </a:xfrm>
          <a:prstGeom prst="rect">
            <a:avLst/>
          </a:prstGeom>
          <a:noFill/>
        </p:spPr>
        <p:txBody>
          <a:bodyPr wrap="none" rtlCol="0">
            <a:spAutoFit/>
          </a:bodyPr>
          <a:lstStyle/>
          <a:p>
            <a:r>
              <a:rPr lang="en-US" sz="1800" dirty="0">
                <a:solidFill>
                  <a:srgbClr val="000000"/>
                </a:solidFill>
              </a:rPr>
              <a:t>East</a:t>
            </a:r>
            <a:r>
              <a:rPr lang="ru-RU" sz="1800" dirty="0">
                <a:solidFill>
                  <a:srgbClr val="000000"/>
                </a:solidFill>
              </a:rPr>
              <a:t>-1</a:t>
            </a:r>
          </a:p>
        </p:txBody>
      </p:sp>
      <p:sp>
        <p:nvSpPr>
          <p:cNvPr id="9" name="TextBox 8"/>
          <p:cNvSpPr txBox="1"/>
          <p:nvPr/>
        </p:nvSpPr>
        <p:spPr>
          <a:xfrm>
            <a:off x="2037581" y="3454480"/>
            <a:ext cx="800219" cy="369332"/>
          </a:xfrm>
          <a:prstGeom prst="rect">
            <a:avLst/>
          </a:prstGeom>
          <a:noFill/>
        </p:spPr>
        <p:txBody>
          <a:bodyPr wrap="none" rtlCol="0">
            <a:spAutoFit/>
          </a:bodyPr>
          <a:lstStyle/>
          <a:p>
            <a:r>
              <a:rPr lang="en-US" sz="1800" dirty="0">
                <a:solidFill>
                  <a:srgbClr val="000000"/>
                </a:solidFill>
              </a:rPr>
              <a:t>East</a:t>
            </a:r>
            <a:r>
              <a:rPr lang="ru-RU" sz="1800" dirty="0">
                <a:solidFill>
                  <a:srgbClr val="000000"/>
                </a:solidFill>
              </a:rPr>
              <a:t>-2</a:t>
            </a:r>
          </a:p>
        </p:txBody>
      </p:sp>
      <p:sp>
        <p:nvSpPr>
          <p:cNvPr id="10" name="TextBox 9"/>
          <p:cNvSpPr txBox="1"/>
          <p:nvPr/>
        </p:nvSpPr>
        <p:spPr>
          <a:xfrm>
            <a:off x="6306400" y="3414722"/>
            <a:ext cx="1287532" cy="369332"/>
          </a:xfrm>
          <a:prstGeom prst="rect">
            <a:avLst/>
          </a:prstGeom>
          <a:noFill/>
        </p:spPr>
        <p:txBody>
          <a:bodyPr wrap="none" rtlCol="0">
            <a:spAutoFit/>
          </a:bodyPr>
          <a:lstStyle/>
          <a:p>
            <a:r>
              <a:rPr lang="en-US" sz="1800" dirty="0">
                <a:solidFill>
                  <a:srgbClr val="000000"/>
                </a:solidFill>
              </a:rPr>
              <a:t>North Pole </a:t>
            </a:r>
            <a:endParaRPr lang="ru-RU" sz="1800" dirty="0">
              <a:solidFill>
                <a:srgbClr val="000000"/>
              </a:solidFill>
            </a:endParaRPr>
          </a:p>
        </p:txBody>
      </p:sp>
      <p:sp>
        <p:nvSpPr>
          <p:cNvPr id="12" name="TextBox 11"/>
          <p:cNvSpPr txBox="1"/>
          <p:nvPr/>
        </p:nvSpPr>
        <p:spPr>
          <a:xfrm>
            <a:off x="3908019" y="5943600"/>
            <a:ext cx="1492716" cy="646331"/>
          </a:xfrm>
          <a:prstGeom prst="rect">
            <a:avLst/>
          </a:prstGeom>
          <a:noFill/>
        </p:spPr>
        <p:txBody>
          <a:bodyPr wrap="none" rtlCol="0">
            <a:spAutoFit/>
          </a:bodyPr>
          <a:lstStyle/>
          <a:p>
            <a:r>
              <a:rPr lang="en-US" sz="1800" b="0" i="0" dirty="0">
                <a:solidFill>
                  <a:srgbClr val="FF0000"/>
                </a:solidFill>
              </a:rPr>
              <a:t>Summer – red</a:t>
            </a:r>
          </a:p>
          <a:p>
            <a:r>
              <a:rPr lang="en-US" sz="1800" b="0" i="0" dirty="0">
                <a:solidFill>
                  <a:srgbClr val="0000FF"/>
                </a:solidFill>
              </a:rPr>
              <a:t>Winter - blue</a:t>
            </a:r>
            <a:endParaRPr lang="ru-RU" sz="1800" b="0" i="0" dirty="0">
              <a:solidFill>
                <a:srgbClr val="0000FF"/>
              </a:solidFill>
            </a:endParaRPr>
          </a:p>
        </p:txBody>
      </p:sp>
    </p:spTree>
    <p:extLst>
      <p:ext uri="{BB962C8B-B14F-4D97-AF65-F5344CB8AC3E}">
        <p14:creationId xmlns:p14="http://schemas.microsoft.com/office/powerpoint/2010/main" val="1115427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68067"/>
            <a:ext cx="4320000" cy="182837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1812" y="1668067"/>
            <a:ext cx="4320000" cy="1850644"/>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75" y="3962400"/>
            <a:ext cx="4320000" cy="1850644"/>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2952" y="3962400"/>
            <a:ext cx="4320000" cy="1850644"/>
          </a:xfrm>
          <a:prstGeom prst="rect">
            <a:avLst/>
          </a:prstGeom>
        </p:spPr>
      </p:pic>
      <p:sp>
        <p:nvSpPr>
          <p:cNvPr id="9" name="TextBox 8"/>
          <p:cNvSpPr txBox="1"/>
          <p:nvPr/>
        </p:nvSpPr>
        <p:spPr>
          <a:xfrm>
            <a:off x="2123086" y="1293496"/>
            <a:ext cx="629211" cy="369332"/>
          </a:xfrm>
          <a:prstGeom prst="rect">
            <a:avLst/>
          </a:prstGeom>
          <a:noFill/>
        </p:spPr>
        <p:txBody>
          <a:bodyPr wrap="none" rtlCol="0">
            <a:spAutoFit/>
          </a:bodyPr>
          <a:lstStyle/>
          <a:p>
            <a:r>
              <a:rPr lang="en-US" sz="1800" dirty="0">
                <a:solidFill>
                  <a:srgbClr val="000000"/>
                </a:solidFill>
              </a:rPr>
              <a:t>West</a:t>
            </a:r>
            <a:endParaRPr lang="ru-RU" sz="1800" dirty="0">
              <a:solidFill>
                <a:srgbClr val="000000"/>
              </a:solidFill>
            </a:endParaRPr>
          </a:p>
        </p:txBody>
      </p:sp>
      <p:sp>
        <p:nvSpPr>
          <p:cNvPr id="11" name="TextBox 10"/>
          <p:cNvSpPr txBox="1"/>
          <p:nvPr/>
        </p:nvSpPr>
        <p:spPr>
          <a:xfrm>
            <a:off x="6520169" y="1293496"/>
            <a:ext cx="800219" cy="369332"/>
          </a:xfrm>
          <a:prstGeom prst="rect">
            <a:avLst/>
          </a:prstGeom>
          <a:noFill/>
        </p:spPr>
        <p:txBody>
          <a:bodyPr wrap="none" rtlCol="0">
            <a:spAutoFit/>
          </a:bodyPr>
          <a:lstStyle/>
          <a:p>
            <a:r>
              <a:rPr lang="en-US" sz="1800" dirty="0">
                <a:solidFill>
                  <a:srgbClr val="000000"/>
                </a:solidFill>
              </a:rPr>
              <a:t>East</a:t>
            </a:r>
            <a:r>
              <a:rPr lang="ru-RU" sz="1800" dirty="0">
                <a:solidFill>
                  <a:srgbClr val="000000"/>
                </a:solidFill>
              </a:rPr>
              <a:t>-1</a:t>
            </a:r>
          </a:p>
        </p:txBody>
      </p:sp>
      <p:sp>
        <p:nvSpPr>
          <p:cNvPr id="12" name="TextBox 11"/>
          <p:cNvSpPr txBox="1"/>
          <p:nvPr/>
        </p:nvSpPr>
        <p:spPr>
          <a:xfrm>
            <a:off x="2009006" y="3639146"/>
            <a:ext cx="800219" cy="369332"/>
          </a:xfrm>
          <a:prstGeom prst="rect">
            <a:avLst/>
          </a:prstGeom>
          <a:noFill/>
        </p:spPr>
        <p:txBody>
          <a:bodyPr wrap="none" rtlCol="0">
            <a:spAutoFit/>
          </a:bodyPr>
          <a:lstStyle/>
          <a:p>
            <a:r>
              <a:rPr lang="en-US" sz="1800" dirty="0">
                <a:solidFill>
                  <a:srgbClr val="000000"/>
                </a:solidFill>
              </a:rPr>
              <a:t>East</a:t>
            </a:r>
            <a:r>
              <a:rPr lang="ru-RU" sz="1800" dirty="0">
                <a:solidFill>
                  <a:srgbClr val="000000"/>
                </a:solidFill>
              </a:rPr>
              <a:t>-2</a:t>
            </a:r>
          </a:p>
        </p:txBody>
      </p:sp>
      <p:sp>
        <p:nvSpPr>
          <p:cNvPr id="13" name="TextBox 12"/>
          <p:cNvSpPr txBox="1"/>
          <p:nvPr/>
        </p:nvSpPr>
        <p:spPr>
          <a:xfrm>
            <a:off x="6344778" y="3593068"/>
            <a:ext cx="1229825" cy="369332"/>
          </a:xfrm>
          <a:prstGeom prst="rect">
            <a:avLst/>
          </a:prstGeom>
          <a:noFill/>
        </p:spPr>
        <p:txBody>
          <a:bodyPr wrap="none" rtlCol="0">
            <a:spAutoFit/>
          </a:bodyPr>
          <a:lstStyle/>
          <a:p>
            <a:r>
              <a:rPr lang="en-US" sz="1800" dirty="0">
                <a:solidFill>
                  <a:srgbClr val="000000"/>
                </a:solidFill>
              </a:rPr>
              <a:t>North Pole</a:t>
            </a:r>
            <a:endParaRPr lang="ru-RU" sz="1800" dirty="0">
              <a:solidFill>
                <a:srgbClr val="000000"/>
              </a:solidFill>
            </a:endParaRPr>
          </a:p>
        </p:txBody>
      </p:sp>
      <p:sp>
        <p:nvSpPr>
          <p:cNvPr id="15" name="TextBox 14"/>
          <p:cNvSpPr txBox="1"/>
          <p:nvPr/>
        </p:nvSpPr>
        <p:spPr>
          <a:xfrm>
            <a:off x="23139" y="19050"/>
            <a:ext cx="8888203" cy="400110"/>
          </a:xfrm>
          <a:prstGeom prst="rect">
            <a:avLst/>
          </a:prstGeom>
          <a:noFill/>
        </p:spPr>
        <p:txBody>
          <a:bodyPr wrap="none" rtlCol="0">
            <a:spAutoFit/>
          </a:bodyPr>
          <a:lstStyle/>
          <a:p>
            <a:r>
              <a:rPr lang="en-US" i="0" dirty="0">
                <a:solidFill>
                  <a:srgbClr val="3333CC"/>
                </a:solidFill>
                <a:effectLst>
                  <a:outerShdw blurRad="38100" dist="38100" dir="2700000" algn="tl">
                    <a:srgbClr val="000000">
                      <a:alpha val="43137"/>
                    </a:srgbClr>
                  </a:outerShdw>
                </a:effectLst>
              </a:rPr>
              <a:t>Long-term changes of temperature in the Arctic Basin in the </a:t>
            </a:r>
            <a:r>
              <a:rPr lang="ru-RU" i="0" dirty="0">
                <a:solidFill>
                  <a:srgbClr val="3333CC"/>
                </a:solidFill>
                <a:effectLst>
                  <a:outerShdw blurRad="38100" dist="38100" dir="2700000" algn="tl">
                    <a:srgbClr val="000000">
                      <a:alpha val="43137"/>
                    </a:srgbClr>
                  </a:outerShdw>
                </a:effectLst>
              </a:rPr>
              <a:t>5-20 </a:t>
            </a:r>
            <a:r>
              <a:rPr lang="en-US" i="0" dirty="0">
                <a:solidFill>
                  <a:srgbClr val="3333CC"/>
                </a:solidFill>
                <a:effectLst>
                  <a:outerShdw blurRad="38100" dist="38100" dir="2700000" algn="tl">
                    <a:srgbClr val="000000">
                      <a:alpha val="43137"/>
                    </a:srgbClr>
                  </a:outerShdw>
                </a:effectLst>
              </a:rPr>
              <a:t>m water layer</a:t>
            </a:r>
            <a:endParaRPr lang="ru-RU" i="0" dirty="0">
              <a:solidFill>
                <a:srgbClr val="3333CC"/>
              </a:solidFill>
              <a:effectLst>
                <a:outerShdw blurRad="38100" dist="38100" dir="2700000" algn="tl">
                  <a:srgbClr val="000000">
                    <a:alpha val="43137"/>
                  </a:srgbClr>
                </a:outerShdw>
              </a:effectLst>
            </a:endParaRPr>
          </a:p>
        </p:txBody>
      </p:sp>
      <p:sp>
        <p:nvSpPr>
          <p:cNvPr id="2" name="TextBox 1"/>
          <p:cNvSpPr txBox="1"/>
          <p:nvPr/>
        </p:nvSpPr>
        <p:spPr>
          <a:xfrm>
            <a:off x="3908019" y="5943600"/>
            <a:ext cx="1492716" cy="646331"/>
          </a:xfrm>
          <a:prstGeom prst="rect">
            <a:avLst/>
          </a:prstGeom>
          <a:noFill/>
        </p:spPr>
        <p:txBody>
          <a:bodyPr wrap="none" rtlCol="0">
            <a:spAutoFit/>
          </a:bodyPr>
          <a:lstStyle/>
          <a:p>
            <a:r>
              <a:rPr lang="en-US" sz="1800" b="0" i="0" dirty="0">
                <a:solidFill>
                  <a:srgbClr val="FF0000"/>
                </a:solidFill>
              </a:rPr>
              <a:t>Summer – red</a:t>
            </a:r>
          </a:p>
          <a:p>
            <a:r>
              <a:rPr lang="en-US" sz="1800" b="0" i="0" dirty="0">
                <a:solidFill>
                  <a:srgbClr val="0000FF"/>
                </a:solidFill>
              </a:rPr>
              <a:t>Winter - blue</a:t>
            </a:r>
            <a:endParaRPr lang="ru-RU" sz="1800" b="0" i="0" dirty="0">
              <a:solidFill>
                <a:srgbClr val="0000FF"/>
              </a:solidFill>
            </a:endParaRPr>
          </a:p>
        </p:txBody>
      </p:sp>
    </p:spTree>
    <p:extLst>
      <p:ext uri="{BB962C8B-B14F-4D97-AF65-F5344CB8AC3E}">
        <p14:creationId xmlns:p14="http://schemas.microsoft.com/office/powerpoint/2010/main" val="144501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Effect>
                      <a14:brightnessContrast bright="36000" contrast="-82000"/>
                    </a14:imgEffect>
                  </a14:imgLayer>
                </a14:imgProps>
              </a:ext>
              <a:ext uri="{28A0092B-C50C-407E-A947-70E740481C1C}">
                <a14:useLocalDpi xmlns:a14="http://schemas.microsoft.com/office/drawing/2010/main" val="0"/>
              </a:ext>
            </a:extLst>
          </a:blip>
          <a:srcRect l="13072" t="7725" r="20611" b="11488"/>
          <a:stretch/>
        </p:blipFill>
        <p:spPr>
          <a:xfrm>
            <a:off x="0" y="0"/>
            <a:ext cx="9144000" cy="6858000"/>
          </a:xfrm>
          <a:prstGeom prst="rect">
            <a:avLst/>
          </a:prstGeom>
        </p:spPr>
      </p:pic>
      <p:sp>
        <p:nvSpPr>
          <p:cNvPr id="2" name="TextBox 1"/>
          <p:cNvSpPr txBox="1"/>
          <p:nvPr/>
        </p:nvSpPr>
        <p:spPr>
          <a:xfrm>
            <a:off x="152400" y="2"/>
            <a:ext cx="8991600" cy="56768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uLnTx/>
                <a:uFillTx/>
                <a:latin typeface="Times New Roman" pitchFamily="18" charset="0"/>
                <a:ea typeface="+mn-ea"/>
                <a:cs typeface="+mn-cs"/>
              </a:rPr>
              <a:t>Обратные связи</a:t>
            </a:r>
            <a:endParaRPr kumimoji="0" lang="en-US" sz="2800" b="1" i="0" u="none" strike="noStrike" kern="1200" cap="none" spc="0" normalizeH="0" baseline="0" noProof="0" dirty="0">
              <a:ln>
                <a:noFill/>
              </a:ln>
              <a:solidFill>
                <a:srgbClr val="FFFFFF"/>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rPr>
              <a:t>С действием положительных обратных связей связывают феномен так называемого </a:t>
            </a:r>
            <a:r>
              <a:rPr kumimoji="0" lang="ru-RU" sz="2000" b="1" i="0" u="none" strike="noStrike" kern="1200" cap="none" spc="0" normalizeH="0" baseline="0" noProof="0" dirty="0">
                <a:ln>
                  <a:noFill/>
                </a:ln>
                <a:solidFill>
                  <a:srgbClr val="FF0000"/>
                </a:solidFill>
                <a:effectLst/>
                <a:uLnTx/>
                <a:uFillTx/>
                <a:latin typeface="Times New Roman" pitchFamily="18" charset="0"/>
                <a:ea typeface="+mn-ea"/>
                <a:cs typeface="+mn-cs"/>
              </a:rPr>
              <a:t>Полярного усиления</a:t>
            </a:r>
            <a:r>
              <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rPr>
              <a:t>, благодаря которому увеличение приземной температуры воздуха в Арктике в последние десятилетия примерно в 2.5 раза больше, чем в других широтных зонах.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rPr>
              <a:t>Сокращение арктического морского льда стало «спусковым механизмом», обеспечившим интенсификацию обратных связей, которые в условиях преобладания толстого сплоченного льда либо вообще не проявлялись, либо были малоэффективными. </a:t>
            </a:r>
          </a:p>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25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rPr>
              <a:t>В дополнение к хорошо известным и описанным в литературе обратным связям, актуальным для высоких широт в докладе рассмотрены два новых механизма: </a:t>
            </a:r>
            <a:r>
              <a:rPr kumimoji="0" lang="ru-RU" sz="2000" b="1" i="0" u="none" strike="noStrike" kern="1200" cap="none" spc="0" normalizeH="0" baseline="0" noProof="0" dirty="0">
                <a:ln>
                  <a:noFill/>
                </a:ln>
                <a:solidFill>
                  <a:srgbClr val="FF0000"/>
                </a:solidFill>
                <a:effectLst/>
                <a:uLnTx/>
                <a:uFillTx/>
                <a:latin typeface="Times New Roman" pitchFamily="18" charset="0"/>
                <a:ea typeface="+mn-ea"/>
                <a:cs typeface="+mn-cs"/>
              </a:rPr>
              <a:t>«сезонная память» </a:t>
            </a:r>
            <a:r>
              <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rPr>
              <a:t>в характеристиках ледяного покрова и </a:t>
            </a:r>
            <a:r>
              <a:rPr kumimoji="0" lang="ru-RU" sz="2000" b="1" i="0" u="none" strike="noStrike" kern="1200" cap="none" spc="0" normalizeH="0" baseline="0" noProof="0" dirty="0">
                <a:ln>
                  <a:noFill/>
                </a:ln>
                <a:solidFill>
                  <a:srgbClr val="FF0000"/>
                </a:solidFill>
                <a:effectLst/>
                <a:uLnTx/>
                <a:uFillTx/>
                <a:latin typeface="Times New Roman" pitchFamily="18" charset="0"/>
                <a:ea typeface="+mn-ea"/>
                <a:cs typeface="+mn-cs"/>
              </a:rPr>
              <a:t>«</a:t>
            </a:r>
            <a:r>
              <a:rPr kumimoji="0" lang="ru-RU" sz="2000" b="1" i="0" u="none" strike="noStrike" kern="1200" cap="none" spc="0" normalizeH="0" baseline="0" noProof="0" dirty="0" err="1">
                <a:ln>
                  <a:noFill/>
                </a:ln>
                <a:solidFill>
                  <a:srgbClr val="FF0000"/>
                </a:solidFill>
                <a:effectLst/>
                <a:uLnTx/>
                <a:uFillTx/>
                <a:latin typeface="Times New Roman" pitchFamily="18" charset="0"/>
                <a:ea typeface="+mn-ea"/>
                <a:cs typeface="+mn-cs"/>
              </a:rPr>
              <a:t>атлантификация</a:t>
            </a:r>
            <a:r>
              <a:rPr kumimoji="0" lang="ru-RU" sz="2000" b="1" i="0" u="none" strike="noStrike" kern="1200" cap="none" spc="0" normalizeH="0" baseline="0" noProof="0" dirty="0">
                <a:ln>
                  <a:noFill/>
                </a:ln>
                <a:solidFill>
                  <a:srgbClr val="FF0000"/>
                </a:solidFill>
                <a:effectLst/>
                <a:uLnTx/>
                <a:uFillTx/>
                <a:latin typeface="Times New Roman" pitchFamily="18" charset="0"/>
                <a:ea typeface="+mn-ea"/>
                <a:cs typeface="+mn-cs"/>
              </a:rPr>
              <a:t>»</a:t>
            </a:r>
            <a:r>
              <a:rPr kumimoji="0" lang="ru-RU" sz="2000" b="1" i="0" u="none" strike="noStrike" kern="1200" cap="none" spc="0" normalizeH="0" baseline="0" noProof="0" dirty="0">
                <a:ln>
                  <a:noFill/>
                </a:ln>
                <a:solidFill>
                  <a:srgbClr val="0000FF"/>
                </a:solidFill>
                <a:effectLst/>
                <a:uLnTx/>
                <a:uFillTx/>
                <a:latin typeface="Times New Roman" pitchFamily="18" charset="0"/>
                <a:ea typeface="+mn-ea"/>
                <a:cs typeface="+mn-cs"/>
              </a:rPr>
              <a:t>.</a:t>
            </a:r>
            <a:endParaRPr kumimoji="0" lang="en-US" sz="2000" b="1" i="0" u="none" strike="noStrike" kern="1200" cap="none" spc="0" normalizeH="0" baseline="0" noProof="0" dirty="0">
              <a:ln>
                <a:noFill/>
              </a:ln>
              <a:solidFill>
                <a:srgbClr val="0000FF"/>
              </a:solidFill>
              <a:effectLst/>
              <a:uLnTx/>
              <a:uFillTx/>
              <a:latin typeface="Times New Roman" pitchFamily="18" charset="0"/>
              <a:ea typeface="+mn-ea"/>
              <a:cs typeface="+mn-cs"/>
            </a:endParaRPr>
          </a:p>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0547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 y="533400"/>
            <a:ext cx="7920000" cy="6127571"/>
          </a:xfrm>
          <a:prstGeom prst="rect">
            <a:avLst/>
          </a:prstGeom>
        </p:spPr>
      </p:pic>
      <p:sp>
        <p:nvSpPr>
          <p:cNvPr id="5" name="TextBox 4"/>
          <p:cNvSpPr txBox="1"/>
          <p:nvPr/>
        </p:nvSpPr>
        <p:spPr>
          <a:xfrm>
            <a:off x="3200400" y="-19080"/>
            <a:ext cx="2855462" cy="400110"/>
          </a:xfrm>
          <a:prstGeom prst="rect">
            <a:avLst/>
          </a:prstGeom>
          <a:noFill/>
        </p:spPr>
        <p:txBody>
          <a:bodyPr wrap="none" rtlCol="0">
            <a:spAutoFit/>
          </a:bodyPr>
          <a:lstStyle/>
          <a:p>
            <a:r>
              <a:rPr lang="en-US" i="0" dirty="0">
                <a:solidFill>
                  <a:srgbClr val="1F497D"/>
                </a:solidFill>
                <a:effectLst>
                  <a:outerShdw blurRad="38100" dist="38100" dir="2700000" algn="tl">
                    <a:srgbClr val="000000">
                      <a:alpha val="43137"/>
                    </a:srgbClr>
                  </a:outerShdw>
                </a:effectLst>
              </a:rPr>
              <a:t>Arctica-2018 cruise map</a:t>
            </a:r>
            <a:endParaRPr lang="ru-RU" i="0" dirty="0">
              <a:solidFill>
                <a:srgbClr val="1F497D"/>
              </a:solidFill>
              <a:effectLst>
                <a:outerShdw blurRad="38100" dist="38100" dir="2700000" algn="tl">
                  <a:srgbClr val="000000">
                    <a:alpha val="43137"/>
                  </a:srgbClr>
                </a:outerShdw>
              </a:effectLst>
            </a:endParaRPr>
          </a:p>
        </p:txBody>
      </p:sp>
      <p:sp>
        <p:nvSpPr>
          <p:cNvPr id="2" name="5-конечная звезда 1"/>
          <p:cNvSpPr>
            <a:spLocks noChangeAspect="1"/>
          </p:cNvSpPr>
          <p:nvPr/>
        </p:nvSpPr>
        <p:spPr>
          <a:xfrm>
            <a:off x="4454138" y="3218475"/>
            <a:ext cx="173993"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solidFill>
                <a:prstClr val="white"/>
              </a:solidFill>
            </a:endParaRPr>
          </a:p>
        </p:txBody>
      </p:sp>
      <p:sp>
        <p:nvSpPr>
          <p:cNvPr id="7" name="5-конечная звезда 6"/>
          <p:cNvSpPr>
            <a:spLocks noChangeAspect="1"/>
          </p:cNvSpPr>
          <p:nvPr/>
        </p:nvSpPr>
        <p:spPr>
          <a:xfrm>
            <a:off x="5253358" y="2879850"/>
            <a:ext cx="173993"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solidFill>
                <a:prstClr val="white"/>
              </a:solidFill>
            </a:endParaRPr>
          </a:p>
        </p:txBody>
      </p:sp>
    </p:spTree>
    <p:extLst>
      <p:ext uri="{BB962C8B-B14F-4D97-AF65-F5344CB8AC3E}">
        <p14:creationId xmlns:p14="http://schemas.microsoft.com/office/powerpoint/2010/main" val="2630429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5" y="-1270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5" y="0"/>
            <a:ext cx="92132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712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descr="lan7"/>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11858" r="11858"/>
          <a:stretch>
            <a:fillRect/>
          </a:stretch>
        </p:blipFill>
        <p:spPr bwMode="auto">
          <a:xfrm>
            <a:off x="0" y="-9525"/>
            <a:ext cx="9144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4202" y="116632"/>
            <a:ext cx="8229600" cy="562074"/>
          </a:xfrm>
        </p:spPr>
        <p:txBody>
          <a:bodyPr>
            <a:noAutofit/>
          </a:bodyPr>
          <a:lstStyle/>
          <a:p>
            <a:r>
              <a:rPr lang="en-US" sz="3600" b="1" dirty="0">
                <a:solidFill>
                  <a:srgbClr val="0000CC"/>
                </a:solidFill>
                <a:effectLst>
                  <a:outerShdw blurRad="38100" dist="38100" dir="2700000" algn="tl">
                    <a:srgbClr val="000000">
                      <a:alpha val="43137"/>
                    </a:srgbClr>
                  </a:outerShdw>
                </a:effectLst>
              </a:rPr>
              <a:t>Upper ocean temperature anomalies</a:t>
            </a:r>
          </a:p>
        </p:txBody>
      </p:sp>
      <p:pic>
        <p:nvPicPr>
          <p:cNvPr id="8194" name="Picture 2" descr="C:\Users\andrey\AppData\Local\Temp\vmware-andrey\VMwareDnD\860b9c47\M3_upper_ocean_array.jpg"/>
          <p:cNvPicPr>
            <a:picLocks noChangeAspect="1" noChangeArrowheads="1"/>
          </p:cNvPicPr>
          <p:nvPr/>
        </p:nvPicPr>
        <p:blipFill>
          <a:blip r:embed="rId3" cstate="print"/>
          <a:srcRect/>
          <a:stretch>
            <a:fillRect/>
          </a:stretch>
        </p:blipFill>
        <p:spPr bwMode="auto">
          <a:xfrm>
            <a:off x="2555777" y="1844824"/>
            <a:ext cx="6293751" cy="3384376"/>
          </a:xfrm>
          <a:prstGeom prst="rect">
            <a:avLst/>
          </a:prstGeom>
          <a:noFill/>
        </p:spPr>
      </p:pic>
      <p:sp>
        <p:nvSpPr>
          <p:cNvPr id="10" name="TextBox 9"/>
          <p:cNvSpPr txBox="1"/>
          <p:nvPr/>
        </p:nvSpPr>
        <p:spPr>
          <a:xfrm>
            <a:off x="2987830" y="1196752"/>
            <a:ext cx="5965223" cy="400110"/>
          </a:xfrm>
          <a:prstGeom prst="rect">
            <a:avLst/>
          </a:prstGeom>
          <a:noFill/>
        </p:spPr>
        <p:txBody>
          <a:bodyPr wrap="none" rtlCol="0">
            <a:spAutoFit/>
          </a:bodyPr>
          <a:lstStyle/>
          <a:p>
            <a:pPr algn="l" eaLnBrk="1" fontAlgn="auto" hangingPunct="1">
              <a:spcBef>
                <a:spcPts val="0"/>
              </a:spcBef>
              <a:spcAft>
                <a:spcPts val="0"/>
              </a:spcAft>
            </a:pPr>
            <a:r>
              <a:rPr lang="en-US" i="0" dirty="0">
                <a:solidFill>
                  <a:srgbClr val="FF0000"/>
                </a:solidFill>
                <a:latin typeface="Calibri"/>
                <a:ea typeface="ＭＳ Ｐゴシック" charset="-128"/>
              </a:rPr>
              <a:t>High temperatures (</a:t>
            </a:r>
            <a:r>
              <a:rPr lang="en-US" i="0" dirty="0" err="1">
                <a:solidFill>
                  <a:srgbClr val="FF0000"/>
                </a:solidFill>
                <a:latin typeface="Calibri"/>
                <a:ea typeface="ＭＳ Ｐゴシック" charset="-128"/>
              </a:rPr>
              <a:t>Tmax</a:t>
            </a:r>
            <a:r>
              <a:rPr lang="en-US" i="0" dirty="0">
                <a:solidFill>
                  <a:srgbClr val="FF0000"/>
                </a:solidFill>
                <a:latin typeface="Calibri"/>
                <a:ea typeface="ＭＳ Ｐゴシック" charset="-128"/>
              </a:rPr>
              <a:t>&gt;3 ˚C) at M3 mooring in 2014</a:t>
            </a:r>
          </a:p>
        </p:txBody>
      </p:sp>
      <p:sp>
        <p:nvSpPr>
          <p:cNvPr id="7" name="TextBox 6"/>
          <p:cNvSpPr txBox="1"/>
          <p:nvPr/>
        </p:nvSpPr>
        <p:spPr>
          <a:xfrm>
            <a:off x="2915812" y="4437112"/>
            <a:ext cx="1696362" cy="369332"/>
          </a:xfrm>
          <a:prstGeom prst="rect">
            <a:avLst/>
          </a:prstGeom>
          <a:noFill/>
        </p:spPr>
        <p:txBody>
          <a:bodyPr wrap="none" rtlCol="0">
            <a:spAutoFit/>
          </a:bodyPr>
          <a:lstStyle/>
          <a:p>
            <a:pPr algn="l" eaLnBrk="1" fontAlgn="auto" hangingPunct="1">
              <a:spcBef>
                <a:spcPts val="0"/>
              </a:spcBef>
              <a:spcAft>
                <a:spcPts val="0"/>
              </a:spcAft>
            </a:pPr>
            <a:r>
              <a:rPr lang="en-US" sz="1800" b="0" i="0" dirty="0">
                <a:solidFill>
                  <a:prstClr val="black"/>
                </a:solidFill>
                <a:latin typeface="Calibri"/>
                <a:ea typeface="ＭＳ Ｐゴシック" charset="-128"/>
              </a:rPr>
              <a:t>Temperature, ˚C</a:t>
            </a:r>
          </a:p>
        </p:txBody>
      </p:sp>
      <p:pic>
        <p:nvPicPr>
          <p:cNvPr id="6145" name="Picture 1"/>
          <p:cNvPicPr>
            <a:picLocks noChangeAspect="1" noChangeArrowheads="1"/>
          </p:cNvPicPr>
          <p:nvPr/>
        </p:nvPicPr>
        <p:blipFill>
          <a:blip r:embed="rId4" cstate="print"/>
          <a:srcRect/>
          <a:stretch>
            <a:fillRect/>
          </a:stretch>
        </p:blipFill>
        <p:spPr bwMode="auto">
          <a:xfrm>
            <a:off x="312146" y="3537012"/>
            <a:ext cx="2016224" cy="2977504"/>
          </a:xfrm>
          <a:prstGeom prst="rect">
            <a:avLst/>
          </a:prstGeom>
          <a:noFill/>
          <a:ln w="9525">
            <a:noFill/>
            <a:miter lim="800000"/>
            <a:headEnd/>
            <a:tailEnd/>
          </a:ln>
        </p:spPr>
      </p:pic>
      <p:sp>
        <p:nvSpPr>
          <p:cNvPr id="11" name="TextBox 10"/>
          <p:cNvSpPr txBox="1"/>
          <p:nvPr/>
        </p:nvSpPr>
        <p:spPr>
          <a:xfrm>
            <a:off x="5148064" y="2780941"/>
            <a:ext cx="1872208" cy="1200329"/>
          </a:xfrm>
          <a:prstGeom prst="rect">
            <a:avLst/>
          </a:prstGeom>
          <a:noFill/>
          <a:ln w="19050">
            <a:noFill/>
          </a:ln>
        </p:spPr>
        <p:txBody>
          <a:bodyPr wrap="square" rtlCol="0">
            <a:spAutoFit/>
          </a:bodyPr>
          <a:lstStyle/>
          <a:p>
            <a:pPr algn="l" eaLnBrk="1" fontAlgn="auto" hangingPunct="1">
              <a:spcBef>
                <a:spcPts val="0"/>
              </a:spcBef>
              <a:spcAft>
                <a:spcPts val="0"/>
              </a:spcAft>
            </a:pPr>
            <a:r>
              <a:rPr lang="en-US" sz="1800" i="0" dirty="0" err="1">
                <a:solidFill>
                  <a:prstClr val="black"/>
                </a:solidFill>
                <a:latin typeface="Calibri"/>
                <a:ea typeface="ＭＳ Ｐゴシック" charset="-128"/>
              </a:rPr>
              <a:t>T</a:t>
            </a:r>
            <a:r>
              <a:rPr lang="en-US" sz="1400" i="0" dirty="0" err="1">
                <a:solidFill>
                  <a:prstClr val="black"/>
                </a:solidFill>
                <a:latin typeface="Calibri"/>
                <a:ea typeface="ＭＳ Ｐゴシック" charset="-128"/>
              </a:rPr>
              <a:t>max</a:t>
            </a:r>
            <a:r>
              <a:rPr lang="en-US" sz="1800" i="0" dirty="0">
                <a:solidFill>
                  <a:prstClr val="black"/>
                </a:solidFill>
                <a:latin typeface="Calibri"/>
                <a:ea typeface="ＭＳ Ｐゴシック" charset="-128"/>
              </a:rPr>
              <a:t>&gt;3 ˚C</a:t>
            </a:r>
          </a:p>
          <a:p>
            <a:pPr algn="l" eaLnBrk="1" fontAlgn="auto" hangingPunct="1">
              <a:spcBef>
                <a:spcPts val="0"/>
              </a:spcBef>
              <a:spcAft>
                <a:spcPts val="0"/>
              </a:spcAft>
            </a:pPr>
            <a:r>
              <a:rPr lang="en-US" sz="1800" i="0" dirty="0">
                <a:solidFill>
                  <a:prstClr val="black"/>
                </a:solidFill>
                <a:latin typeface="Calibri"/>
                <a:ea typeface="ＭＳ Ｐゴシック" charset="-128"/>
              </a:rPr>
              <a:t>HC≈200 MJ/m</a:t>
            </a:r>
            <a:r>
              <a:rPr lang="en-US" sz="1800" i="0" baseline="30000" dirty="0">
                <a:solidFill>
                  <a:prstClr val="black"/>
                </a:solidFill>
                <a:latin typeface="Calibri"/>
                <a:ea typeface="ＭＳ Ｐゴシック" charset="-128"/>
              </a:rPr>
              <a:t>2</a:t>
            </a:r>
            <a:r>
              <a:rPr lang="en-US" sz="1800" i="0" dirty="0">
                <a:solidFill>
                  <a:prstClr val="black"/>
                </a:solidFill>
                <a:latin typeface="Calibri"/>
                <a:ea typeface="ＭＳ Ｐゴシック" charset="-128"/>
              </a:rPr>
              <a:t> (</a:t>
            </a:r>
            <a:r>
              <a:rPr lang="en-US" sz="1800" i="0" dirty="0" err="1">
                <a:solidFill>
                  <a:prstClr val="black"/>
                </a:solidFill>
                <a:latin typeface="Calibri"/>
                <a:ea typeface="ＭＳ Ｐゴシック" charset="-128"/>
              </a:rPr>
              <a:t>H</a:t>
            </a:r>
            <a:r>
              <a:rPr lang="en-US" sz="1200" i="0" dirty="0" err="1">
                <a:solidFill>
                  <a:prstClr val="black"/>
                </a:solidFill>
                <a:latin typeface="Calibri"/>
                <a:ea typeface="ＭＳ Ｐゴシック" charset="-128"/>
              </a:rPr>
              <a:t>ice</a:t>
            </a:r>
            <a:r>
              <a:rPr lang="en-US" sz="1800" i="0" dirty="0">
                <a:solidFill>
                  <a:prstClr val="black"/>
                </a:solidFill>
                <a:latin typeface="Calibri"/>
                <a:ea typeface="ＭＳ Ｐゴシック" charset="-128"/>
              </a:rPr>
              <a:t> ≈ 70 cm )</a:t>
            </a:r>
            <a:endParaRPr lang="en-US" sz="1800" i="0" baseline="30000" dirty="0">
              <a:solidFill>
                <a:prstClr val="black"/>
              </a:solidFill>
              <a:latin typeface="Calibri"/>
              <a:ea typeface="ＭＳ Ｐゴシック" charset="-128"/>
            </a:endParaRPr>
          </a:p>
          <a:p>
            <a:pPr algn="l" eaLnBrk="1" fontAlgn="auto" hangingPunct="1">
              <a:spcBef>
                <a:spcPts val="0"/>
              </a:spcBef>
              <a:spcAft>
                <a:spcPts val="0"/>
              </a:spcAft>
            </a:pPr>
            <a:endParaRPr lang="en-US" sz="1800" i="0" dirty="0">
              <a:solidFill>
                <a:prstClr val="black"/>
              </a:solidFill>
              <a:latin typeface="Calibri"/>
              <a:ea typeface="ＭＳ Ｐゴシック" charset="-128"/>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34" y="1127125"/>
            <a:ext cx="216376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5778" y="5590401"/>
            <a:ext cx="6293750" cy="923330"/>
          </a:xfrm>
          <a:prstGeom prst="rect">
            <a:avLst/>
          </a:prstGeom>
          <a:noFill/>
        </p:spPr>
        <p:txBody>
          <a:bodyPr wrap="square" rtlCol="0">
            <a:spAutoFit/>
          </a:bodyPr>
          <a:lstStyle/>
          <a:p>
            <a:pPr algn="l"/>
            <a:r>
              <a:rPr lang="en-US" sz="1800" i="0" dirty="0">
                <a:solidFill>
                  <a:prstClr val="black"/>
                </a:solidFill>
                <a:latin typeface="Times New Roman" charset="0"/>
                <a:ea typeface="ＭＳ Ｐゴシック" charset="-128"/>
              </a:rPr>
              <a:t>Ice concentration (upper panel) and 2-year temperature record at M3 mooring (lower panel) Note: retaining positive temperature in the upper 50 m layer up to January, 2015.</a:t>
            </a:r>
          </a:p>
        </p:txBody>
      </p:sp>
    </p:spTree>
    <p:extLst>
      <p:ext uri="{BB962C8B-B14F-4D97-AF65-F5344CB8AC3E}">
        <p14:creationId xmlns:p14="http://schemas.microsoft.com/office/powerpoint/2010/main" val="2234761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t="15851"/>
          <a:stretch/>
        </p:blipFill>
        <p:spPr>
          <a:xfrm>
            <a:off x="115847" y="2132856"/>
            <a:ext cx="3182525" cy="3240000"/>
          </a:xfrm>
          <a:prstGeom prst="rect">
            <a:avLst/>
          </a:prstGeom>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t="10580"/>
          <a:stretch/>
        </p:blipFill>
        <p:spPr>
          <a:xfrm>
            <a:off x="5922885" y="2132856"/>
            <a:ext cx="2953519" cy="3240000"/>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t="6848"/>
          <a:stretch/>
        </p:blipFill>
        <p:spPr>
          <a:xfrm>
            <a:off x="3390325" y="2132856"/>
            <a:ext cx="2477354" cy="3240000"/>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104" y="764704"/>
            <a:ext cx="2160000" cy="1270482"/>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9002" y="747591"/>
            <a:ext cx="2160000" cy="1270482"/>
          </a:xfrm>
          <a:prstGeom prst="rect">
            <a:avLst/>
          </a:prstGeom>
        </p:spPr>
      </p:pic>
      <p:sp>
        <p:nvSpPr>
          <p:cNvPr id="16" name="TextBox 15"/>
          <p:cNvSpPr txBox="1"/>
          <p:nvPr/>
        </p:nvSpPr>
        <p:spPr>
          <a:xfrm>
            <a:off x="401901" y="5374959"/>
            <a:ext cx="2608406" cy="338554"/>
          </a:xfrm>
          <a:prstGeom prst="rect">
            <a:avLst/>
          </a:prstGeom>
          <a:noFill/>
        </p:spPr>
        <p:txBody>
          <a:bodyPr wrap="none" rtlCol="0">
            <a:spAutoFit/>
          </a:bodyPr>
          <a:lstStyle/>
          <a:p>
            <a:pPr algn="l" eaLnBrk="1" fontAlgn="auto" hangingPunct="1">
              <a:spcBef>
                <a:spcPts val="0"/>
              </a:spcBef>
              <a:spcAft>
                <a:spcPts val="0"/>
              </a:spcAft>
            </a:pPr>
            <a:r>
              <a:rPr lang="en-US" sz="1600" i="0" dirty="0">
                <a:solidFill>
                  <a:srgbClr val="000000"/>
                </a:solidFill>
                <a:latin typeface="Times New Roman"/>
                <a:ea typeface="ＭＳ Ｐゴシック" charset="-128"/>
              </a:rPr>
              <a:t>August,</a:t>
            </a:r>
            <a:r>
              <a:rPr lang="ru-RU" sz="1600" i="0" dirty="0">
                <a:solidFill>
                  <a:srgbClr val="000000"/>
                </a:solidFill>
                <a:latin typeface="Times New Roman"/>
                <a:ea typeface="ＭＳ Ｐゴシック" charset="-128"/>
              </a:rPr>
              <a:t> 1996 , «</a:t>
            </a:r>
            <a:r>
              <a:rPr lang="en-US" sz="1600" i="0" dirty="0" err="1">
                <a:solidFill>
                  <a:srgbClr val="000000"/>
                </a:solidFill>
                <a:latin typeface="Times New Roman"/>
                <a:ea typeface="ＭＳ Ｐゴシック" charset="-128"/>
              </a:rPr>
              <a:t>Polarstern</a:t>
            </a:r>
            <a:r>
              <a:rPr lang="ru-RU" sz="1600" i="0" dirty="0">
                <a:solidFill>
                  <a:srgbClr val="000000"/>
                </a:solidFill>
                <a:latin typeface="Times New Roman"/>
                <a:ea typeface="ＭＳ Ｐゴシック" charset="-128"/>
              </a:rPr>
              <a:t>»</a:t>
            </a:r>
          </a:p>
        </p:txBody>
      </p:sp>
      <p:sp>
        <p:nvSpPr>
          <p:cNvPr id="19" name="TextBox 18"/>
          <p:cNvSpPr txBox="1"/>
          <p:nvPr/>
        </p:nvSpPr>
        <p:spPr>
          <a:xfrm>
            <a:off x="3207811" y="5374959"/>
            <a:ext cx="2842381" cy="584775"/>
          </a:xfrm>
          <a:prstGeom prst="rect">
            <a:avLst/>
          </a:prstGeom>
          <a:noFill/>
        </p:spPr>
        <p:txBody>
          <a:bodyPr wrap="square" rtlCol="0">
            <a:spAutoFit/>
          </a:bodyPr>
          <a:lstStyle/>
          <a:p>
            <a:pPr eaLnBrk="1" fontAlgn="auto" hangingPunct="1">
              <a:spcBef>
                <a:spcPts val="0"/>
              </a:spcBef>
              <a:spcAft>
                <a:spcPts val="0"/>
              </a:spcAft>
            </a:pPr>
            <a:r>
              <a:rPr lang="en-US" sz="1600" i="0" dirty="0">
                <a:solidFill>
                  <a:srgbClr val="000000"/>
                </a:solidFill>
                <a:latin typeface="Times New Roman"/>
                <a:ea typeface="ＭＳ Ｐゴシック" charset="-128"/>
              </a:rPr>
              <a:t>September,</a:t>
            </a:r>
            <a:r>
              <a:rPr lang="ru-RU" sz="1600" i="0" dirty="0">
                <a:solidFill>
                  <a:srgbClr val="000000"/>
                </a:solidFill>
                <a:latin typeface="Times New Roman"/>
                <a:ea typeface="ＭＳ Ｐゴシック" charset="-128"/>
              </a:rPr>
              <a:t> 2013, «</a:t>
            </a:r>
            <a:r>
              <a:rPr lang="en-US" sz="1600" i="0" dirty="0" err="1">
                <a:solidFill>
                  <a:srgbClr val="000000"/>
                </a:solidFill>
                <a:latin typeface="Times New Roman"/>
                <a:ea typeface="ＭＳ Ｐゴシック" charset="-128"/>
              </a:rPr>
              <a:t>Akademik</a:t>
            </a:r>
            <a:r>
              <a:rPr lang="en-US" sz="1600" i="0" dirty="0">
                <a:solidFill>
                  <a:srgbClr val="000000"/>
                </a:solidFill>
                <a:latin typeface="Times New Roman"/>
                <a:ea typeface="ＭＳ Ｐゴシック" charset="-128"/>
              </a:rPr>
              <a:t> </a:t>
            </a:r>
            <a:r>
              <a:rPr lang="en-US" sz="1600" i="0" dirty="0" err="1">
                <a:solidFill>
                  <a:srgbClr val="000000"/>
                </a:solidFill>
                <a:latin typeface="Times New Roman"/>
                <a:ea typeface="ＭＳ Ｐゴシック" charset="-128"/>
              </a:rPr>
              <a:t>Fedorov</a:t>
            </a:r>
            <a:r>
              <a:rPr lang="ru-RU" sz="1600" i="0" dirty="0">
                <a:solidFill>
                  <a:srgbClr val="000000"/>
                </a:solidFill>
                <a:latin typeface="Times New Roman"/>
                <a:ea typeface="ＭＳ Ｐゴシック" charset="-128"/>
              </a:rPr>
              <a:t>»</a:t>
            </a:r>
          </a:p>
        </p:txBody>
      </p:sp>
      <p:sp>
        <p:nvSpPr>
          <p:cNvPr id="20" name="TextBox 19"/>
          <p:cNvSpPr txBox="1"/>
          <p:nvPr/>
        </p:nvSpPr>
        <p:spPr>
          <a:xfrm>
            <a:off x="6050192" y="5372856"/>
            <a:ext cx="2842381" cy="584775"/>
          </a:xfrm>
          <a:prstGeom prst="rect">
            <a:avLst/>
          </a:prstGeom>
          <a:noFill/>
        </p:spPr>
        <p:txBody>
          <a:bodyPr wrap="square" rtlCol="0">
            <a:spAutoFit/>
          </a:bodyPr>
          <a:lstStyle/>
          <a:p>
            <a:pPr eaLnBrk="1" fontAlgn="auto" hangingPunct="1">
              <a:spcBef>
                <a:spcPts val="0"/>
              </a:spcBef>
              <a:spcAft>
                <a:spcPts val="0"/>
              </a:spcAft>
            </a:pPr>
            <a:r>
              <a:rPr lang="en-US" sz="1600" i="0" dirty="0">
                <a:solidFill>
                  <a:srgbClr val="000000"/>
                </a:solidFill>
                <a:latin typeface="Times New Roman"/>
                <a:ea typeface="ＭＳ Ｐゴシック" charset="-128"/>
              </a:rPr>
              <a:t>September</a:t>
            </a:r>
            <a:r>
              <a:rPr lang="ru-RU" sz="1600" i="0" dirty="0">
                <a:solidFill>
                  <a:srgbClr val="000000"/>
                </a:solidFill>
                <a:latin typeface="Times New Roman"/>
                <a:ea typeface="ＭＳ Ｐゴシック" charset="-128"/>
              </a:rPr>
              <a:t> 2015, «</a:t>
            </a:r>
            <a:r>
              <a:rPr lang="en-US" sz="1600" i="0" dirty="0" err="1">
                <a:solidFill>
                  <a:srgbClr val="000000"/>
                </a:solidFill>
                <a:latin typeface="Times New Roman"/>
                <a:ea typeface="ＭＳ Ｐゴシック" charset="-128"/>
              </a:rPr>
              <a:t>Akademik</a:t>
            </a:r>
            <a:r>
              <a:rPr lang="en-US" sz="1600" i="0" dirty="0">
                <a:solidFill>
                  <a:srgbClr val="000000"/>
                </a:solidFill>
                <a:latin typeface="Times New Roman"/>
                <a:ea typeface="ＭＳ Ｐゴシック" charset="-128"/>
              </a:rPr>
              <a:t> </a:t>
            </a:r>
            <a:r>
              <a:rPr lang="en-US" sz="1600" i="0" dirty="0" err="1">
                <a:solidFill>
                  <a:srgbClr val="000000"/>
                </a:solidFill>
                <a:latin typeface="Times New Roman"/>
                <a:ea typeface="ＭＳ Ｐゴシック" charset="-128"/>
              </a:rPr>
              <a:t>Tryoshnikov</a:t>
            </a:r>
            <a:r>
              <a:rPr lang="ru-RU" sz="1600" i="0" dirty="0">
                <a:solidFill>
                  <a:srgbClr val="000000"/>
                </a:solidFill>
                <a:latin typeface="Times New Roman"/>
                <a:ea typeface="ＭＳ Ｐゴシック" charset="-128"/>
              </a:rPr>
              <a:t>»</a:t>
            </a:r>
          </a:p>
        </p:txBody>
      </p:sp>
      <p:sp>
        <p:nvSpPr>
          <p:cNvPr id="14" name="Title 1"/>
          <p:cNvSpPr txBox="1">
            <a:spLocks/>
          </p:cNvSpPr>
          <p:nvPr/>
        </p:nvSpPr>
        <p:spPr>
          <a:xfrm>
            <a:off x="514202" y="40432"/>
            <a:ext cx="8229600" cy="562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i="0" dirty="0">
                <a:solidFill>
                  <a:srgbClr val="0000CC"/>
                </a:solidFill>
                <a:effectLst>
                  <a:outerShdw blurRad="38100" dist="38100" dir="2700000" algn="tl">
                    <a:srgbClr val="000000">
                      <a:alpha val="43137"/>
                    </a:srgbClr>
                  </a:outerShdw>
                </a:effectLst>
                <a:latin typeface="Calibri"/>
              </a:rPr>
              <a:t>Upper ocean temperature anomalies</a:t>
            </a:r>
          </a:p>
        </p:txBody>
      </p:sp>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75216" y="764704"/>
            <a:ext cx="2160000" cy="1271927"/>
          </a:xfrm>
          <a:prstGeom prst="rect">
            <a:avLst/>
          </a:prstGeom>
        </p:spPr>
      </p:pic>
      <p:sp>
        <p:nvSpPr>
          <p:cNvPr id="4" name="TextBox 3"/>
          <p:cNvSpPr txBox="1"/>
          <p:nvPr/>
        </p:nvSpPr>
        <p:spPr>
          <a:xfrm>
            <a:off x="89471" y="5926495"/>
            <a:ext cx="8913851" cy="923330"/>
          </a:xfrm>
          <a:prstGeom prst="rect">
            <a:avLst/>
          </a:prstGeom>
          <a:noFill/>
        </p:spPr>
        <p:txBody>
          <a:bodyPr wrap="square" rtlCol="0">
            <a:spAutoFit/>
          </a:bodyPr>
          <a:lstStyle/>
          <a:p>
            <a:pPr algn="l"/>
            <a:r>
              <a:rPr lang="en-US" sz="1800" b="0" i="0" dirty="0">
                <a:solidFill>
                  <a:srgbClr val="000000"/>
                </a:solidFill>
                <a:latin typeface="Times New Roman" charset="0"/>
                <a:ea typeface="ＭＳ Ｐゴシック" charset="-128"/>
              </a:rPr>
              <a:t>Ice concentration (upper panels) and temperature at transects across </a:t>
            </a:r>
            <a:r>
              <a:rPr lang="en-US" sz="1800" b="0" i="0" dirty="0" err="1">
                <a:solidFill>
                  <a:srgbClr val="000000"/>
                </a:solidFill>
                <a:latin typeface="Times New Roman" charset="0"/>
                <a:ea typeface="ＭＳ Ｐゴシック" charset="-128"/>
              </a:rPr>
              <a:t>St.Anna</a:t>
            </a:r>
            <a:r>
              <a:rPr lang="en-US" sz="1800" b="0" i="0" dirty="0">
                <a:solidFill>
                  <a:srgbClr val="000000"/>
                </a:solidFill>
                <a:latin typeface="Times New Roman" charset="0"/>
                <a:ea typeface="ＭＳ Ｐゴシック" charset="-128"/>
              </a:rPr>
              <a:t> Trough in summer in different years: intensive warming in the upper layer is evident in in 2013 and 2015, compared to 1996.</a:t>
            </a:r>
          </a:p>
        </p:txBody>
      </p:sp>
    </p:spTree>
    <p:extLst>
      <p:ext uri="{BB962C8B-B14F-4D97-AF65-F5344CB8AC3E}">
        <p14:creationId xmlns:p14="http://schemas.microsoft.com/office/powerpoint/2010/main" val="2744653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MMP_M1_3_temp.png"/>
          <p:cNvPicPr>
            <a:picLocks noChangeAspect="1"/>
          </p:cNvPicPr>
          <p:nvPr/>
        </p:nvPicPr>
        <p:blipFill rotWithShape="1">
          <a:blip r:embed="rId3">
            <a:extLst>
              <a:ext uri="{28A0092B-C50C-407E-A947-70E740481C1C}">
                <a14:useLocalDpi xmlns:a14="http://schemas.microsoft.com/office/drawing/2010/main" val="0"/>
              </a:ext>
            </a:extLst>
          </a:blip>
          <a:srcRect l="1429" t="2587" r="7749"/>
          <a:stretch/>
        </p:blipFill>
        <p:spPr>
          <a:xfrm>
            <a:off x="4444389" y="152401"/>
            <a:ext cx="4737711" cy="3810000"/>
          </a:xfrm>
          <a:prstGeom prst="rect">
            <a:avLst/>
          </a:prstGeom>
        </p:spPr>
      </p:pic>
      <p:pic>
        <p:nvPicPr>
          <p:cNvPr id="5" name="Picture 4" descr="map_moor_array.jpg"/>
          <p:cNvPicPr>
            <a:picLocks noChangeAspect="1"/>
          </p:cNvPicPr>
          <p:nvPr/>
        </p:nvPicPr>
        <p:blipFill rotWithShape="1">
          <a:blip r:embed="rId4" cstate="print">
            <a:extLst>
              <a:ext uri="{28A0092B-C50C-407E-A947-70E740481C1C}">
                <a14:useLocalDpi xmlns:a14="http://schemas.microsoft.com/office/drawing/2010/main" val="0"/>
              </a:ext>
            </a:extLst>
          </a:blip>
          <a:srcRect l="10666" t="16263" r="7798" b="23022"/>
          <a:stretch/>
        </p:blipFill>
        <p:spPr>
          <a:xfrm>
            <a:off x="304800" y="990600"/>
            <a:ext cx="4334696" cy="2636392"/>
          </a:xfrm>
          <a:prstGeom prst="rect">
            <a:avLst/>
          </a:prstGeom>
        </p:spPr>
      </p:pic>
      <p:pic>
        <p:nvPicPr>
          <p:cNvPr id="665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 y="3708676"/>
            <a:ext cx="5486400" cy="314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76200"/>
            <a:ext cx="4191000" cy="707886"/>
          </a:xfrm>
          <a:prstGeom prst="rect">
            <a:avLst/>
          </a:prstGeom>
          <a:noFill/>
        </p:spPr>
        <p:txBody>
          <a:bodyPr wrap="square" rtlCol="0">
            <a:spAutoFit/>
          </a:bodyPr>
          <a:lstStyle/>
          <a:p>
            <a:r>
              <a:rPr lang="en-US" i="0" dirty="0">
                <a:solidFill>
                  <a:srgbClr val="0000FF"/>
                </a:solidFill>
              </a:rPr>
              <a:t>Vertical thermohaline structure in the Laptev Sea</a:t>
            </a:r>
            <a:r>
              <a:rPr lang="ru-RU" i="0" dirty="0">
                <a:solidFill>
                  <a:srgbClr val="0000FF"/>
                </a:solidFill>
              </a:rPr>
              <a:t> </a:t>
            </a:r>
          </a:p>
        </p:txBody>
      </p:sp>
      <p:sp>
        <p:nvSpPr>
          <p:cNvPr id="3" name="TextBox 2"/>
          <p:cNvSpPr txBox="1"/>
          <p:nvPr/>
        </p:nvSpPr>
        <p:spPr>
          <a:xfrm>
            <a:off x="2348553" y="4343400"/>
            <a:ext cx="2868157" cy="307777"/>
          </a:xfrm>
          <a:prstGeom prst="rect">
            <a:avLst/>
          </a:prstGeom>
          <a:noFill/>
        </p:spPr>
        <p:txBody>
          <a:bodyPr wrap="none" rtlCol="0">
            <a:spAutoFit/>
          </a:bodyPr>
          <a:lstStyle/>
          <a:p>
            <a:r>
              <a:rPr lang="en-US" sz="1400" b="0" i="0" dirty="0">
                <a:solidFill>
                  <a:prstClr val="white"/>
                </a:solidFill>
              </a:rPr>
              <a:t>Water temperature</a:t>
            </a:r>
            <a:r>
              <a:rPr lang="ru-RU" sz="1400" b="0" i="0" dirty="0">
                <a:solidFill>
                  <a:prstClr val="white"/>
                </a:solidFill>
              </a:rPr>
              <a:t>: </a:t>
            </a:r>
            <a:r>
              <a:rPr lang="en-US" sz="1400" b="0" i="0">
                <a:solidFill>
                  <a:prstClr val="white"/>
                </a:solidFill>
              </a:rPr>
              <a:t>September 2018</a:t>
            </a:r>
            <a:endParaRPr lang="ru-RU" sz="1400" b="0" i="0" dirty="0">
              <a:solidFill>
                <a:prstClr val="white"/>
              </a:solidFill>
            </a:endParaRPr>
          </a:p>
        </p:txBody>
      </p:sp>
      <p:sp>
        <p:nvSpPr>
          <p:cNvPr id="6" name="TextBox 5"/>
          <p:cNvSpPr txBox="1"/>
          <p:nvPr/>
        </p:nvSpPr>
        <p:spPr>
          <a:xfrm>
            <a:off x="5791199" y="4270146"/>
            <a:ext cx="3124201" cy="1938992"/>
          </a:xfrm>
          <a:prstGeom prst="rect">
            <a:avLst/>
          </a:prstGeom>
          <a:noFill/>
        </p:spPr>
        <p:txBody>
          <a:bodyPr wrap="square" rtlCol="0">
            <a:spAutoFit/>
          </a:bodyPr>
          <a:lstStyle/>
          <a:p>
            <a:r>
              <a:rPr lang="en-US" b="0" i="0" dirty="0">
                <a:solidFill>
                  <a:prstClr val="black"/>
                </a:solidFill>
                <a:latin typeface="Arial" panose="020B0604020202020204" pitchFamily="34" charset="0"/>
                <a:cs typeface="Arial" panose="020B0604020202020204" pitchFamily="34" charset="0"/>
              </a:rPr>
              <a:t>A steady increase in water temperature in the summer season in the upper layer and decrease of depth of the upper AW boundary</a:t>
            </a:r>
            <a:endParaRPr lang="ru-RU" b="0" i="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7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50" y="533400"/>
            <a:ext cx="7920000" cy="6127571"/>
          </a:xfrm>
          <a:prstGeom prst="rect">
            <a:avLst/>
          </a:prstGeom>
        </p:spPr>
      </p:pic>
      <p:sp>
        <p:nvSpPr>
          <p:cNvPr id="5" name="TextBox 4"/>
          <p:cNvSpPr txBox="1"/>
          <p:nvPr/>
        </p:nvSpPr>
        <p:spPr>
          <a:xfrm>
            <a:off x="3200400" y="-19080"/>
            <a:ext cx="2855462" cy="400110"/>
          </a:xfrm>
          <a:prstGeom prst="rect">
            <a:avLst/>
          </a:prstGeom>
          <a:noFill/>
        </p:spPr>
        <p:txBody>
          <a:bodyPr wrap="none" rtlCol="0">
            <a:spAutoFit/>
          </a:bodyPr>
          <a:lstStyle/>
          <a:p>
            <a:r>
              <a:rPr lang="en-US" i="0" dirty="0">
                <a:solidFill>
                  <a:srgbClr val="1F497D"/>
                </a:solidFill>
                <a:effectLst>
                  <a:outerShdw blurRad="38100" dist="38100" dir="2700000" algn="tl">
                    <a:srgbClr val="000000">
                      <a:alpha val="43137"/>
                    </a:srgbClr>
                  </a:outerShdw>
                </a:effectLst>
              </a:rPr>
              <a:t>Arctica-2018 cruise map</a:t>
            </a:r>
            <a:endParaRPr lang="ru-RU" i="0" dirty="0">
              <a:solidFill>
                <a:srgbClr val="1F497D"/>
              </a:solidFill>
              <a:effectLst>
                <a:outerShdw blurRad="38100" dist="38100" dir="2700000" algn="tl">
                  <a:srgbClr val="000000">
                    <a:alpha val="43137"/>
                  </a:srgbClr>
                </a:outerShdw>
              </a:effectLst>
            </a:endParaRPr>
          </a:p>
        </p:txBody>
      </p:sp>
      <p:sp>
        <p:nvSpPr>
          <p:cNvPr id="6" name="5-конечная звезда 5"/>
          <p:cNvSpPr>
            <a:spLocks noChangeAspect="1"/>
          </p:cNvSpPr>
          <p:nvPr/>
        </p:nvSpPr>
        <p:spPr>
          <a:xfrm>
            <a:off x="4876800" y="3810000"/>
            <a:ext cx="173993" cy="180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solidFill>
                <a:prstClr val="white"/>
              </a:solidFill>
            </a:endParaRPr>
          </a:p>
        </p:txBody>
      </p:sp>
    </p:spTree>
    <p:extLst>
      <p:ext uri="{BB962C8B-B14F-4D97-AF65-F5344CB8AC3E}">
        <p14:creationId xmlns:p14="http://schemas.microsoft.com/office/powerpoint/2010/main" val="2822091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261910"/>
            <a:ext cx="6480000" cy="5300690"/>
          </a:xfrm>
          <a:prstGeom prst="rect">
            <a:avLst/>
          </a:prstGeom>
        </p:spPr>
      </p:pic>
      <p:sp>
        <p:nvSpPr>
          <p:cNvPr id="2" name="Прямоугольник 1"/>
          <p:cNvSpPr/>
          <p:nvPr/>
        </p:nvSpPr>
        <p:spPr>
          <a:xfrm>
            <a:off x="0" y="5562600"/>
            <a:ext cx="9296400" cy="1200329"/>
          </a:xfrm>
          <a:prstGeom prst="rect">
            <a:avLst/>
          </a:prstGeom>
        </p:spPr>
        <p:txBody>
          <a:bodyPr wrap="square">
            <a:spAutoFit/>
          </a:bodyPr>
          <a:lstStyle/>
          <a:p>
            <a:pPr algn="l"/>
            <a:r>
              <a:rPr lang="en-US" sz="1800" b="0" i="0" dirty="0">
                <a:solidFill>
                  <a:prstClr val="black"/>
                </a:solidFill>
              </a:rPr>
              <a:t>Mean sea ice extent (15% concentration) in September 2003, 2005, 2013 and 2015, represented by different colors. Position of the recurrent CTD station is shown by corresponding color squares. Bottom bathymetry is shown by thin black lines. Inset: the distance (km) from the position of the recurrent CTD station to the nearest ice edge</a:t>
            </a:r>
            <a:r>
              <a:rPr lang="en-US" sz="1800" dirty="0">
                <a:solidFill>
                  <a:prstClr val="black"/>
                </a:solidFill>
              </a:rPr>
              <a:t>.</a:t>
            </a:r>
            <a:endParaRPr lang="ru-RU" sz="1800" dirty="0">
              <a:solidFill>
                <a:prstClr val="black"/>
              </a:solidFill>
            </a:endParaRPr>
          </a:p>
        </p:txBody>
      </p:sp>
    </p:spTree>
    <p:extLst>
      <p:ext uri="{BB962C8B-B14F-4D97-AF65-F5344CB8AC3E}">
        <p14:creationId xmlns:p14="http://schemas.microsoft.com/office/powerpoint/2010/main" val="403441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52400"/>
            <a:ext cx="7467600" cy="5610447"/>
          </a:xfrm>
          <a:prstGeom prst="rect">
            <a:avLst/>
          </a:prstGeom>
        </p:spPr>
      </p:pic>
      <p:sp>
        <p:nvSpPr>
          <p:cNvPr id="2" name="Прямоугольник 1"/>
          <p:cNvSpPr/>
          <p:nvPr/>
        </p:nvSpPr>
        <p:spPr>
          <a:xfrm>
            <a:off x="76200" y="5794071"/>
            <a:ext cx="9144000" cy="923330"/>
          </a:xfrm>
          <a:prstGeom prst="rect">
            <a:avLst/>
          </a:prstGeom>
        </p:spPr>
        <p:txBody>
          <a:bodyPr wrap="square">
            <a:spAutoFit/>
          </a:bodyPr>
          <a:lstStyle/>
          <a:p>
            <a:pPr algn="l"/>
            <a:r>
              <a:rPr lang="en-US" sz="1800" b="0" i="0" dirty="0">
                <a:solidFill>
                  <a:prstClr val="black"/>
                </a:solidFill>
              </a:rPr>
              <a:t>Temperature and salinity vertical profiles at the recurrent CTD stations in different years. The first cast is shown by the blue line. The second cast is shown by the red line. Freezing point temperature profile is shown by the magenta line. </a:t>
            </a:r>
            <a:endParaRPr lang="ru-RU" sz="1800" b="0" i="0" dirty="0">
              <a:solidFill>
                <a:prstClr val="black"/>
              </a:solidFill>
            </a:endParaRPr>
          </a:p>
        </p:txBody>
      </p:sp>
    </p:spTree>
    <p:extLst>
      <p:ext uri="{BB962C8B-B14F-4D97-AF65-F5344CB8AC3E}">
        <p14:creationId xmlns:p14="http://schemas.microsoft.com/office/powerpoint/2010/main" val="2562258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827" y="152400"/>
            <a:ext cx="6306344" cy="550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 y="5742682"/>
            <a:ext cx="9144000" cy="1077218"/>
          </a:xfrm>
          <a:prstGeom prst="rect">
            <a:avLst/>
          </a:prstGeom>
        </p:spPr>
        <p:txBody>
          <a:bodyPr wrap="square">
            <a:spAutoFit/>
          </a:bodyPr>
          <a:lstStyle/>
          <a:p>
            <a:pPr algn="l"/>
            <a:r>
              <a:rPr lang="en-US" sz="1600" b="0" i="0" dirty="0">
                <a:solidFill>
                  <a:prstClr val="black"/>
                </a:solidFill>
              </a:rPr>
              <a:t>Time series of the heat balance components (color bars), total heat balance (solid lines) and wind speed (graph) at the recurrent CTD stations on the basis of the ERA-Interim reanalysis data. Black dotted lines indicate the timing of the recurrent casts. Blue dotted lines indicates the time of the open water emergence according to satellite observations (small dots) and according to the ERA-Interim data (big dots).</a:t>
            </a:r>
            <a:endParaRPr lang="ru-RU" sz="1600" b="0" i="0" dirty="0">
              <a:solidFill>
                <a:prstClr val="black"/>
              </a:solidFill>
            </a:endParaRPr>
          </a:p>
        </p:txBody>
      </p:sp>
      <p:sp>
        <p:nvSpPr>
          <p:cNvPr id="11" name="TextBox 10"/>
          <p:cNvSpPr txBox="1"/>
          <p:nvPr/>
        </p:nvSpPr>
        <p:spPr>
          <a:xfrm>
            <a:off x="3528648" y="194846"/>
            <a:ext cx="595035" cy="338554"/>
          </a:xfrm>
          <a:prstGeom prst="rect">
            <a:avLst/>
          </a:prstGeom>
          <a:noFill/>
        </p:spPr>
        <p:txBody>
          <a:bodyPr wrap="none" rtlCol="0">
            <a:spAutoFit/>
          </a:bodyPr>
          <a:lstStyle/>
          <a:p>
            <a:r>
              <a:rPr lang="en-US" sz="1600" dirty="0">
                <a:solidFill>
                  <a:prstClr val="black"/>
                </a:solidFill>
              </a:rPr>
              <a:t>2003</a:t>
            </a:r>
            <a:endParaRPr lang="ru-RU" sz="1600" dirty="0">
              <a:solidFill>
                <a:prstClr val="black"/>
              </a:solidFill>
            </a:endParaRPr>
          </a:p>
        </p:txBody>
      </p:sp>
      <p:sp>
        <p:nvSpPr>
          <p:cNvPr id="23" name="TextBox 22"/>
          <p:cNvSpPr txBox="1"/>
          <p:nvPr/>
        </p:nvSpPr>
        <p:spPr>
          <a:xfrm>
            <a:off x="6715125" y="152400"/>
            <a:ext cx="595035" cy="338554"/>
          </a:xfrm>
          <a:prstGeom prst="rect">
            <a:avLst/>
          </a:prstGeom>
          <a:noFill/>
        </p:spPr>
        <p:txBody>
          <a:bodyPr wrap="none" rtlCol="0">
            <a:spAutoFit/>
          </a:bodyPr>
          <a:lstStyle/>
          <a:p>
            <a:r>
              <a:rPr lang="en-US" sz="1600" dirty="0">
                <a:solidFill>
                  <a:prstClr val="black"/>
                </a:solidFill>
              </a:rPr>
              <a:t>2005</a:t>
            </a:r>
            <a:endParaRPr lang="ru-RU" sz="1600" dirty="0">
              <a:solidFill>
                <a:prstClr val="black"/>
              </a:solidFill>
            </a:endParaRPr>
          </a:p>
        </p:txBody>
      </p:sp>
      <p:sp>
        <p:nvSpPr>
          <p:cNvPr id="24" name="TextBox 23"/>
          <p:cNvSpPr txBox="1"/>
          <p:nvPr/>
        </p:nvSpPr>
        <p:spPr>
          <a:xfrm>
            <a:off x="3581400" y="2567045"/>
            <a:ext cx="595035" cy="338554"/>
          </a:xfrm>
          <a:prstGeom prst="rect">
            <a:avLst/>
          </a:prstGeom>
          <a:noFill/>
        </p:spPr>
        <p:txBody>
          <a:bodyPr wrap="none" rtlCol="0">
            <a:spAutoFit/>
          </a:bodyPr>
          <a:lstStyle/>
          <a:p>
            <a:r>
              <a:rPr lang="en-US" sz="1600" dirty="0">
                <a:solidFill>
                  <a:prstClr val="black"/>
                </a:solidFill>
              </a:rPr>
              <a:t>2013</a:t>
            </a:r>
            <a:endParaRPr lang="ru-RU" sz="1600" dirty="0">
              <a:solidFill>
                <a:prstClr val="black"/>
              </a:solidFill>
            </a:endParaRPr>
          </a:p>
        </p:txBody>
      </p:sp>
      <p:sp>
        <p:nvSpPr>
          <p:cNvPr id="25" name="TextBox 24"/>
          <p:cNvSpPr txBox="1"/>
          <p:nvPr/>
        </p:nvSpPr>
        <p:spPr>
          <a:xfrm>
            <a:off x="6781801" y="2567045"/>
            <a:ext cx="595035" cy="338554"/>
          </a:xfrm>
          <a:prstGeom prst="rect">
            <a:avLst/>
          </a:prstGeom>
          <a:noFill/>
        </p:spPr>
        <p:txBody>
          <a:bodyPr wrap="none" rtlCol="0">
            <a:spAutoFit/>
          </a:bodyPr>
          <a:lstStyle/>
          <a:p>
            <a:r>
              <a:rPr lang="en-US" sz="1600" dirty="0">
                <a:solidFill>
                  <a:prstClr val="black"/>
                </a:solidFill>
              </a:rPr>
              <a:t>2015</a:t>
            </a:r>
            <a:endParaRPr lang="ru-RU" sz="1600" dirty="0">
              <a:solidFill>
                <a:prstClr val="black"/>
              </a:solidFill>
            </a:endParaRPr>
          </a:p>
        </p:txBody>
      </p:sp>
    </p:spTree>
    <p:extLst>
      <p:ext uri="{BB962C8B-B14F-4D97-AF65-F5344CB8AC3E}">
        <p14:creationId xmlns:p14="http://schemas.microsoft.com/office/powerpoint/2010/main" val="3303954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7504" y="5715000"/>
            <a:ext cx="9016879" cy="1015663"/>
          </a:xfrm>
          <a:prstGeom prst="rect">
            <a:avLst/>
          </a:prstGeom>
        </p:spPr>
        <p:txBody>
          <a:bodyPr wrap="square">
            <a:spAutoFit/>
          </a:bodyPr>
          <a:lstStyle/>
          <a:p>
            <a:pPr algn="l" defTabSz="4175125" eaLnBrk="1" hangingPunct="1"/>
            <a:r>
              <a:rPr lang="en-US" dirty="0">
                <a:solidFill>
                  <a:srgbClr val="C00000"/>
                </a:solidFill>
                <a:latin typeface="Arial" charset="0"/>
              </a:rPr>
              <a:t>Scheme of positive feedback on seasonal time scale, illustrating accelerated ice melting under conditions of initial external impact [Stroeve et al., 2012].</a:t>
            </a:r>
            <a:endParaRPr lang="en-GB" dirty="0">
              <a:solidFill>
                <a:srgbClr val="C00000"/>
              </a:solidFill>
              <a:latin typeface="Arial" charset="0"/>
            </a:endParaRPr>
          </a:p>
        </p:txBody>
      </p:sp>
      <p:sp>
        <p:nvSpPr>
          <p:cNvPr id="2" name="Прямоугольник 1"/>
          <p:cNvSpPr/>
          <p:nvPr/>
        </p:nvSpPr>
        <p:spPr>
          <a:xfrm>
            <a:off x="6602686" y="278114"/>
            <a:ext cx="380636" cy="36004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ru-RU" sz="1800" b="0" i="0">
              <a:solidFill>
                <a:prstClr val="white"/>
              </a:solidFill>
            </a:endParaRP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152400"/>
            <a:ext cx="54405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5487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FF0000"/>
            </a:solidFill>
          </a:ln>
        </p:spPr>
      </p:pic>
      <p:sp>
        <p:nvSpPr>
          <p:cNvPr id="5" name="Rectangle 4"/>
          <p:cNvSpPr/>
          <p:nvPr/>
        </p:nvSpPr>
        <p:spPr>
          <a:xfrm>
            <a:off x="2" y="6453336"/>
            <a:ext cx="323528" cy="404664"/>
          </a:xfrm>
          <a:prstGeom prst="rect">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b="0" i="0">
              <a:solidFill>
                <a:srgbClr val="FFFFFF"/>
              </a:solidFill>
            </a:endParaRPr>
          </a:p>
        </p:txBody>
      </p:sp>
      <p:sp>
        <p:nvSpPr>
          <p:cNvPr id="6" name="TextBox 5"/>
          <p:cNvSpPr txBox="1"/>
          <p:nvPr/>
        </p:nvSpPr>
        <p:spPr>
          <a:xfrm>
            <a:off x="447904" y="3573016"/>
            <a:ext cx="982962"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Norwegian</a:t>
            </a:r>
          </a:p>
          <a:p>
            <a:pPr eaLnBrk="1" fontAlgn="auto" hangingPunct="1">
              <a:spcBef>
                <a:spcPts val="0"/>
              </a:spcBef>
              <a:spcAft>
                <a:spcPts val="0"/>
              </a:spcAft>
            </a:pPr>
            <a:r>
              <a:rPr lang="en-GB" sz="1400" b="0" i="0" dirty="0">
                <a:solidFill>
                  <a:srgbClr val="FFFFFF"/>
                </a:solidFill>
                <a:latin typeface="Times New Roman"/>
              </a:rPr>
              <a:t>Sea</a:t>
            </a:r>
          </a:p>
        </p:txBody>
      </p:sp>
      <p:sp>
        <p:nvSpPr>
          <p:cNvPr id="8" name="TextBox 7"/>
          <p:cNvSpPr txBox="1"/>
          <p:nvPr/>
        </p:nvSpPr>
        <p:spPr>
          <a:xfrm>
            <a:off x="1021144" y="2708920"/>
            <a:ext cx="933269"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Greenland</a:t>
            </a:r>
          </a:p>
          <a:p>
            <a:pPr eaLnBrk="1" fontAlgn="auto" hangingPunct="1">
              <a:spcBef>
                <a:spcPts val="0"/>
              </a:spcBef>
              <a:spcAft>
                <a:spcPts val="0"/>
              </a:spcAft>
            </a:pPr>
            <a:r>
              <a:rPr lang="en-GB" sz="1400" b="0" i="0" dirty="0">
                <a:solidFill>
                  <a:srgbClr val="FFFFFF"/>
                </a:solidFill>
                <a:latin typeface="Times New Roman"/>
              </a:rPr>
              <a:t>Sea</a:t>
            </a:r>
          </a:p>
        </p:txBody>
      </p:sp>
      <p:sp>
        <p:nvSpPr>
          <p:cNvPr id="9" name="TextBox 8"/>
          <p:cNvSpPr txBox="1"/>
          <p:nvPr/>
        </p:nvSpPr>
        <p:spPr>
          <a:xfrm>
            <a:off x="2078641" y="4869160"/>
            <a:ext cx="734496"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000000"/>
                </a:solidFill>
                <a:latin typeface="Times New Roman"/>
              </a:rPr>
              <a:t>Barents</a:t>
            </a:r>
          </a:p>
          <a:p>
            <a:pPr eaLnBrk="1" fontAlgn="auto" hangingPunct="1">
              <a:spcBef>
                <a:spcPts val="0"/>
              </a:spcBef>
              <a:spcAft>
                <a:spcPts val="0"/>
              </a:spcAft>
            </a:pPr>
            <a:r>
              <a:rPr lang="en-GB" sz="1400" b="0" i="0" dirty="0">
                <a:solidFill>
                  <a:srgbClr val="000000"/>
                </a:solidFill>
                <a:latin typeface="Times New Roman"/>
              </a:rPr>
              <a:t>Sea</a:t>
            </a:r>
          </a:p>
        </p:txBody>
      </p:sp>
      <p:sp>
        <p:nvSpPr>
          <p:cNvPr id="10" name="TextBox 9"/>
          <p:cNvSpPr txBox="1"/>
          <p:nvPr/>
        </p:nvSpPr>
        <p:spPr>
          <a:xfrm>
            <a:off x="4076340" y="5517232"/>
            <a:ext cx="534122"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000000"/>
                </a:solidFill>
                <a:latin typeface="Times New Roman"/>
              </a:rPr>
              <a:t>Kara</a:t>
            </a:r>
          </a:p>
          <a:p>
            <a:pPr eaLnBrk="1" fontAlgn="auto" hangingPunct="1">
              <a:spcBef>
                <a:spcPts val="0"/>
              </a:spcBef>
              <a:spcAft>
                <a:spcPts val="0"/>
              </a:spcAft>
            </a:pPr>
            <a:r>
              <a:rPr lang="en-GB" sz="1400" b="0" i="0" dirty="0">
                <a:solidFill>
                  <a:srgbClr val="000000"/>
                </a:solidFill>
                <a:latin typeface="Times New Roman"/>
              </a:rPr>
              <a:t>Sea</a:t>
            </a:r>
          </a:p>
        </p:txBody>
      </p:sp>
      <p:sp>
        <p:nvSpPr>
          <p:cNvPr id="11" name="TextBox 10"/>
          <p:cNvSpPr txBox="1"/>
          <p:nvPr/>
        </p:nvSpPr>
        <p:spPr>
          <a:xfrm>
            <a:off x="5436094" y="4994012"/>
            <a:ext cx="683200"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Laptev</a:t>
            </a:r>
          </a:p>
          <a:p>
            <a:pPr eaLnBrk="1" fontAlgn="auto" hangingPunct="1">
              <a:spcBef>
                <a:spcPts val="0"/>
              </a:spcBef>
              <a:spcAft>
                <a:spcPts val="0"/>
              </a:spcAft>
            </a:pPr>
            <a:r>
              <a:rPr lang="en-GB" sz="1400" b="0" i="0" dirty="0">
                <a:solidFill>
                  <a:srgbClr val="FFFFFF"/>
                </a:solidFill>
                <a:latin typeface="Times New Roman"/>
              </a:rPr>
              <a:t>Sea</a:t>
            </a:r>
          </a:p>
        </p:txBody>
      </p:sp>
      <p:sp>
        <p:nvSpPr>
          <p:cNvPr id="12" name="TextBox 11"/>
          <p:cNvSpPr txBox="1"/>
          <p:nvPr/>
        </p:nvSpPr>
        <p:spPr>
          <a:xfrm>
            <a:off x="7087346" y="3987026"/>
            <a:ext cx="1136850"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000000"/>
                </a:solidFill>
                <a:latin typeface="Times New Roman"/>
              </a:rPr>
              <a:t>East Siberian</a:t>
            </a:r>
          </a:p>
          <a:p>
            <a:pPr eaLnBrk="1" fontAlgn="auto" hangingPunct="1">
              <a:spcBef>
                <a:spcPts val="0"/>
              </a:spcBef>
              <a:spcAft>
                <a:spcPts val="0"/>
              </a:spcAft>
            </a:pPr>
            <a:r>
              <a:rPr lang="en-GB" sz="1400" b="0" i="0" dirty="0">
                <a:solidFill>
                  <a:srgbClr val="000000"/>
                </a:solidFill>
                <a:latin typeface="Times New Roman"/>
              </a:rPr>
              <a:t>Sea</a:t>
            </a:r>
          </a:p>
        </p:txBody>
      </p:sp>
      <p:sp>
        <p:nvSpPr>
          <p:cNvPr id="13" name="TextBox 12"/>
          <p:cNvSpPr txBox="1"/>
          <p:nvPr/>
        </p:nvSpPr>
        <p:spPr>
          <a:xfrm>
            <a:off x="7827339" y="2564904"/>
            <a:ext cx="793808"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000000"/>
                </a:solidFill>
                <a:latin typeface="Times New Roman"/>
              </a:rPr>
              <a:t>Chukchi</a:t>
            </a:r>
          </a:p>
          <a:p>
            <a:pPr eaLnBrk="1" fontAlgn="auto" hangingPunct="1">
              <a:spcBef>
                <a:spcPts val="0"/>
              </a:spcBef>
              <a:spcAft>
                <a:spcPts val="0"/>
              </a:spcAft>
            </a:pPr>
            <a:r>
              <a:rPr lang="en-GB" sz="1400" b="0" i="0" dirty="0">
                <a:solidFill>
                  <a:srgbClr val="000000"/>
                </a:solidFill>
                <a:latin typeface="Times New Roman"/>
              </a:rPr>
              <a:t>Sea</a:t>
            </a:r>
          </a:p>
        </p:txBody>
      </p:sp>
      <p:sp>
        <p:nvSpPr>
          <p:cNvPr id="14" name="TextBox 13"/>
          <p:cNvSpPr txBox="1"/>
          <p:nvPr/>
        </p:nvSpPr>
        <p:spPr>
          <a:xfrm>
            <a:off x="6677271" y="1196752"/>
            <a:ext cx="813044"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Beaufort</a:t>
            </a:r>
          </a:p>
          <a:p>
            <a:pPr eaLnBrk="1" fontAlgn="auto" hangingPunct="1">
              <a:spcBef>
                <a:spcPts val="0"/>
              </a:spcBef>
              <a:spcAft>
                <a:spcPts val="0"/>
              </a:spcAft>
            </a:pPr>
            <a:r>
              <a:rPr lang="en-GB" sz="1400" b="0" i="0" dirty="0">
                <a:solidFill>
                  <a:srgbClr val="FFFFFF"/>
                </a:solidFill>
                <a:latin typeface="Times New Roman"/>
              </a:rPr>
              <a:t>Sea</a:t>
            </a:r>
          </a:p>
        </p:txBody>
      </p:sp>
      <p:sp>
        <p:nvSpPr>
          <p:cNvPr id="15" name="TextBox 14"/>
          <p:cNvSpPr txBox="1"/>
          <p:nvPr/>
        </p:nvSpPr>
        <p:spPr>
          <a:xfrm>
            <a:off x="3805687" y="2185700"/>
            <a:ext cx="787396"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Lincoln </a:t>
            </a:r>
          </a:p>
          <a:p>
            <a:pPr eaLnBrk="1" fontAlgn="auto" hangingPunct="1">
              <a:spcBef>
                <a:spcPts val="0"/>
              </a:spcBef>
              <a:spcAft>
                <a:spcPts val="0"/>
              </a:spcAft>
            </a:pPr>
            <a:r>
              <a:rPr lang="en-GB" sz="1400" b="0" i="0" dirty="0">
                <a:solidFill>
                  <a:srgbClr val="FFFFFF"/>
                </a:solidFill>
                <a:latin typeface="Times New Roman"/>
              </a:rPr>
              <a:t>Sea</a:t>
            </a:r>
          </a:p>
        </p:txBody>
      </p:sp>
      <p:sp>
        <p:nvSpPr>
          <p:cNvPr id="16" name="TextBox 15"/>
          <p:cNvSpPr txBox="1"/>
          <p:nvPr/>
        </p:nvSpPr>
        <p:spPr>
          <a:xfrm>
            <a:off x="627438" y="5778842"/>
            <a:ext cx="623890"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000000"/>
                </a:solidFill>
                <a:latin typeface="Times New Roman"/>
              </a:rPr>
              <a:t>White</a:t>
            </a:r>
          </a:p>
          <a:p>
            <a:pPr eaLnBrk="1" fontAlgn="auto" hangingPunct="1">
              <a:spcBef>
                <a:spcPts val="0"/>
              </a:spcBef>
              <a:spcAft>
                <a:spcPts val="0"/>
              </a:spcAft>
            </a:pPr>
            <a:r>
              <a:rPr lang="en-GB" sz="1400" b="0" i="0" dirty="0">
                <a:solidFill>
                  <a:srgbClr val="000000"/>
                </a:solidFill>
                <a:latin typeface="Times New Roman"/>
              </a:rPr>
              <a:t>Sea</a:t>
            </a:r>
          </a:p>
        </p:txBody>
      </p:sp>
      <p:sp>
        <p:nvSpPr>
          <p:cNvPr id="17" name="TextBox 16"/>
          <p:cNvSpPr txBox="1"/>
          <p:nvPr/>
        </p:nvSpPr>
        <p:spPr>
          <a:xfrm>
            <a:off x="3087418" y="116632"/>
            <a:ext cx="639855"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Baffin</a:t>
            </a:r>
          </a:p>
          <a:p>
            <a:pPr eaLnBrk="1" fontAlgn="auto" hangingPunct="1">
              <a:spcBef>
                <a:spcPts val="0"/>
              </a:spcBef>
              <a:spcAft>
                <a:spcPts val="0"/>
              </a:spcAft>
            </a:pPr>
            <a:r>
              <a:rPr lang="en-GB" sz="1400" b="0" i="0" dirty="0">
                <a:solidFill>
                  <a:srgbClr val="FFFFFF"/>
                </a:solidFill>
                <a:latin typeface="Times New Roman"/>
              </a:rPr>
              <a:t>Bay</a:t>
            </a:r>
          </a:p>
        </p:txBody>
      </p:sp>
      <p:sp>
        <p:nvSpPr>
          <p:cNvPr id="20" name="TextBox 19"/>
          <p:cNvSpPr txBox="1"/>
          <p:nvPr/>
        </p:nvSpPr>
        <p:spPr>
          <a:xfrm>
            <a:off x="7834084" y="1258307"/>
            <a:ext cx="910827" cy="400110"/>
          </a:xfrm>
          <a:prstGeom prst="rect">
            <a:avLst/>
          </a:prstGeom>
          <a:noFill/>
        </p:spPr>
        <p:txBody>
          <a:bodyPr wrap="none" rtlCol="0">
            <a:spAutoFit/>
          </a:bodyPr>
          <a:lstStyle/>
          <a:p>
            <a:pPr algn="l" eaLnBrk="1" fontAlgn="auto" hangingPunct="1">
              <a:spcBef>
                <a:spcPts val="0"/>
              </a:spcBef>
              <a:spcAft>
                <a:spcPts val="0"/>
              </a:spcAft>
            </a:pPr>
            <a:r>
              <a:rPr lang="en-GB" dirty="0">
                <a:solidFill>
                  <a:srgbClr val="FF0000"/>
                </a:solidFill>
                <a:latin typeface="Times New Roman"/>
              </a:rPr>
              <a:t>Alaska</a:t>
            </a:r>
          </a:p>
        </p:txBody>
      </p:sp>
      <p:sp>
        <p:nvSpPr>
          <p:cNvPr id="22" name="TextBox 21"/>
          <p:cNvSpPr txBox="1"/>
          <p:nvPr/>
        </p:nvSpPr>
        <p:spPr>
          <a:xfrm>
            <a:off x="7363999" y="5470957"/>
            <a:ext cx="938077" cy="400110"/>
          </a:xfrm>
          <a:prstGeom prst="rect">
            <a:avLst/>
          </a:prstGeom>
          <a:noFill/>
        </p:spPr>
        <p:txBody>
          <a:bodyPr wrap="none" rtlCol="0">
            <a:spAutoFit/>
          </a:bodyPr>
          <a:lstStyle/>
          <a:p>
            <a:pPr algn="l" eaLnBrk="1" fontAlgn="auto" hangingPunct="1">
              <a:spcBef>
                <a:spcPts val="0"/>
              </a:spcBef>
              <a:spcAft>
                <a:spcPts val="0"/>
              </a:spcAft>
            </a:pPr>
            <a:r>
              <a:rPr lang="en-GB" dirty="0">
                <a:solidFill>
                  <a:srgbClr val="FF0000"/>
                </a:solidFill>
                <a:latin typeface="Times New Roman"/>
              </a:rPr>
              <a:t>Siberia</a:t>
            </a:r>
          </a:p>
        </p:txBody>
      </p:sp>
      <p:sp>
        <p:nvSpPr>
          <p:cNvPr id="27" name="TextBox 26"/>
          <p:cNvSpPr txBox="1"/>
          <p:nvPr/>
        </p:nvSpPr>
        <p:spPr>
          <a:xfrm>
            <a:off x="520039" y="2159731"/>
            <a:ext cx="713658"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Iceland</a:t>
            </a:r>
          </a:p>
          <a:p>
            <a:pPr eaLnBrk="1" fontAlgn="auto" hangingPunct="1">
              <a:spcBef>
                <a:spcPts val="0"/>
              </a:spcBef>
              <a:spcAft>
                <a:spcPts val="0"/>
              </a:spcAft>
            </a:pPr>
            <a:r>
              <a:rPr lang="en-GB" sz="1400" b="0" i="0" dirty="0">
                <a:solidFill>
                  <a:srgbClr val="FFFFFF"/>
                </a:solidFill>
                <a:latin typeface="Times New Roman"/>
              </a:rPr>
              <a:t>Sea</a:t>
            </a:r>
          </a:p>
        </p:txBody>
      </p:sp>
      <p:sp>
        <p:nvSpPr>
          <p:cNvPr id="28" name="TextBox 27"/>
          <p:cNvSpPr txBox="1"/>
          <p:nvPr/>
        </p:nvSpPr>
        <p:spPr>
          <a:xfrm>
            <a:off x="3692215" y="4011652"/>
            <a:ext cx="724878"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Nansen</a:t>
            </a:r>
          </a:p>
          <a:p>
            <a:pPr eaLnBrk="1" fontAlgn="auto" hangingPunct="1">
              <a:spcBef>
                <a:spcPts val="0"/>
              </a:spcBef>
              <a:spcAft>
                <a:spcPts val="0"/>
              </a:spcAft>
            </a:pPr>
            <a:r>
              <a:rPr lang="en-GB" sz="1400" b="0" i="0" dirty="0">
                <a:solidFill>
                  <a:srgbClr val="FFFFFF"/>
                </a:solidFill>
                <a:latin typeface="Times New Roman"/>
              </a:rPr>
              <a:t>Basin</a:t>
            </a:r>
          </a:p>
        </p:txBody>
      </p:sp>
      <p:sp>
        <p:nvSpPr>
          <p:cNvPr id="29" name="TextBox 28"/>
          <p:cNvSpPr txBox="1"/>
          <p:nvPr/>
        </p:nvSpPr>
        <p:spPr>
          <a:xfrm>
            <a:off x="4683488" y="3970371"/>
            <a:ext cx="963725"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Amundsen</a:t>
            </a:r>
          </a:p>
          <a:p>
            <a:pPr eaLnBrk="1" fontAlgn="auto" hangingPunct="1">
              <a:spcBef>
                <a:spcPts val="0"/>
              </a:spcBef>
              <a:spcAft>
                <a:spcPts val="0"/>
              </a:spcAft>
            </a:pPr>
            <a:r>
              <a:rPr lang="en-GB" sz="1400" b="0" i="0" dirty="0">
                <a:solidFill>
                  <a:srgbClr val="FFFFFF"/>
                </a:solidFill>
                <a:latin typeface="Times New Roman"/>
              </a:rPr>
              <a:t>Basin</a:t>
            </a:r>
          </a:p>
        </p:txBody>
      </p:sp>
      <p:sp>
        <p:nvSpPr>
          <p:cNvPr id="30" name="TextBox 29"/>
          <p:cNvSpPr txBox="1"/>
          <p:nvPr/>
        </p:nvSpPr>
        <p:spPr>
          <a:xfrm>
            <a:off x="4723422" y="2970530"/>
            <a:ext cx="833883"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Makarov</a:t>
            </a:r>
          </a:p>
          <a:p>
            <a:pPr eaLnBrk="1" fontAlgn="auto" hangingPunct="1">
              <a:spcBef>
                <a:spcPts val="0"/>
              </a:spcBef>
              <a:spcAft>
                <a:spcPts val="0"/>
              </a:spcAft>
            </a:pPr>
            <a:r>
              <a:rPr lang="en-GB" sz="1400" b="0" i="0" dirty="0">
                <a:solidFill>
                  <a:srgbClr val="FFFFFF"/>
                </a:solidFill>
                <a:latin typeface="Times New Roman"/>
              </a:rPr>
              <a:t>Basin</a:t>
            </a:r>
          </a:p>
        </p:txBody>
      </p:sp>
      <p:sp>
        <p:nvSpPr>
          <p:cNvPr id="31" name="TextBox 30"/>
          <p:cNvSpPr txBox="1"/>
          <p:nvPr/>
        </p:nvSpPr>
        <p:spPr>
          <a:xfrm>
            <a:off x="5707978" y="2020725"/>
            <a:ext cx="864339" cy="523220"/>
          </a:xfrm>
          <a:prstGeom prst="rect">
            <a:avLst/>
          </a:prstGeom>
          <a:noFill/>
        </p:spPr>
        <p:txBody>
          <a:bodyPr wrap="none" rtlCol="0">
            <a:spAutoFit/>
          </a:bodyPr>
          <a:lstStyle/>
          <a:p>
            <a:pPr eaLnBrk="1" fontAlgn="auto" hangingPunct="1">
              <a:spcBef>
                <a:spcPts val="0"/>
              </a:spcBef>
              <a:spcAft>
                <a:spcPts val="0"/>
              </a:spcAft>
            </a:pPr>
            <a:r>
              <a:rPr lang="en-GB" sz="1400" b="0" i="0" dirty="0">
                <a:solidFill>
                  <a:srgbClr val="FFFFFF"/>
                </a:solidFill>
                <a:latin typeface="Times New Roman"/>
              </a:rPr>
              <a:t>Canadian</a:t>
            </a:r>
          </a:p>
          <a:p>
            <a:pPr eaLnBrk="1" fontAlgn="auto" hangingPunct="1">
              <a:spcBef>
                <a:spcPts val="0"/>
              </a:spcBef>
              <a:spcAft>
                <a:spcPts val="0"/>
              </a:spcAft>
            </a:pPr>
            <a:r>
              <a:rPr lang="en-GB" sz="1400" b="0" i="0" dirty="0">
                <a:solidFill>
                  <a:srgbClr val="FFFFFF"/>
                </a:solidFill>
                <a:latin typeface="Times New Roman"/>
              </a:rPr>
              <a:t>Basin</a:t>
            </a:r>
          </a:p>
        </p:txBody>
      </p:sp>
      <p:sp>
        <p:nvSpPr>
          <p:cNvPr id="32" name="TextBox 31"/>
          <p:cNvSpPr txBox="1"/>
          <p:nvPr/>
        </p:nvSpPr>
        <p:spPr>
          <a:xfrm>
            <a:off x="2107502" y="3275243"/>
            <a:ext cx="519694" cy="461665"/>
          </a:xfrm>
          <a:prstGeom prst="rect">
            <a:avLst/>
          </a:prstGeom>
          <a:noFill/>
        </p:spPr>
        <p:txBody>
          <a:bodyPr wrap="none" rtlCol="0">
            <a:spAutoFit/>
          </a:bodyPr>
          <a:lstStyle/>
          <a:p>
            <a:pPr eaLnBrk="1" fontAlgn="auto" hangingPunct="1">
              <a:spcBef>
                <a:spcPts val="0"/>
              </a:spcBef>
              <a:spcAft>
                <a:spcPts val="0"/>
              </a:spcAft>
            </a:pPr>
            <a:r>
              <a:rPr lang="en-GB" sz="1200" b="0" i="0" dirty="0" err="1">
                <a:solidFill>
                  <a:srgbClr val="FFFFFF"/>
                </a:solidFill>
                <a:latin typeface="Times New Roman"/>
              </a:rPr>
              <a:t>Fram</a:t>
            </a:r>
            <a:endParaRPr lang="en-GB" sz="1200" b="0" i="0" dirty="0">
              <a:solidFill>
                <a:srgbClr val="FFFFFF"/>
              </a:solidFill>
              <a:latin typeface="Times New Roman"/>
            </a:endParaRPr>
          </a:p>
          <a:p>
            <a:pPr eaLnBrk="1" fontAlgn="auto" hangingPunct="1">
              <a:spcBef>
                <a:spcPts val="0"/>
              </a:spcBef>
              <a:spcAft>
                <a:spcPts val="0"/>
              </a:spcAft>
            </a:pPr>
            <a:r>
              <a:rPr lang="en-GB" sz="1200" b="0" i="0" dirty="0">
                <a:solidFill>
                  <a:srgbClr val="FFFFFF"/>
                </a:solidFill>
                <a:latin typeface="Times New Roman"/>
              </a:rPr>
              <a:t>Strait</a:t>
            </a:r>
          </a:p>
        </p:txBody>
      </p:sp>
      <p:sp>
        <p:nvSpPr>
          <p:cNvPr id="33" name="TextBox 32"/>
          <p:cNvSpPr txBox="1"/>
          <p:nvPr/>
        </p:nvSpPr>
        <p:spPr>
          <a:xfrm>
            <a:off x="8507774" y="2463631"/>
            <a:ext cx="604654" cy="461665"/>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000000"/>
                </a:solidFill>
                <a:latin typeface="Times New Roman"/>
              </a:rPr>
              <a:t>Bering</a:t>
            </a:r>
          </a:p>
          <a:p>
            <a:pPr eaLnBrk="1" fontAlgn="auto" hangingPunct="1">
              <a:spcBef>
                <a:spcPts val="0"/>
              </a:spcBef>
              <a:spcAft>
                <a:spcPts val="0"/>
              </a:spcAft>
            </a:pPr>
            <a:r>
              <a:rPr lang="en-GB" sz="1200" b="0" i="0" dirty="0">
                <a:solidFill>
                  <a:srgbClr val="000000"/>
                </a:solidFill>
                <a:latin typeface="Times New Roman"/>
              </a:rPr>
              <a:t>Strait</a:t>
            </a:r>
          </a:p>
        </p:txBody>
      </p:sp>
      <p:sp>
        <p:nvSpPr>
          <p:cNvPr id="34" name="TextBox 33"/>
          <p:cNvSpPr txBox="1"/>
          <p:nvPr/>
        </p:nvSpPr>
        <p:spPr>
          <a:xfrm>
            <a:off x="3856983" y="4721048"/>
            <a:ext cx="684804" cy="461665"/>
          </a:xfrm>
          <a:prstGeom prst="rect">
            <a:avLst/>
          </a:prstGeom>
          <a:noFill/>
        </p:spPr>
        <p:txBody>
          <a:bodyPr wrap="none" rtlCol="0">
            <a:spAutoFit/>
          </a:bodyPr>
          <a:lstStyle/>
          <a:p>
            <a:pPr eaLnBrk="1" fontAlgn="auto" hangingPunct="1">
              <a:spcBef>
                <a:spcPts val="0"/>
              </a:spcBef>
              <a:spcAft>
                <a:spcPts val="0"/>
              </a:spcAft>
            </a:pPr>
            <a:r>
              <a:rPr lang="en-GB" sz="1200" b="0" i="0" dirty="0" err="1">
                <a:solidFill>
                  <a:srgbClr val="000000"/>
                </a:solidFill>
                <a:latin typeface="Times New Roman"/>
              </a:rPr>
              <a:t>St.Anna</a:t>
            </a:r>
            <a:endParaRPr lang="en-GB" sz="1200" b="0" i="0" dirty="0">
              <a:solidFill>
                <a:srgbClr val="000000"/>
              </a:solidFill>
              <a:latin typeface="Times New Roman"/>
            </a:endParaRPr>
          </a:p>
          <a:p>
            <a:pPr eaLnBrk="1" fontAlgn="auto" hangingPunct="1">
              <a:spcBef>
                <a:spcPts val="0"/>
              </a:spcBef>
              <a:spcAft>
                <a:spcPts val="0"/>
              </a:spcAft>
            </a:pPr>
            <a:r>
              <a:rPr lang="en-GB" sz="1200" b="0" i="0" dirty="0">
                <a:solidFill>
                  <a:srgbClr val="000000"/>
                </a:solidFill>
                <a:latin typeface="Times New Roman"/>
              </a:rPr>
              <a:t>Trough</a:t>
            </a:r>
          </a:p>
        </p:txBody>
      </p:sp>
      <p:sp>
        <p:nvSpPr>
          <p:cNvPr id="35" name="TextBox 34"/>
          <p:cNvSpPr txBox="1"/>
          <p:nvPr/>
        </p:nvSpPr>
        <p:spPr>
          <a:xfrm>
            <a:off x="2098454" y="3736908"/>
            <a:ext cx="909673" cy="276999"/>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000000"/>
                </a:solidFill>
                <a:latin typeface="Times New Roman"/>
              </a:rPr>
              <a:t>Spitsbergen</a:t>
            </a:r>
          </a:p>
        </p:txBody>
      </p:sp>
      <p:sp>
        <p:nvSpPr>
          <p:cNvPr id="36" name="TextBox 35"/>
          <p:cNvSpPr txBox="1"/>
          <p:nvPr/>
        </p:nvSpPr>
        <p:spPr>
          <a:xfrm>
            <a:off x="3045966" y="4566054"/>
            <a:ext cx="992580" cy="461665"/>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000000"/>
                </a:solidFill>
                <a:latin typeface="Times New Roman"/>
              </a:rPr>
              <a:t>Franz Joseph</a:t>
            </a:r>
          </a:p>
          <a:p>
            <a:pPr eaLnBrk="1" fontAlgn="auto" hangingPunct="1">
              <a:spcBef>
                <a:spcPts val="0"/>
              </a:spcBef>
              <a:spcAft>
                <a:spcPts val="0"/>
              </a:spcAft>
            </a:pPr>
            <a:r>
              <a:rPr lang="en-GB" sz="1200" b="0" i="0" dirty="0">
                <a:solidFill>
                  <a:srgbClr val="000000"/>
                </a:solidFill>
                <a:latin typeface="Times New Roman"/>
              </a:rPr>
              <a:t>Land</a:t>
            </a:r>
          </a:p>
        </p:txBody>
      </p:sp>
      <p:sp>
        <p:nvSpPr>
          <p:cNvPr id="37" name="TextBox 36"/>
          <p:cNvSpPr txBox="1"/>
          <p:nvPr/>
        </p:nvSpPr>
        <p:spPr>
          <a:xfrm>
            <a:off x="2458259" y="5778938"/>
            <a:ext cx="1175323" cy="276999"/>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000000"/>
                </a:solidFill>
                <a:latin typeface="Times New Roman"/>
              </a:rPr>
              <a:t>Novaya Zemlya</a:t>
            </a:r>
          </a:p>
        </p:txBody>
      </p:sp>
      <p:sp>
        <p:nvSpPr>
          <p:cNvPr id="38" name="TextBox 37"/>
          <p:cNvSpPr txBox="1"/>
          <p:nvPr/>
        </p:nvSpPr>
        <p:spPr>
          <a:xfrm>
            <a:off x="4434732" y="5169973"/>
            <a:ext cx="827471" cy="461665"/>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000000"/>
                </a:solidFill>
                <a:latin typeface="Times New Roman"/>
              </a:rPr>
              <a:t>Severnaya</a:t>
            </a:r>
          </a:p>
          <a:p>
            <a:pPr eaLnBrk="1" fontAlgn="auto" hangingPunct="1">
              <a:spcBef>
                <a:spcPts val="0"/>
              </a:spcBef>
              <a:spcAft>
                <a:spcPts val="0"/>
              </a:spcAft>
            </a:pPr>
            <a:r>
              <a:rPr lang="en-GB" sz="1200" b="0" i="0" dirty="0">
                <a:solidFill>
                  <a:srgbClr val="000000"/>
                </a:solidFill>
                <a:latin typeface="Times New Roman"/>
              </a:rPr>
              <a:t> Zemlya</a:t>
            </a:r>
          </a:p>
        </p:txBody>
      </p:sp>
      <p:sp>
        <p:nvSpPr>
          <p:cNvPr id="40" name="TextBox 39"/>
          <p:cNvSpPr txBox="1"/>
          <p:nvPr/>
        </p:nvSpPr>
        <p:spPr>
          <a:xfrm>
            <a:off x="6418373" y="4900033"/>
            <a:ext cx="1125629" cy="461665"/>
          </a:xfrm>
          <a:prstGeom prst="rect">
            <a:avLst/>
          </a:prstGeom>
          <a:noFill/>
        </p:spPr>
        <p:txBody>
          <a:bodyPr wrap="none" rtlCol="0">
            <a:spAutoFit/>
          </a:bodyPr>
          <a:lstStyle/>
          <a:p>
            <a:pPr eaLnBrk="1" fontAlgn="auto" hangingPunct="1">
              <a:spcBef>
                <a:spcPts val="0"/>
              </a:spcBef>
              <a:spcAft>
                <a:spcPts val="0"/>
              </a:spcAft>
            </a:pPr>
            <a:r>
              <a:rPr lang="en-GB" sz="1200" b="0" i="0" dirty="0" err="1">
                <a:solidFill>
                  <a:srgbClr val="000000"/>
                </a:solidFill>
                <a:latin typeface="Times New Roman"/>
              </a:rPr>
              <a:t>Novosibirskiye</a:t>
            </a:r>
            <a:endParaRPr lang="en-GB" sz="1200" b="0" i="0" dirty="0">
              <a:solidFill>
                <a:srgbClr val="000000"/>
              </a:solidFill>
              <a:latin typeface="Times New Roman"/>
            </a:endParaRPr>
          </a:p>
          <a:p>
            <a:pPr eaLnBrk="1" fontAlgn="auto" hangingPunct="1">
              <a:spcBef>
                <a:spcPts val="0"/>
              </a:spcBef>
              <a:spcAft>
                <a:spcPts val="0"/>
              </a:spcAft>
            </a:pPr>
            <a:r>
              <a:rPr lang="en-GB" sz="1200" b="0" i="0" dirty="0">
                <a:solidFill>
                  <a:srgbClr val="000000"/>
                </a:solidFill>
                <a:latin typeface="Times New Roman"/>
              </a:rPr>
              <a:t>isles</a:t>
            </a:r>
          </a:p>
        </p:txBody>
      </p:sp>
      <p:sp>
        <p:nvSpPr>
          <p:cNvPr id="41" name="TextBox 40"/>
          <p:cNvSpPr txBox="1"/>
          <p:nvPr/>
        </p:nvSpPr>
        <p:spPr>
          <a:xfrm>
            <a:off x="7716364" y="3111447"/>
            <a:ext cx="672365" cy="461665"/>
          </a:xfrm>
          <a:prstGeom prst="rect">
            <a:avLst/>
          </a:prstGeom>
          <a:noFill/>
        </p:spPr>
        <p:txBody>
          <a:bodyPr wrap="none" rtlCol="0">
            <a:spAutoFit/>
          </a:bodyPr>
          <a:lstStyle/>
          <a:p>
            <a:pPr eaLnBrk="1" fontAlgn="auto" hangingPunct="1">
              <a:spcBef>
                <a:spcPts val="0"/>
              </a:spcBef>
              <a:spcAft>
                <a:spcPts val="0"/>
              </a:spcAft>
            </a:pPr>
            <a:r>
              <a:rPr lang="en-GB" sz="1200" b="0" i="0" dirty="0" err="1">
                <a:solidFill>
                  <a:srgbClr val="000000"/>
                </a:solidFill>
                <a:latin typeface="Times New Roman"/>
              </a:rPr>
              <a:t>Vrangel</a:t>
            </a:r>
            <a:endParaRPr lang="en-GB" sz="1200" b="0" i="0" dirty="0">
              <a:solidFill>
                <a:srgbClr val="000000"/>
              </a:solidFill>
              <a:latin typeface="Times New Roman"/>
            </a:endParaRPr>
          </a:p>
          <a:p>
            <a:pPr eaLnBrk="1" fontAlgn="auto" hangingPunct="1">
              <a:spcBef>
                <a:spcPts val="0"/>
              </a:spcBef>
              <a:spcAft>
                <a:spcPts val="0"/>
              </a:spcAft>
            </a:pPr>
            <a:r>
              <a:rPr lang="en-GB" sz="1200" b="0" i="0" dirty="0">
                <a:solidFill>
                  <a:srgbClr val="000000"/>
                </a:solidFill>
                <a:latin typeface="Times New Roman"/>
              </a:rPr>
              <a:t>island</a:t>
            </a:r>
          </a:p>
        </p:txBody>
      </p:sp>
      <p:sp>
        <p:nvSpPr>
          <p:cNvPr id="43" name="TextBox 42"/>
          <p:cNvSpPr txBox="1"/>
          <p:nvPr/>
        </p:nvSpPr>
        <p:spPr>
          <a:xfrm>
            <a:off x="4467359" y="731658"/>
            <a:ext cx="1184491" cy="461665"/>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FFFFFF"/>
                </a:solidFill>
                <a:latin typeface="Times New Roman"/>
              </a:rPr>
              <a:t>Canadian Arctic</a:t>
            </a:r>
          </a:p>
          <a:p>
            <a:pPr eaLnBrk="1" fontAlgn="auto" hangingPunct="1">
              <a:spcBef>
                <a:spcPts val="0"/>
              </a:spcBef>
              <a:spcAft>
                <a:spcPts val="0"/>
              </a:spcAft>
            </a:pPr>
            <a:r>
              <a:rPr lang="en-GB" sz="1200" b="0" i="0" dirty="0">
                <a:solidFill>
                  <a:srgbClr val="FFFFFF"/>
                </a:solidFill>
                <a:latin typeface="Times New Roman"/>
              </a:rPr>
              <a:t>archipelago</a:t>
            </a:r>
          </a:p>
        </p:txBody>
      </p:sp>
      <p:sp>
        <p:nvSpPr>
          <p:cNvPr id="44" name="TextBox 43"/>
          <p:cNvSpPr txBox="1"/>
          <p:nvPr/>
        </p:nvSpPr>
        <p:spPr>
          <a:xfrm>
            <a:off x="3325315" y="1082102"/>
            <a:ext cx="543739" cy="461665"/>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FFFFFF"/>
                </a:solidFill>
                <a:latin typeface="Times New Roman"/>
              </a:rPr>
              <a:t>Davis</a:t>
            </a:r>
          </a:p>
          <a:p>
            <a:pPr eaLnBrk="1" fontAlgn="auto" hangingPunct="1">
              <a:spcBef>
                <a:spcPts val="0"/>
              </a:spcBef>
              <a:spcAft>
                <a:spcPts val="0"/>
              </a:spcAft>
            </a:pPr>
            <a:r>
              <a:rPr lang="en-GB" sz="1200" b="0" i="0" dirty="0">
                <a:solidFill>
                  <a:srgbClr val="FFFFFF"/>
                </a:solidFill>
                <a:latin typeface="Times New Roman"/>
              </a:rPr>
              <a:t>Strait</a:t>
            </a:r>
          </a:p>
        </p:txBody>
      </p:sp>
      <p:sp>
        <p:nvSpPr>
          <p:cNvPr id="45" name="TextBox 44"/>
          <p:cNvSpPr txBox="1"/>
          <p:nvPr/>
        </p:nvSpPr>
        <p:spPr>
          <a:xfrm rot="2700000">
            <a:off x="3766574" y="3972865"/>
            <a:ext cx="1653017" cy="276999"/>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FFFFFF"/>
                </a:solidFill>
                <a:latin typeface="Times New Roman"/>
              </a:rPr>
              <a:t>Nansen – </a:t>
            </a:r>
            <a:r>
              <a:rPr lang="en-GB" sz="1200" b="0" i="0" dirty="0" err="1">
                <a:solidFill>
                  <a:srgbClr val="FFFFFF"/>
                </a:solidFill>
                <a:latin typeface="Times New Roman"/>
              </a:rPr>
              <a:t>Gakkel</a:t>
            </a:r>
            <a:r>
              <a:rPr lang="en-GB" sz="1200" b="0" i="0" dirty="0">
                <a:solidFill>
                  <a:srgbClr val="FFFFFF"/>
                </a:solidFill>
                <a:latin typeface="Times New Roman"/>
              </a:rPr>
              <a:t> Ridge</a:t>
            </a:r>
          </a:p>
        </p:txBody>
      </p:sp>
      <p:sp>
        <p:nvSpPr>
          <p:cNvPr id="46" name="TextBox 45"/>
          <p:cNvSpPr txBox="1"/>
          <p:nvPr/>
        </p:nvSpPr>
        <p:spPr>
          <a:xfrm rot="2700000">
            <a:off x="4803340" y="3804433"/>
            <a:ext cx="1327608" cy="276999"/>
          </a:xfrm>
          <a:prstGeom prst="rect">
            <a:avLst/>
          </a:prstGeom>
          <a:noFill/>
        </p:spPr>
        <p:txBody>
          <a:bodyPr wrap="none" rtlCol="0">
            <a:spAutoFit/>
          </a:bodyPr>
          <a:lstStyle/>
          <a:p>
            <a:pPr eaLnBrk="1" fontAlgn="auto" hangingPunct="1">
              <a:spcBef>
                <a:spcPts val="0"/>
              </a:spcBef>
              <a:spcAft>
                <a:spcPts val="0"/>
              </a:spcAft>
            </a:pPr>
            <a:r>
              <a:rPr lang="en-GB" sz="1200" b="0" i="0" dirty="0" err="1">
                <a:solidFill>
                  <a:srgbClr val="FFFFFF"/>
                </a:solidFill>
                <a:latin typeface="Times New Roman"/>
              </a:rPr>
              <a:t>Lomonosov</a:t>
            </a:r>
            <a:r>
              <a:rPr lang="en-GB" sz="1200" b="0" i="0" dirty="0">
                <a:solidFill>
                  <a:srgbClr val="FFFFFF"/>
                </a:solidFill>
                <a:latin typeface="Times New Roman"/>
              </a:rPr>
              <a:t> Ridge</a:t>
            </a:r>
          </a:p>
        </p:txBody>
      </p:sp>
      <p:sp>
        <p:nvSpPr>
          <p:cNvPr id="47" name="TextBox 46"/>
          <p:cNvSpPr txBox="1"/>
          <p:nvPr/>
        </p:nvSpPr>
        <p:spPr>
          <a:xfrm rot="1800000">
            <a:off x="4803721" y="2796560"/>
            <a:ext cx="1808508" cy="276999"/>
          </a:xfrm>
          <a:prstGeom prst="rect">
            <a:avLst/>
          </a:prstGeom>
          <a:noFill/>
        </p:spPr>
        <p:txBody>
          <a:bodyPr wrap="none" rtlCol="0">
            <a:spAutoFit/>
          </a:bodyPr>
          <a:lstStyle/>
          <a:p>
            <a:pPr eaLnBrk="1" fontAlgn="auto" hangingPunct="1">
              <a:spcBef>
                <a:spcPts val="0"/>
              </a:spcBef>
              <a:spcAft>
                <a:spcPts val="0"/>
              </a:spcAft>
            </a:pPr>
            <a:r>
              <a:rPr lang="en-GB" sz="1200" b="0" i="0" dirty="0">
                <a:solidFill>
                  <a:srgbClr val="FFFFFF"/>
                </a:solidFill>
                <a:latin typeface="Times New Roman"/>
              </a:rPr>
              <a:t>Alpha – Mendeleev Ridge</a:t>
            </a:r>
          </a:p>
        </p:txBody>
      </p:sp>
      <p:pic>
        <p:nvPicPr>
          <p:cNvPr id="4098" name="Picture 7" descr="u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352" y="1658417"/>
            <a:ext cx="450000" cy="30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2" descr="rus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2339" y="5866173"/>
            <a:ext cx="450000" cy="30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2" descr="rus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89" y="6453336"/>
            <a:ext cx="450000" cy="30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irc_mi" descr="http://t3.gstatic.com/images?q=tbn:ANd9GcRwTeOdsGjJwjm4oyI0jaKa64hbkEg63x225uRS2AGStbBT9WSVL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4" y="4985700"/>
            <a:ext cx="450000" cy="30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80" y="5580524"/>
            <a:ext cx="450000" cy="30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2" descr="norw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45" y="4571945"/>
            <a:ext cx="450000" cy="30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4" descr="canada"/>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6555" y="124018"/>
            <a:ext cx="547688"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1988837" y="1112507"/>
            <a:ext cx="450000" cy="306000"/>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50" y="1643602"/>
            <a:ext cx="426789" cy="306000"/>
          </a:xfrm>
          <a:prstGeom prst="rect">
            <a:avLst/>
          </a:prstGeom>
        </p:spPr>
      </p:pic>
    </p:spTree>
    <p:extLst>
      <p:ext uri="{BB962C8B-B14F-4D97-AF65-F5344CB8AC3E}">
        <p14:creationId xmlns:p14="http://schemas.microsoft.com/office/powerpoint/2010/main" val="41181629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8600"/>
            <a:ext cx="3780000" cy="27432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609600"/>
            <a:ext cx="3124200" cy="3534809"/>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175" y="3093555"/>
            <a:ext cx="3293025" cy="3274208"/>
          </a:xfrm>
          <a:prstGeom prst="rect">
            <a:avLst/>
          </a:prstGeom>
        </p:spPr>
      </p:pic>
      <p:sp>
        <p:nvSpPr>
          <p:cNvPr id="6" name="TextBox 5"/>
          <p:cNvSpPr txBox="1"/>
          <p:nvPr/>
        </p:nvSpPr>
        <p:spPr>
          <a:xfrm>
            <a:off x="4389600" y="4495800"/>
            <a:ext cx="4593410" cy="707886"/>
          </a:xfrm>
          <a:prstGeom prst="rect">
            <a:avLst/>
          </a:prstGeom>
          <a:noFill/>
        </p:spPr>
        <p:txBody>
          <a:bodyPr wrap="square" rtlCol="0">
            <a:spAutoFit/>
          </a:bodyPr>
          <a:lstStyle/>
          <a:p>
            <a:r>
              <a:rPr lang="en-US" dirty="0">
                <a:solidFill>
                  <a:srgbClr val="FF0000"/>
                </a:solidFill>
              </a:rPr>
              <a:t>The delay of total freezing of the Laptev Sea in 2018 was about 1 month!</a:t>
            </a:r>
            <a:endParaRPr lang="ru-RU" dirty="0">
              <a:solidFill>
                <a:srgbClr val="FF0000"/>
              </a:solidFill>
            </a:endParaRPr>
          </a:p>
        </p:txBody>
      </p:sp>
      <p:sp>
        <p:nvSpPr>
          <p:cNvPr id="7" name="TextBox 6"/>
          <p:cNvSpPr txBox="1"/>
          <p:nvPr/>
        </p:nvSpPr>
        <p:spPr>
          <a:xfrm>
            <a:off x="4389765" y="6324660"/>
            <a:ext cx="4593245" cy="400110"/>
          </a:xfrm>
          <a:prstGeom prst="rect">
            <a:avLst/>
          </a:prstGeom>
          <a:noFill/>
        </p:spPr>
        <p:txBody>
          <a:bodyPr wrap="none" rtlCol="0">
            <a:spAutoFit/>
          </a:bodyPr>
          <a:lstStyle/>
          <a:p>
            <a:r>
              <a:rPr lang="en-US" dirty="0">
                <a:solidFill>
                  <a:srgbClr val="000000"/>
                </a:solidFill>
              </a:rPr>
              <a:t>Web-site: Arctic sea ice news and analysis</a:t>
            </a:r>
            <a:endParaRPr lang="ru-RU" dirty="0">
              <a:solidFill>
                <a:srgbClr val="000000"/>
              </a:solidFill>
            </a:endParaRPr>
          </a:p>
        </p:txBody>
      </p:sp>
    </p:spTree>
    <p:extLst>
      <p:ext uri="{BB962C8B-B14F-4D97-AF65-F5344CB8AC3E}">
        <p14:creationId xmlns:p14="http://schemas.microsoft.com/office/powerpoint/2010/main" val="2554803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l="22147" t="31862" r="16033" b="42570"/>
          <a:stretch/>
        </p:blipFill>
        <p:spPr>
          <a:xfrm>
            <a:off x="609600" y="654176"/>
            <a:ext cx="3600000" cy="2314287"/>
          </a:xfrm>
          <a:prstGeom prst="rect">
            <a:avLst/>
          </a:prstGeom>
        </p:spPr>
      </p:pic>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23505" t="33001" r="16712" b="41788"/>
          <a:stretch/>
        </p:blipFill>
        <p:spPr>
          <a:xfrm>
            <a:off x="4800600" y="654176"/>
            <a:ext cx="3600000" cy="2323458"/>
          </a:xfrm>
          <a:prstGeom prst="rect">
            <a:avLst/>
          </a:prstGeom>
        </p:spPr>
      </p:pic>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l="22147" t="31644" r="17051" b="41478"/>
          <a:stretch/>
        </p:blipFill>
        <p:spPr>
          <a:xfrm>
            <a:off x="638175" y="3352800"/>
            <a:ext cx="3600000" cy="2473743"/>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22826" t="32688" r="17052" b="40758"/>
          <a:stretch/>
        </p:blipFill>
        <p:spPr>
          <a:xfrm>
            <a:off x="4829175" y="3372992"/>
            <a:ext cx="3600000" cy="2433358"/>
          </a:xfrm>
          <a:prstGeom prst="rect">
            <a:avLst/>
          </a:prstGeom>
        </p:spPr>
      </p:pic>
      <p:sp>
        <p:nvSpPr>
          <p:cNvPr id="7" name="Прямоугольник 6"/>
          <p:cNvSpPr/>
          <p:nvPr/>
        </p:nvSpPr>
        <p:spPr>
          <a:xfrm>
            <a:off x="6019800" y="6223516"/>
            <a:ext cx="2804999" cy="369332"/>
          </a:xfrm>
          <a:prstGeom prst="rect">
            <a:avLst/>
          </a:prstGeom>
        </p:spPr>
        <p:txBody>
          <a:bodyPr wrap="none">
            <a:spAutoFit/>
          </a:bodyPr>
          <a:lstStyle/>
          <a:p>
            <a:r>
              <a:rPr lang="en-US" sz="1800" b="0" dirty="0"/>
              <a:t>https://seaice.uni-bremen.de</a:t>
            </a:r>
            <a:endParaRPr lang="ru-RU" sz="1800" b="0" dirty="0"/>
          </a:p>
        </p:txBody>
      </p:sp>
      <p:sp>
        <p:nvSpPr>
          <p:cNvPr id="8" name="TextBox 7"/>
          <p:cNvSpPr txBox="1"/>
          <p:nvPr/>
        </p:nvSpPr>
        <p:spPr>
          <a:xfrm>
            <a:off x="1403737" y="2987159"/>
            <a:ext cx="1667316" cy="338554"/>
          </a:xfrm>
          <a:prstGeom prst="rect">
            <a:avLst/>
          </a:prstGeom>
          <a:noFill/>
        </p:spPr>
        <p:txBody>
          <a:bodyPr wrap="none" rtlCol="0">
            <a:spAutoFit/>
          </a:bodyPr>
          <a:lstStyle/>
          <a:p>
            <a:r>
              <a:rPr lang="en-US" sz="1600" dirty="0"/>
              <a:t>October, 29, 2016</a:t>
            </a:r>
            <a:endParaRPr lang="ru-RU" sz="1600" dirty="0"/>
          </a:p>
        </p:txBody>
      </p:sp>
      <p:sp>
        <p:nvSpPr>
          <p:cNvPr id="9" name="TextBox 8"/>
          <p:cNvSpPr txBox="1"/>
          <p:nvPr/>
        </p:nvSpPr>
        <p:spPr>
          <a:xfrm>
            <a:off x="5795517" y="2977634"/>
            <a:ext cx="1667316" cy="338554"/>
          </a:xfrm>
          <a:prstGeom prst="rect">
            <a:avLst/>
          </a:prstGeom>
          <a:noFill/>
        </p:spPr>
        <p:txBody>
          <a:bodyPr wrap="none" rtlCol="0">
            <a:spAutoFit/>
          </a:bodyPr>
          <a:lstStyle/>
          <a:p>
            <a:r>
              <a:rPr lang="en-US" sz="1600" dirty="0"/>
              <a:t>October, 29, 2017</a:t>
            </a:r>
            <a:endParaRPr lang="ru-RU" sz="1600" dirty="0"/>
          </a:p>
        </p:txBody>
      </p:sp>
      <p:sp>
        <p:nvSpPr>
          <p:cNvPr id="10" name="TextBox 9"/>
          <p:cNvSpPr txBox="1"/>
          <p:nvPr/>
        </p:nvSpPr>
        <p:spPr>
          <a:xfrm>
            <a:off x="1604517" y="5890796"/>
            <a:ext cx="1667316" cy="338554"/>
          </a:xfrm>
          <a:prstGeom prst="rect">
            <a:avLst/>
          </a:prstGeom>
          <a:noFill/>
        </p:spPr>
        <p:txBody>
          <a:bodyPr wrap="none" rtlCol="0">
            <a:spAutoFit/>
          </a:bodyPr>
          <a:lstStyle/>
          <a:p>
            <a:r>
              <a:rPr lang="en-US" sz="1600" dirty="0"/>
              <a:t>October, 29, 2018</a:t>
            </a:r>
            <a:endParaRPr lang="ru-RU" sz="1600" dirty="0"/>
          </a:p>
        </p:txBody>
      </p:sp>
      <p:sp>
        <p:nvSpPr>
          <p:cNvPr id="11" name="TextBox 10"/>
          <p:cNvSpPr txBox="1"/>
          <p:nvPr/>
        </p:nvSpPr>
        <p:spPr>
          <a:xfrm>
            <a:off x="6019800" y="5832377"/>
            <a:ext cx="1667316" cy="338554"/>
          </a:xfrm>
          <a:prstGeom prst="rect">
            <a:avLst/>
          </a:prstGeom>
          <a:noFill/>
        </p:spPr>
        <p:txBody>
          <a:bodyPr wrap="none" rtlCol="0">
            <a:spAutoFit/>
          </a:bodyPr>
          <a:lstStyle/>
          <a:p>
            <a:r>
              <a:rPr lang="en-US" sz="1600" dirty="0"/>
              <a:t>October, 29, 2019</a:t>
            </a:r>
            <a:endParaRPr lang="ru-RU" sz="1600" dirty="0"/>
          </a:p>
        </p:txBody>
      </p:sp>
      <p:sp>
        <p:nvSpPr>
          <p:cNvPr id="12" name="TextBox 11"/>
          <p:cNvSpPr txBox="1"/>
          <p:nvPr/>
        </p:nvSpPr>
        <p:spPr>
          <a:xfrm>
            <a:off x="200315" y="76200"/>
            <a:ext cx="8605434" cy="400110"/>
          </a:xfrm>
          <a:prstGeom prst="rect">
            <a:avLst/>
          </a:prstGeom>
          <a:noFill/>
        </p:spPr>
        <p:txBody>
          <a:bodyPr wrap="none" rtlCol="0">
            <a:spAutoFit/>
          </a:bodyPr>
          <a:lstStyle/>
          <a:p>
            <a:r>
              <a:rPr lang="en-US" i="0" dirty="0">
                <a:solidFill>
                  <a:srgbClr val="0000FF"/>
                </a:solidFill>
              </a:rPr>
              <a:t>Change of the onset of ice formation in the Laptev Sea in recent several years</a:t>
            </a:r>
            <a:endParaRPr lang="ru-RU" i="0" dirty="0">
              <a:solidFill>
                <a:srgbClr val="0000FF"/>
              </a:solidFill>
            </a:endParaRPr>
          </a:p>
        </p:txBody>
      </p:sp>
    </p:spTree>
    <p:extLst>
      <p:ext uri="{BB962C8B-B14F-4D97-AF65-F5344CB8AC3E}">
        <p14:creationId xmlns:p14="http://schemas.microsoft.com/office/powerpoint/2010/main" val="2966320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duotone>
              <a:srgbClr val="BBE0E3">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6515" y="260648"/>
            <a:ext cx="8730970" cy="707886"/>
          </a:xfrm>
          <a:prstGeom prst="rect">
            <a:avLst/>
          </a:prstGeom>
        </p:spPr>
        <p:txBody>
          <a:bodyPr wrap="square">
            <a:spAutoFit/>
          </a:bodyPr>
          <a:lstStyle/>
          <a:p>
            <a:pPr algn="l" eaLnBrk="1" fontAlgn="auto" hangingPunct="1">
              <a:spcBef>
                <a:spcPts val="0"/>
              </a:spcBef>
              <a:spcAft>
                <a:spcPts val="0"/>
              </a:spcAft>
            </a:pPr>
            <a:endParaRPr lang="ru-RU" b="0" i="0" dirty="0">
              <a:solidFill>
                <a:prstClr val="black"/>
              </a:solidFill>
              <a:latin typeface="Arial" panose="020B0604020202020204" pitchFamily="34" charset="0"/>
              <a:cs typeface="Arial" panose="020B0604020202020204" pitchFamily="34" charset="0"/>
            </a:endParaRPr>
          </a:p>
          <a:p>
            <a:pPr algn="l" eaLnBrk="1" fontAlgn="auto" hangingPunct="1">
              <a:spcBef>
                <a:spcPts val="0"/>
              </a:spcBef>
              <a:spcAft>
                <a:spcPts val="0"/>
              </a:spcAft>
            </a:pPr>
            <a:endParaRPr lang="ru-RU" b="0" i="0" dirty="0">
              <a:solidFill>
                <a:prstClr val="black"/>
              </a:solidFill>
              <a:latin typeface="Arial" panose="020B0604020202020204" pitchFamily="34" charset="0"/>
              <a:cs typeface="Arial" panose="020B0604020202020204" pitchFamily="34" charset="0"/>
            </a:endParaRPr>
          </a:p>
        </p:txBody>
      </p:sp>
      <p:sp>
        <p:nvSpPr>
          <p:cNvPr id="2" name="Прямоугольник 1"/>
          <p:cNvSpPr/>
          <p:nvPr/>
        </p:nvSpPr>
        <p:spPr>
          <a:xfrm>
            <a:off x="170511" y="44624"/>
            <a:ext cx="8802978" cy="784830"/>
          </a:xfrm>
          <a:prstGeom prst="rect">
            <a:avLst/>
          </a:prstGeom>
        </p:spPr>
        <p:txBody>
          <a:bodyPr wrap="square">
            <a:spAutoFit/>
          </a:bodyPr>
          <a:lstStyle/>
          <a:p>
            <a:pPr marL="457200" indent="-457200" algn="l" eaLnBrk="1" fontAlgn="auto" hangingPunct="1">
              <a:lnSpc>
                <a:spcPct val="125000"/>
              </a:lnSpc>
              <a:spcBef>
                <a:spcPts val="0"/>
              </a:spcBef>
              <a:spcAft>
                <a:spcPts val="0"/>
              </a:spcAft>
              <a:buFontTx/>
              <a:buAutoNum type="arabicPeriod"/>
            </a:pPr>
            <a:endParaRPr lang="en-US" sz="1800" b="0" i="0" dirty="0">
              <a:solidFill>
                <a:prstClr val="black"/>
              </a:solidFill>
              <a:latin typeface="Calibri"/>
            </a:endParaRPr>
          </a:p>
          <a:p>
            <a:pPr algn="l" eaLnBrk="1" fontAlgn="auto" hangingPunct="1">
              <a:lnSpc>
                <a:spcPct val="125000"/>
              </a:lnSpc>
              <a:spcBef>
                <a:spcPts val="0"/>
              </a:spcBef>
              <a:spcAft>
                <a:spcPts val="0"/>
              </a:spcAft>
            </a:pPr>
            <a:endParaRPr lang="ru-RU" sz="1800" b="0" i="0" dirty="0">
              <a:solidFill>
                <a:prstClr val="black"/>
              </a:solidFill>
              <a:latin typeface="Calibri"/>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228600"/>
            <a:ext cx="8001000" cy="6400800"/>
          </a:xfrm>
          <a:prstGeom prst="rect">
            <a:avLst/>
          </a:prstGeom>
        </p:spPr>
      </p:pic>
    </p:spTree>
    <p:extLst>
      <p:ext uri="{BB962C8B-B14F-4D97-AF65-F5344CB8AC3E}">
        <p14:creationId xmlns:p14="http://schemas.microsoft.com/office/powerpoint/2010/main" val="2319001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duotone>
              <a:srgbClr val="BBE0E3">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06515" y="260648"/>
            <a:ext cx="8730970" cy="707886"/>
          </a:xfrm>
          <a:prstGeom prst="rect">
            <a:avLst/>
          </a:prstGeom>
        </p:spPr>
        <p:txBody>
          <a:bodyPr wrap="square">
            <a:spAutoFit/>
          </a:bodyPr>
          <a:lstStyle/>
          <a:p>
            <a:pPr algn="l" eaLnBrk="1" fontAlgn="auto" hangingPunct="1">
              <a:spcBef>
                <a:spcPts val="0"/>
              </a:spcBef>
              <a:spcAft>
                <a:spcPts val="0"/>
              </a:spcAft>
            </a:pPr>
            <a:endParaRPr lang="ru-RU" b="0" i="0" dirty="0">
              <a:solidFill>
                <a:prstClr val="black"/>
              </a:solidFill>
              <a:latin typeface="Arial" panose="020B0604020202020204" pitchFamily="34" charset="0"/>
              <a:cs typeface="Arial" panose="020B0604020202020204" pitchFamily="34" charset="0"/>
            </a:endParaRPr>
          </a:p>
          <a:p>
            <a:pPr algn="l" eaLnBrk="1" fontAlgn="auto" hangingPunct="1">
              <a:spcBef>
                <a:spcPts val="0"/>
              </a:spcBef>
              <a:spcAft>
                <a:spcPts val="0"/>
              </a:spcAft>
            </a:pPr>
            <a:endParaRPr lang="ru-RU" b="0" i="0" dirty="0">
              <a:solidFill>
                <a:prstClr val="black"/>
              </a:solidFill>
              <a:latin typeface="Arial" panose="020B0604020202020204" pitchFamily="34" charset="0"/>
              <a:cs typeface="Arial" panose="020B0604020202020204" pitchFamily="34" charset="0"/>
            </a:endParaRPr>
          </a:p>
        </p:txBody>
      </p:sp>
      <p:sp>
        <p:nvSpPr>
          <p:cNvPr id="2" name="Прямоугольник 1"/>
          <p:cNvSpPr/>
          <p:nvPr/>
        </p:nvSpPr>
        <p:spPr>
          <a:xfrm>
            <a:off x="206515" y="476672"/>
            <a:ext cx="8802978" cy="2682786"/>
          </a:xfrm>
          <a:prstGeom prst="rect">
            <a:avLst/>
          </a:prstGeom>
        </p:spPr>
        <p:txBody>
          <a:bodyPr wrap="square">
            <a:spAutoFit/>
          </a:bodyPr>
          <a:lstStyle/>
          <a:p>
            <a:pPr marL="457200" indent="-457200" algn="l" eaLnBrk="1" fontAlgn="auto" hangingPunct="1">
              <a:lnSpc>
                <a:spcPct val="125000"/>
              </a:lnSpc>
              <a:spcBef>
                <a:spcPts val="0"/>
              </a:spcBef>
              <a:spcAft>
                <a:spcPts val="0"/>
              </a:spcAft>
              <a:buFontTx/>
              <a:buAutoNum type="arabicPeriod"/>
            </a:pPr>
            <a:endParaRPr lang="en-US" sz="1800" b="0" i="0" dirty="0">
              <a:solidFill>
                <a:prstClr val="black"/>
              </a:solidFill>
              <a:latin typeface="Calibri"/>
            </a:endParaRPr>
          </a:p>
          <a:p>
            <a:pPr marL="457200" indent="-457200" algn="l" eaLnBrk="1" fontAlgn="auto" hangingPunct="1">
              <a:lnSpc>
                <a:spcPct val="125000"/>
              </a:lnSpc>
              <a:spcBef>
                <a:spcPts val="0"/>
              </a:spcBef>
              <a:spcAft>
                <a:spcPts val="0"/>
              </a:spcAft>
              <a:buFontTx/>
              <a:buAutoNum type="arabicPeriod"/>
            </a:pPr>
            <a:endParaRPr lang="en-US" b="0" i="0" dirty="0">
              <a:solidFill>
                <a:prstClr val="black"/>
              </a:solidFill>
              <a:latin typeface="Calibri"/>
            </a:endParaRPr>
          </a:p>
          <a:p>
            <a:pPr marL="457200" indent="-457200" algn="l" eaLnBrk="1" fontAlgn="auto" hangingPunct="1">
              <a:lnSpc>
                <a:spcPct val="125000"/>
              </a:lnSpc>
              <a:spcBef>
                <a:spcPts val="0"/>
              </a:spcBef>
              <a:spcAft>
                <a:spcPts val="0"/>
              </a:spcAft>
              <a:buFontTx/>
              <a:buAutoNum type="arabicPeriod"/>
            </a:pPr>
            <a:endParaRPr lang="en-US" b="0" i="0" dirty="0">
              <a:solidFill>
                <a:prstClr val="black"/>
              </a:solidFill>
              <a:latin typeface="Calibri"/>
            </a:endParaRPr>
          </a:p>
          <a:p>
            <a:pPr marL="457200" indent="-457200" algn="l" eaLnBrk="1" fontAlgn="auto" hangingPunct="1">
              <a:lnSpc>
                <a:spcPct val="125000"/>
              </a:lnSpc>
              <a:spcBef>
                <a:spcPts val="0"/>
              </a:spcBef>
              <a:spcAft>
                <a:spcPts val="0"/>
              </a:spcAft>
              <a:buFontTx/>
              <a:buAutoNum type="arabicPeriod"/>
            </a:pPr>
            <a:endParaRPr lang="en-US" b="0" i="0" dirty="0">
              <a:solidFill>
                <a:prstClr val="black"/>
              </a:solidFill>
              <a:latin typeface="Calibri"/>
            </a:endParaRPr>
          </a:p>
          <a:p>
            <a:pPr marL="457200" indent="-457200" algn="l" eaLnBrk="1" fontAlgn="auto" hangingPunct="1">
              <a:lnSpc>
                <a:spcPct val="125000"/>
              </a:lnSpc>
              <a:spcBef>
                <a:spcPts val="0"/>
              </a:spcBef>
              <a:spcAft>
                <a:spcPts val="0"/>
              </a:spcAft>
              <a:buFontTx/>
              <a:buAutoNum type="arabicPeriod"/>
            </a:pPr>
            <a:endParaRPr lang="en-US" b="0" i="0" dirty="0">
              <a:solidFill>
                <a:prstClr val="black"/>
              </a:solidFill>
              <a:latin typeface="Calibri"/>
            </a:endParaRPr>
          </a:p>
          <a:p>
            <a:pPr marL="457200" indent="-457200" algn="l" eaLnBrk="1" fontAlgn="auto" hangingPunct="1">
              <a:lnSpc>
                <a:spcPct val="125000"/>
              </a:lnSpc>
              <a:spcBef>
                <a:spcPts val="0"/>
              </a:spcBef>
              <a:spcAft>
                <a:spcPts val="0"/>
              </a:spcAft>
              <a:buFontTx/>
              <a:buAutoNum type="arabicPeriod"/>
            </a:pPr>
            <a:endParaRPr lang="en-US" b="0" i="0" dirty="0">
              <a:solidFill>
                <a:prstClr val="black"/>
              </a:solidFill>
              <a:latin typeface="Calibri"/>
            </a:endParaRPr>
          </a:p>
          <a:p>
            <a:pPr marL="457200" indent="-457200" algn="l" eaLnBrk="1" fontAlgn="auto" hangingPunct="1">
              <a:lnSpc>
                <a:spcPct val="125000"/>
              </a:lnSpc>
              <a:spcBef>
                <a:spcPts val="0"/>
              </a:spcBef>
              <a:spcAft>
                <a:spcPts val="0"/>
              </a:spcAft>
              <a:buFontTx/>
              <a:buAutoNum type="arabicPeriod"/>
            </a:pPr>
            <a:endParaRPr lang="ru-RU" sz="1800" b="0" i="0" dirty="0">
              <a:solidFill>
                <a:prstClr val="black"/>
              </a:solidFill>
              <a:latin typeface="Calibri"/>
            </a:endParaRPr>
          </a:p>
        </p:txBody>
      </p:sp>
      <p:sp>
        <p:nvSpPr>
          <p:cNvPr id="5" name="Прямоугольник 4"/>
          <p:cNvSpPr/>
          <p:nvPr/>
        </p:nvSpPr>
        <p:spPr>
          <a:xfrm>
            <a:off x="107504" y="32048"/>
            <a:ext cx="9001000" cy="646331"/>
          </a:xfrm>
          <a:prstGeom prst="rect">
            <a:avLst/>
          </a:prstGeom>
        </p:spPr>
        <p:txBody>
          <a:bodyPr wrap="square">
            <a:spAutoFit/>
          </a:bodyPr>
          <a:lstStyle/>
          <a:p>
            <a:pPr eaLnBrk="1" fontAlgn="auto" hangingPunct="1">
              <a:spcBef>
                <a:spcPts val="0"/>
              </a:spcBef>
              <a:spcAft>
                <a:spcPts val="0"/>
              </a:spcAft>
            </a:pPr>
            <a:r>
              <a:rPr lang="en-US" sz="1800" i="0" dirty="0">
                <a:solidFill>
                  <a:prstClr val="black"/>
                </a:solidFill>
                <a:latin typeface="Calibri"/>
              </a:rPr>
              <a:t>Seasonal “signal”: relationship between the area of sea ice in the summer season and the subsequent winter season</a:t>
            </a:r>
            <a:endParaRPr lang="ru-RU" sz="1800" i="0" dirty="0">
              <a:solidFill>
                <a:prstClr val="black"/>
              </a:solidFill>
              <a:latin typeface="Calibri"/>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r="42186"/>
          <a:stretch/>
        </p:blipFill>
        <p:spPr>
          <a:xfrm>
            <a:off x="206516" y="968534"/>
            <a:ext cx="3365360" cy="2684702"/>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r="42188"/>
          <a:stretch/>
        </p:blipFill>
        <p:spPr>
          <a:xfrm>
            <a:off x="206515" y="3861048"/>
            <a:ext cx="3365361" cy="2726122"/>
          </a:xfrm>
          <a:prstGeom prst="rect">
            <a:avLst/>
          </a:prstGeom>
        </p:spPr>
      </p:pic>
      <p:sp>
        <p:nvSpPr>
          <p:cNvPr id="8" name="TextBox 7"/>
          <p:cNvSpPr txBox="1"/>
          <p:nvPr/>
        </p:nvSpPr>
        <p:spPr>
          <a:xfrm>
            <a:off x="3657600" y="1110179"/>
            <a:ext cx="2349261" cy="707886"/>
          </a:xfrm>
          <a:prstGeom prst="rect">
            <a:avLst/>
          </a:prstGeom>
          <a:noFill/>
        </p:spPr>
        <p:txBody>
          <a:bodyPr wrap="square" rtlCol="0">
            <a:spAutoFit/>
          </a:bodyPr>
          <a:lstStyle/>
          <a:p>
            <a:pPr algn="l" eaLnBrk="1" fontAlgn="auto" hangingPunct="1">
              <a:spcBef>
                <a:spcPts val="0"/>
              </a:spcBef>
              <a:spcAft>
                <a:spcPts val="0"/>
              </a:spcAft>
            </a:pPr>
            <a:r>
              <a:rPr lang="en-US" b="0" i="0" dirty="0">
                <a:solidFill>
                  <a:prstClr val="black"/>
                </a:solidFill>
                <a:latin typeface="Arial" panose="020B0604020202020204" pitchFamily="34" charset="0"/>
                <a:ea typeface="Calibri"/>
                <a:cs typeface="Arial" panose="020B0604020202020204" pitchFamily="34" charset="0"/>
              </a:rPr>
              <a:t>Western Arctic</a:t>
            </a:r>
          </a:p>
          <a:p>
            <a:pPr algn="l" eaLnBrk="1" fontAlgn="auto" hangingPunct="1">
              <a:spcBef>
                <a:spcPts val="0"/>
              </a:spcBef>
              <a:spcAft>
                <a:spcPts val="0"/>
              </a:spcAft>
            </a:pPr>
            <a:r>
              <a:rPr lang="en-US" b="0" i="0" dirty="0">
                <a:solidFill>
                  <a:prstClr val="black"/>
                </a:solidFill>
                <a:latin typeface="Arial" panose="020B0604020202020204" pitchFamily="34" charset="0"/>
                <a:ea typeface="Calibri"/>
                <a:cs typeface="Arial" panose="020B0604020202020204" pitchFamily="34" charset="0"/>
              </a:rPr>
              <a:t>90-120°E, 65-80°N</a:t>
            </a:r>
            <a:endParaRPr lang="ru-RU" b="0" i="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808105" y="5364004"/>
            <a:ext cx="2780119" cy="707886"/>
          </a:xfrm>
          <a:prstGeom prst="rect">
            <a:avLst/>
          </a:prstGeom>
          <a:noFill/>
        </p:spPr>
        <p:txBody>
          <a:bodyPr wrap="square" rtlCol="0">
            <a:spAutoFit/>
          </a:bodyPr>
          <a:lstStyle/>
          <a:p>
            <a:pPr algn="l" eaLnBrk="1" fontAlgn="auto" hangingPunct="1">
              <a:spcBef>
                <a:spcPts val="0"/>
              </a:spcBef>
              <a:spcAft>
                <a:spcPts val="0"/>
              </a:spcAft>
            </a:pPr>
            <a:r>
              <a:rPr lang="en-US" b="0" i="0" dirty="0">
                <a:solidFill>
                  <a:prstClr val="black"/>
                </a:solidFill>
                <a:latin typeface="Arial" panose="020B0604020202020204" pitchFamily="34" charset="0"/>
                <a:cs typeface="Arial" panose="020B0604020202020204" pitchFamily="34" charset="0"/>
              </a:rPr>
              <a:t>Eastern Arctic</a:t>
            </a:r>
          </a:p>
          <a:p>
            <a:pPr algn="l" eaLnBrk="1" fontAlgn="auto" hangingPunct="1">
              <a:spcBef>
                <a:spcPts val="0"/>
              </a:spcBef>
              <a:spcAft>
                <a:spcPts val="0"/>
              </a:spcAft>
            </a:pPr>
            <a:r>
              <a:rPr lang="ru-RU" b="0" i="0" dirty="0">
                <a:solidFill>
                  <a:prstClr val="black"/>
                </a:solidFill>
                <a:latin typeface="Arial" panose="020B0604020202020204" pitchFamily="34" charset="0"/>
                <a:ea typeface="Calibri"/>
                <a:cs typeface="Arial" panose="020B0604020202020204" pitchFamily="34" charset="0"/>
              </a:rPr>
              <a:t>150</a:t>
            </a:r>
            <a:r>
              <a:rPr lang="en-US" b="0" i="0" dirty="0">
                <a:solidFill>
                  <a:prstClr val="black"/>
                </a:solidFill>
                <a:latin typeface="Arial" panose="020B0604020202020204" pitchFamily="34" charset="0"/>
                <a:ea typeface="Calibri"/>
                <a:cs typeface="Arial" panose="020B0604020202020204" pitchFamily="34" charset="0"/>
              </a:rPr>
              <a:t>E-150°W, 65-80°N</a:t>
            </a:r>
            <a:endParaRPr lang="ru-RU" b="0" i="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702633" y="2695545"/>
            <a:ext cx="1531188" cy="461665"/>
          </a:xfrm>
          <a:prstGeom prst="rect">
            <a:avLst/>
          </a:prstGeom>
          <a:noFill/>
        </p:spPr>
        <p:txBody>
          <a:bodyPr wrap="none" rtlCol="0">
            <a:spAutoFit/>
          </a:bodyPr>
          <a:lstStyle/>
          <a:p>
            <a:r>
              <a:rPr lang="en-US" sz="1200" b="0" i="0" dirty="0">
                <a:solidFill>
                  <a:srgbClr val="0000FF"/>
                </a:solidFill>
              </a:rPr>
              <a:t>Blue – winter (DJF)</a:t>
            </a:r>
          </a:p>
          <a:p>
            <a:r>
              <a:rPr lang="en-US" sz="1200" b="0" i="0" dirty="0">
                <a:solidFill>
                  <a:srgbClr val="FF0000"/>
                </a:solidFill>
              </a:rPr>
              <a:t>Red – summer (ASO)</a:t>
            </a:r>
            <a:endParaRPr lang="ru-RU" sz="1200" b="0" i="0" dirty="0">
              <a:solidFill>
                <a:srgbClr val="FF0000"/>
              </a:solidFill>
            </a:endParaRPr>
          </a:p>
        </p:txBody>
      </p:sp>
      <p:sp>
        <p:nvSpPr>
          <p:cNvPr id="11" name="TextBox 10"/>
          <p:cNvSpPr txBox="1"/>
          <p:nvPr/>
        </p:nvSpPr>
        <p:spPr>
          <a:xfrm>
            <a:off x="838200" y="5581650"/>
            <a:ext cx="1531188" cy="461665"/>
          </a:xfrm>
          <a:prstGeom prst="rect">
            <a:avLst/>
          </a:prstGeom>
          <a:noFill/>
        </p:spPr>
        <p:txBody>
          <a:bodyPr wrap="none" rtlCol="0">
            <a:spAutoFit/>
          </a:bodyPr>
          <a:lstStyle/>
          <a:p>
            <a:r>
              <a:rPr lang="en-US" sz="1200" b="0" i="0" dirty="0">
                <a:solidFill>
                  <a:srgbClr val="0000FF"/>
                </a:solidFill>
              </a:rPr>
              <a:t>Blue – winter (DJF)</a:t>
            </a:r>
          </a:p>
          <a:p>
            <a:r>
              <a:rPr lang="en-US" sz="1200" b="0" i="0" dirty="0">
                <a:solidFill>
                  <a:srgbClr val="FF0000"/>
                </a:solidFill>
              </a:rPr>
              <a:t>Red – summer (ASO)</a:t>
            </a:r>
            <a:endParaRPr lang="ru-RU" sz="1200" b="0" i="0" dirty="0">
              <a:solidFill>
                <a:srgbClr val="FF0000"/>
              </a:solidFill>
            </a:endParaRPr>
          </a:p>
        </p:txBody>
      </p:sp>
      <p:sp>
        <p:nvSpPr>
          <p:cNvPr id="12" name="Прямоугольник 11"/>
          <p:cNvSpPr/>
          <p:nvPr/>
        </p:nvSpPr>
        <p:spPr>
          <a:xfrm>
            <a:off x="3996308" y="3159458"/>
            <a:ext cx="4975085" cy="707886"/>
          </a:xfrm>
          <a:prstGeom prst="rect">
            <a:avLst/>
          </a:prstGeom>
        </p:spPr>
        <p:txBody>
          <a:bodyPr wrap="square">
            <a:spAutoFit/>
          </a:bodyPr>
          <a:lstStyle/>
          <a:p>
            <a:pPr algn="l"/>
            <a:r>
              <a:rPr lang="en-US" b="0" i="0" dirty="0">
                <a:latin typeface="PalatinoLinotype-Roman"/>
              </a:rPr>
              <a:t>Time series of the sea ice extent anomalies (bars) and area (lines)</a:t>
            </a:r>
          </a:p>
        </p:txBody>
      </p:sp>
    </p:spTree>
    <p:extLst>
      <p:ext uri="{BB962C8B-B14F-4D97-AF65-F5344CB8AC3E}">
        <p14:creationId xmlns:p14="http://schemas.microsoft.com/office/powerpoint/2010/main" val="3046283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8"/>
            <a:ext cx="9144000" cy="69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b="5628"/>
          <a:stretch/>
        </p:blipFill>
        <p:spPr>
          <a:xfrm>
            <a:off x="561975" y="0"/>
            <a:ext cx="2520000" cy="214193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76200"/>
            <a:ext cx="2520000" cy="212280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00" y="2141934"/>
            <a:ext cx="2520000" cy="2251421"/>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9950" y="2227581"/>
            <a:ext cx="2520000" cy="2122806"/>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4286250"/>
            <a:ext cx="2520000" cy="2347398"/>
          </a:xfrm>
          <a:prstGeom prst="rect">
            <a:avLst/>
          </a:prstGeom>
        </p:spPr>
      </p:pic>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9950" y="4378962"/>
            <a:ext cx="2520000" cy="2122806"/>
          </a:xfrm>
          <a:prstGeom prst="rect">
            <a:avLst/>
          </a:prstGeom>
        </p:spPr>
      </p:pic>
      <p:sp>
        <p:nvSpPr>
          <p:cNvPr id="2" name="Прямоугольник 1"/>
          <p:cNvSpPr/>
          <p:nvPr/>
        </p:nvSpPr>
        <p:spPr>
          <a:xfrm>
            <a:off x="6324600" y="1752600"/>
            <a:ext cx="2514600" cy="2862322"/>
          </a:xfrm>
          <a:prstGeom prst="rect">
            <a:avLst/>
          </a:prstGeom>
        </p:spPr>
        <p:txBody>
          <a:bodyPr wrap="square">
            <a:spAutoFit/>
          </a:bodyPr>
          <a:lstStyle/>
          <a:p>
            <a:r>
              <a:rPr lang="en-US" b="0" i="0" dirty="0">
                <a:solidFill>
                  <a:prstClr val="black"/>
                </a:solidFill>
              </a:rPr>
              <a:t>Horizontal distribution of the EOFs (1-3) for the mean ASO SLP: left panel and the time series of the corresponding principal component PC(1-3) (right panel) EOFs. </a:t>
            </a:r>
            <a:endParaRPr lang="ru-RU" b="0" i="0" dirty="0">
              <a:solidFill>
                <a:prstClr val="black"/>
              </a:solidFill>
            </a:endParaRPr>
          </a:p>
        </p:txBody>
      </p:sp>
    </p:spTree>
    <p:extLst>
      <p:ext uri="{BB962C8B-B14F-4D97-AF65-F5344CB8AC3E}">
        <p14:creationId xmlns:p14="http://schemas.microsoft.com/office/powerpoint/2010/main" val="1302091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5466" cy="696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461665"/>
            <a:ext cx="9145466" cy="6186309"/>
          </a:xfrm>
          <a:prstGeom prst="rect">
            <a:avLst/>
          </a:prstGeom>
          <a:noFill/>
        </p:spPr>
        <p:txBody>
          <a:bodyPr wrap="square" rtlCol="0">
            <a:spAutoFit/>
          </a:bodyPr>
          <a:lstStyle/>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Progressive reduction of the Arctic sea ice cover alters processes of the ocean-air interaction. In the Arctic, ocean-air turbulent heat exchange is particularly significant in the fall when the short wave radiation balance at the ocean surface gets low and turbulent heat fluxes take over in the total heat balance. </a:t>
            </a:r>
            <a:r>
              <a:rPr lang="ru-RU" sz="1800" b="0" i="0" dirty="0">
                <a:solidFill>
                  <a:prstClr val="black"/>
                </a:solidFill>
                <a:latin typeface="Arial" charset="0"/>
                <a:cs typeface="Arial" charset="0"/>
              </a:rPr>
              <a:t> </a:t>
            </a:r>
          </a:p>
          <a:p>
            <a:pPr marL="285750" indent="-285750" algn="l" eaLnBrk="1" hangingPunct="1">
              <a:buClr>
                <a:srgbClr val="FF0000"/>
              </a:buClr>
              <a:buFont typeface="Wingdings" pitchFamily="2" charset="2"/>
              <a:buChar char="q"/>
            </a:pPr>
            <a:endParaRPr lang="ru-RU" sz="1800" b="0" i="0" dirty="0">
              <a:solidFill>
                <a:prstClr val="black"/>
              </a:solidFill>
              <a:latin typeface="Arial" charset="0"/>
              <a:cs typeface="Arial" charset="0"/>
            </a:endParaRPr>
          </a:p>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Local ice formation in the open water commences only after the sea surface temperature drops to the freezing point. The required time for the freezing onset depends on the amount of heat accumulated in the UML throughout the summer, and the rate of this heat removal.</a:t>
            </a:r>
            <a:r>
              <a:rPr lang="ru-RU" sz="1800" b="0" i="0" dirty="0">
                <a:solidFill>
                  <a:prstClr val="black"/>
                </a:solidFill>
                <a:latin typeface="Arial" charset="0"/>
                <a:cs typeface="Arial" charset="0"/>
              </a:rPr>
              <a:t> </a:t>
            </a:r>
          </a:p>
          <a:p>
            <a:pPr marL="285750" indent="-285750" algn="l" eaLnBrk="1" hangingPunct="1">
              <a:buClr>
                <a:srgbClr val="FF0000"/>
              </a:buClr>
              <a:buFont typeface="Wingdings" pitchFamily="2" charset="2"/>
              <a:buChar char="q"/>
            </a:pPr>
            <a:endParaRPr lang="ru-RU" sz="1800" b="0" i="0" dirty="0">
              <a:solidFill>
                <a:prstClr val="black"/>
              </a:solidFill>
              <a:latin typeface="Arial" charset="0"/>
              <a:cs typeface="Arial" charset="0"/>
            </a:endParaRPr>
          </a:p>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In the ‘icy’ years accumulation of heat in the UML is insignificant for the subsequent ice formation because the absorbed heat is mostly spent on the ice melt until the end of the summer. In the ‘ice-free’ years the ultimate heat storage in the UML depends on the duration of the open water, the distance of the point of interest to the nearest ice edge and on the synoptic weather patterns. </a:t>
            </a:r>
            <a:r>
              <a:rPr lang="ru-RU" sz="1800" b="0" i="0" dirty="0">
                <a:solidFill>
                  <a:prstClr val="black"/>
                </a:solidFill>
                <a:latin typeface="Arial" charset="0"/>
                <a:cs typeface="Arial" charset="0"/>
              </a:rPr>
              <a:t> </a:t>
            </a:r>
          </a:p>
          <a:p>
            <a:pPr marL="285750" indent="-285750" algn="l" eaLnBrk="1" hangingPunct="1">
              <a:buClr>
                <a:srgbClr val="FF0000"/>
              </a:buClr>
              <a:buFont typeface="Wingdings" pitchFamily="2" charset="2"/>
              <a:buChar char="q"/>
            </a:pPr>
            <a:endParaRPr lang="ru-RU" sz="1800" b="0" i="0" dirty="0">
              <a:solidFill>
                <a:prstClr val="black"/>
              </a:solidFill>
              <a:latin typeface="Arial" charset="0"/>
              <a:cs typeface="Arial" charset="0"/>
            </a:endParaRPr>
          </a:p>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Significant ‘seasonal memory’, characterized by consistent change of the ice cover parameters in sequential seasons, was retrieved in the Eurasian segment between 2007 and 2017. Zonal flow at the northern periphery of the anticyclonic circulation carries warm and humid air from the Nordic Seas across the Siberian shelf seas up to the western margin of the East-Siberian Sea, thus slowing down surface water cooling in the fall.</a:t>
            </a:r>
            <a:endParaRPr lang="en-GB" sz="1800" b="0" i="0" dirty="0">
              <a:solidFill>
                <a:prstClr val="black"/>
              </a:solidFill>
              <a:latin typeface="Arial" charset="0"/>
              <a:cs typeface="Arial" charset="0"/>
            </a:endParaRPr>
          </a:p>
        </p:txBody>
      </p:sp>
      <p:sp>
        <p:nvSpPr>
          <p:cNvPr id="3" name="TextBox 2"/>
          <p:cNvSpPr txBox="1"/>
          <p:nvPr/>
        </p:nvSpPr>
        <p:spPr>
          <a:xfrm>
            <a:off x="3657600" y="0"/>
            <a:ext cx="2303836" cy="461665"/>
          </a:xfrm>
          <a:prstGeom prst="rect">
            <a:avLst/>
          </a:prstGeom>
          <a:noFill/>
        </p:spPr>
        <p:txBody>
          <a:bodyPr wrap="none" rtlCol="0">
            <a:spAutoFit/>
          </a:bodyPr>
          <a:lstStyle/>
          <a:p>
            <a:pPr algn="l" eaLnBrk="1" hangingPunct="1"/>
            <a:r>
              <a:rPr lang="en-US" sz="2400" i="0" dirty="0">
                <a:solidFill>
                  <a:srgbClr val="2A65AC"/>
                </a:solidFill>
                <a:effectLst>
                  <a:outerShdw blurRad="38100" dist="38100" dir="2700000" algn="tl">
                    <a:srgbClr val="000000">
                      <a:alpha val="43137"/>
                    </a:srgbClr>
                  </a:outerShdw>
                </a:effectLst>
                <a:latin typeface="Arial" charset="0"/>
                <a:cs typeface="Arial" charset="0"/>
              </a:rPr>
              <a:t>Conclusions-2</a:t>
            </a:r>
          </a:p>
        </p:txBody>
      </p:sp>
    </p:spTree>
    <p:extLst>
      <p:ext uri="{BB962C8B-B14F-4D97-AF65-F5344CB8AC3E}">
        <p14:creationId xmlns:p14="http://schemas.microsoft.com/office/powerpoint/2010/main" val="1853395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 y="-225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152400" y="0"/>
            <a:ext cx="8991599" cy="67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fontAlgn="auto" hangingPunct="1">
              <a:lnSpc>
                <a:spcPct val="135000"/>
              </a:lnSpc>
              <a:spcBef>
                <a:spcPts val="0"/>
              </a:spcBef>
              <a:spcAft>
                <a:spcPts val="0"/>
              </a:spcAft>
              <a:defRPr/>
            </a:pPr>
            <a:r>
              <a:rPr lang="en-US" sz="2400" i="0" kern="0" dirty="0">
                <a:solidFill>
                  <a:srgbClr val="1F497D"/>
                </a:solidFill>
                <a:latin typeface="Times" charset="0"/>
              </a:rPr>
              <a:t>OUTLINE</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1. Definitions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2. Reduction of the Arctic sea ice</a:t>
            </a:r>
            <a:r>
              <a:rPr lang="ru-RU" i="0" kern="0" dirty="0">
                <a:solidFill>
                  <a:schemeClr val="bg1">
                    <a:lumMod val="95000"/>
                  </a:schemeClr>
                </a:solidFill>
                <a:latin typeface="Times" charset="0"/>
              </a:rPr>
              <a:t> </a:t>
            </a:r>
            <a:r>
              <a:rPr lang="en-US" i="0" kern="0" dirty="0">
                <a:solidFill>
                  <a:schemeClr val="bg1">
                    <a:lumMod val="95000"/>
                  </a:schemeClr>
                </a:solidFill>
                <a:latin typeface="Times" charset="0"/>
              </a:rPr>
              <a:t>in 2000-2010s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3. Atlantic Water (AW) impact on the ice cover</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3.1. Features of Atlantic Water distribution in the Arctic Ocean</a:t>
            </a:r>
            <a:endParaRPr lang="ru-RU" i="0" kern="0" dirty="0">
              <a:solidFill>
                <a:schemeClr val="bg1">
                  <a:lumMod val="95000"/>
                </a:schemeClr>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3.2. Winter thermohaline convection in the Atlantic sector of the Arctic Ocean</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	</a:t>
            </a:r>
            <a:r>
              <a:rPr lang="en-US" i="0" kern="0" dirty="0">
                <a:solidFill>
                  <a:schemeClr val="bg1">
                    <a:lumMod val="95000"/>
                  </a:schemeClr>
                </a:solidFill>
                <a:latin typeface="Times" charset="0"/>
              </a:rPr>
              <a:t>3.3. Significance of sea ice properties</a:t>
            </a:r>
          </a:p>
          <a:p>
            <a:pPr marL="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	3.4. Conclisions-1</a:t>
            </a:r>
          </a:p>
          <a:p>
            <a:pPr marL="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 Impact of sea ice reduction on the upper ocean layer </a:t>
            </a:r>
          </a:p>
          <a:p>
            <a:pPr marL="0" indent="89535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4.1. Change of thermohaline conditions in the upper ocean layer</a:t>
            </a:r>
            <a:endParaRPr lang="ru-RU" i="0" kern="0" dirty="0">
              <a:solidFill>
                <a:schemeClr val="bg1">
                  <a:lumMod val="85000"/>
                </a:schemeClr>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4.2. Increasing role of ocean-air interaction  under changed conditions at the surface</a:t>
            </a:r>
            <a:endParaRPr lang="ru-RU" i="0" kern="0" dirty="0">
              <a:solidFill>
                <a:schemeClr val="bg1">
                  <a:lumMod val="85000"/>
                </a:schemeClr>
              </a:solidFill>
              <a:latin typeface="Times" charset="0"/>
            </a:endParaRPr>
          </a:p>
          <a:p>
            <a:pPr marL="0" indent="89535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4.3. Intensification of seasonal signal</a:t>
            </a:r>
            <a:r>
              <a:rPr lang="ru-RU" i="0" kern="0" dirty="0">
                <a:solidFill>
                  <a:schemeClr val="bg1">
                    <a:lumMod val="85000"/>
                  </a:schemeClr>
                </a:solidFill>
                <a:latin typeface="Times" charset="0"/>
              </a:rPr>
              <a:t>? </a:t>
            </a:r>
          </a:p>
          <a:p>
            <a:pPr marL="0" indent="895350" algn="l" eaLnBrk="1" fontAlgn="auto" hangingPunct="1">
              <a:lnSpc>
                <a:spcPct val="135000"/>
              </a:lnSpc>
              <a:spcBef>
                <a:spcPts val="0"/>
              </a:spcBef>
              <a:spcAft>
                <a:spcPts val="0"/>
              </a:spcAft>
              <a:defRPr/>
            </a:pPr>
            <a:r>
              <a:rPr lang="en-US" i="0" kern="0" dirty="0">
                <a:solidFill>
                  <a:schemeClr val="bg1">
                    <a:lumMod val="85000"/>
                  </a:schemeClr>
                </a:solidFill>
                <a:latin typeface="Times" charset="0"/>
              </a:rPr>
              <a:t>4.4. Conclusions-2</a:t>
            </a: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5. Summary and possible perspective</a:t>
            </a:r>
          </a:p>
        </p:txBody>
      </p:sp>
    </p:spTree>
    <p:extLst>
      <p:ext uri="{BB962C8B-B14F-4D97-AF65-F5344CB8AC3E}">
        <p14:creationId xmlns:p14="http://schemas.microsoft.com/office/powerpoint/2010/main" val="3188397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0" name="Straight Arrow Connector 9"/>
          <p:cNvCxnSpPr/>
          <p:nvPr/>
        </p:nvCxnSpPr>
        <p:spPr bwMode="auto">
          <a:xfrm flipV="1">
            <a:off x="3853941" y="1066834"/>
            <a:ext cx="3842263" cy="2743383"/>
          </a:xfrm>
          <a:prstGeom prst="straightConnector1">
            <a:avLst/>
          </a:prstGeom>
          <a:solidFill>
            <a:schemeClr val="accent1"/>
          </a:solidFill>
          <a:ln w="38100" cap="flat" cmpd="sng" algn="ctr">
            <a:solidFill>
              <a:srgbClr val="FF0000"/>
            </a:solidFill>
            <a:prstDash val="sysDash"/>
            <a:round/>
            <a:headEnd type="triangl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3127052" y="3059686"/>
            <a:ext cx="2063385" cy="369332"/>
          </a:xfrm>
          <a:prstGeom prst="rect">
            <a:avLst/>
          </a:prstGeom>
          <a:solidFill>
            <a:schemeClr val="bg1"/>
          </a:solidFill>
        </p:spPr>
        <p:txBody>
          <a:bodyPr wrap="none" rtlCol="0">
            <a:spAutoFit/>
          </a:bodyPr>
          <a:lstStyle/>
          <a:p>
            <a:r>
              <a:rPr lang="en-GB" sz="1800" i="0" dirty="0">
                <a:solidFill>
                  <a:srgbClr val="FF0000"/>
                </a:solidFill>
                <a:latin typeface="Times New Roman"/>
              </a:rPr>
              <a:t>Less ice in summer</a:t>
            </a:r>
          </a:p>
        </p:txBody>
      </p:sp>
      <p:sp>
        <p:nvSpPr>
          <p:cNvPr id="4" name="TextBox 3"/>
          <p:cNvSpPr txBox="1"/>
          <p:nvPr/>
        </p:nvSpPr>
        <p:spPr>
          <a:xfrm>
            <a:off x="4028784" y="4121841"/>
            <a:ext cx="2358338" cy="507831"/>
          </a:xfrm>
          <a:prstGeom prst="rect">
            <a:avLst/>
          </a:prstGeom>
          <a:solidFill>
            <a:schemeClr val="bg1"/>
          </a:solidFill>
        </p:spPr>
        <p:txBody>
          <a:bodyPr wrap="none" rtlCol="0" anchor="ctr" anchorCtr="0">
            <a:spAutoFit/>
          </a:bodyPr>
          <a:lstStyle/>
          <a:p>
            <a:pPr>
              <a:lnSpc>
                <a:spcPct val="75000"/>
              </a:lnSpc>
            </a:pPr>
            <a:r>
              <a:rPr lang="en-GB" sz="1800" i="0" dirty="0">
                <a:solidFill>
                  <a:srgbClr val="FF0000"/>
                </a:solidFill>
                <a:latin typeface="Times New Roman"/>
              </a:rPr>
              <a:t>Accumulation of heat </a:t>
            </a:r>
          </a:p>
          <a:p>
            <a:pPr>
              <a:lnSpc>
                <a:spcPct val="75000"/>
              </a:lnSpc>
            </a:pPr>
            <a:r>
              <a:rPr lang="en-GB" sz="1800" i="0" dirty="0">
                <a:solidFill>
                  <a:srgbClr val="FF0000"/>
                </a:solidFill>
                <a:latin typeface="Times New Roman"/>
              </a:rPr>
              <a:t>in the upper ocean</a:t>
            </a:r>
          </a:p>
        </p:txBody>
      </p:sp>
      <p:sp>
        <p:nvSpPr>
          <p:cNvPr id="5" name="TextBox 4"/>
          <p:cNvSpPr txBox="1"/>
          <p:nvPr/>
        </p:nvSpPr>
        <p:spPr>
          <a:xfrm>
            <a:off x="1233512" y="4701064"/>
            <a:ext cx="2251578" cy="369332"/>
          </a:xfrm>
          <a:prstGeom prst="rect">
            <a:avLst/>
          </a:prstGeom>
          <a:solidFill>
            <a:schemeClr val="bg1"/>
          </a:solidFill>
        </p:spPr>
        <p:txBody>
          <a:bodyPr wrap="none" rtlCol="0">
            <a:spAutoFit/>
          </a:bodyPr>
          <a:lstStyle/>
          <a:p>
            <a:r>
              <a:rPr lang="en-GB" sz="1800" i="0" dirty="0">
                <a:solidFill>
                  <a:srgbClr val="FF0000"/>
                </a:solidFill>
                <a:latin typeface="Times New Roman"/>
              </a:rPr>
              <a:t>Thinner ice in spring</a:t>
            </a:r>
          </a:p>
        </p:txBody>
      </p:sp>
      <p:sp>
        <p:nvSpPr>
          <p:cNvPr id="6" name="TextBox 5"/>
          <p:cNvSpPr txBox="1"/>
          <p:nvPr/>
        </p:nvSpPr>
        <p:spPr>
          <a:xfrm>
            <a:off x="2822252" y="1828800"/>
            <a:ext cx="2063385" cy="369332"/>
          </a:xfrm>
          <a:prstGeom prst="rect">
            <a:avLst/>
          </a:prstGeom>
          <a:solidFill>
            <a:schemeClr val="bg1"/>
          </a:solidFill>
        </p:spPr>
        <p:txBody>
          <a:bodyPr wrap="none" rtlCol="0">
            <a:spAutoFit/>
          </a:bodyPr>
          <a:lstStyle/>
          <a:p>
            <a:r>
              <a:rPr lang="en-GB" sz="1800" i="0" dirty="0">
                <a:solidFill>
                  <a:srgbClr val="FF0000"/>
                </a:solidFill>
                <a:latin typeface="Times New Roman"/>
              </a:rPr>
              <a:t>Less ice in summer</a:t>
            </a:r>
          </a:p>
        </p:txBody>
      </p:sp>
      <p:sp>
        <p:nvSpPr>
          <p:cNvPr id="7" name="TextBox 6"/>
          <p:cNvSpPr txBox="1"/>
          <p:nvPr/>
        </p:nvSpPr>
        <p:spPr>
          <a:xfrm>
            <a:off x="905545" y="3440851"/>
            <a:ext cx="1629613" cy="369332"/>
          </a:xfrm>
          <a:prstGeom prst="rect">
            <a:avLst/>
          </a:prstGeom>
          <a:solidFill>
            <a:schemeClr val="bg1"/>
          </a:solidFill>
        </p:spPr>
        <p:txBody>
          <a:bodyPr wrap="none" rtlCol="0">
            <a:spAutoFit/>
          </a:bodyPr>
          <a:lstStyle/>
          <a:p>
            <a:r>
              <a:rPr lang="en-GB" sz="1800" i="0" dirty="0">
                <a:solidFill>
                  <a:srgbClr val="FF0000"/>
                </a:solidFill>
                <a:latin typeface="Times New Roman"/>
              </a:rPr>
              <a:t>Faster ice melt</a:t>
            </a:r>
          </a:p>
        </p:txBody>
      </p:sp>
      <p:sp>
        <p:nvSpPr>
          <p:cNvPr id="8" name="TextBox 7"/>
          <p:cNvSpPr txBox="1"/>
          <p:nvPr/>
        </p:nvSpPr>
        <p:spPr>
          <a:xfrm>
            <a:off x="701390" y="152400"/>
            <a:ext cx="7741222" cy="584775"/>
          </a:xfrm>
          <a:prstGeom prst="rect">
            <a:avLst/>
          </a:prstGeom>
          <a:noFill/>
        </p:spPr>
        <p:txBody>
          <a:bodyPr wrap="none" rtlCol="0">
            <a:spAutoFit/>
          </a:bodyPr>
          <a:lstStyle/>
          <a:p>
            <a:r>
              <a:rPr lang="en-GB" sz="3200" i="0" dirty="0">
                <a:solidFill>
                  <a:srgbClr val="FFFF00"/>
                </a:solidFill>
                <a:effectLst>
                  <a:outerShdw blurRad="38100" dist="38100" dir="2700000" algn="tl">
                    <a:srgbClr val="000000">
                      <a:alpha val="43137"/>
                    </a:srgbClr>
                  </a:outerShdw>
                </a:effectLst>
                <a:latin typeface="Times New Roman"/>
              </a:rPr>
              <a:t>Positive feedback in the “ice-ocean” system</a:t>
            </a:r>
          </a:p>
        </p:txBody>
      </p:sp>
      <p:sp>
        <p:nvSpPr>
          <p:cNvPr id="11" name="TextBox 10"/>
          <p:cNvSpPr txBox="1"/>
          <p:nvPr/>
        </p:nvSpPr>
        <p:spPr>
          <a:xfrm>
            <a:off x="6178683" y="882134"/>
            <a:ext cx="2660024" cy="369332"/>
          </a:xfrm>
          <a:prstGeom prst="rect">
            <a:avLst/>
          </a:prstGeom>
          <a:solidFill>
            <a:srgbClr val="FFFF00"/>
          </a:solidFill>
        </p:spPr>
        <p:txBody>
          <a:bodyPr wrap="none" rtlCol="0">
            <a:spAutoFit/>
          </a:bodyPr>
          <a:lstStyle/>
          <a:p>
            <a:r>
              <a:rPr lang="en-GB" sz="1800" i="0" dirty="0">
                <a:solidFill>
                  <a:srgbClr val="3333CC">
                    <a:lumMod val="75000"/>
                  </a:srgbClr>
                </a:solidFill>
                <a:latin typeface="Times New Roman"/>
              </a:rPr>
              <a:t>Air temperature increase</a:t>
            </a:r>
          </a:p>
        </p:txBody>
      </p:sp>
      <p:cxnSp>
        <p:nvCxnSpPr>
          <p:cNvPr id="13" name="Straight Arrow Connector 12"/>
          <p:cNvCxnSpPr/>
          <p:nvPr/>
        </p:nvCxnSpPr>
        <p:spPr bwMode="auto">
          <a:xfrm>
            <a:off x="3853937" y="4885730"/>
            <a:ext cx="914400" cy="914400"/>
          </a:xfrm>
          <a:prstGeom prst="straightConnector1">
            <a:avLst/>
          </a:prstGeom>
          <a:solidFill>
            <a:schemeClr val="accent1"/>
          </a:solidFill>
          <a:ln w="31750" cap="flat" cmpd="sng" algn="ctr">
            <a:solidFill>
              <a:schemeClr val="bg1"/>
            </a:solidFill>
            <a:prstDash val="sysDash"/>
            <a:round/>
            <a:headEnd type="triangle" w="med" len="med"/>
            <a:tailEnd type="diamo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4034422" y="5615498"/>
            <a:ext cx="1702454" cy="646331"/>
          </a:xfrm>
          <a:prstGeom prst="rect">
            <a:avLst/>
          </a:prstGeom>
          <a:solidFill>
            <a:srgbClr val="FF0066"/>
          </a:solidFill>
        </p:spPr>
        <p:txBody>
          <a:bodyPr wrap="none" rtlCol="0">
            <a:spAutoFit/>
          </a:bodyPr>
          <a:lstStyle/>
          <a:p>
            <a:r>
              <a:rPr lang="en-GB" sz="1800" i="0" dirty="0">
                <a:solidFill>
                  <a:srgbClr val="000000"/>
                </a:solidFill>
                <a:latin typeface="Times New Roman"/>
              </a:rPr>
              <a:t>Atlantic Water </a:t>
            </a:r>
          </a:p>
          <a:p>
            <a:r>
              <a:rPr lang="en-GB" sz="1800" i="0" dirty="0">
                <a:solidFill>
                  <a:srgbClr val="000000"/>
                </a:solidFill>
                <a:latin typeface="Times New Roman"/>
              </a:rPr>
              <a:t>heating effect</a:t>
            </a:r>
          </a:p>
        </p:txBody>
      </p:sp>
      <p:sp>
        <p:nvSpPr>
          <p:cNvPr id="9" name="Прямоугольник 8"/>
          <p:cNvSpPr/>
          <p:nvPr/>
        </p:nvSpPr>
        <p:spPr>
          <a:xfrm>
            <a:off x="6250538" y="6095999"/>
            <a:ext cx="2967479"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schemeClr val="bg1"/>
                </a:solidFill>
                <a:effectLst/>
                <a:uLnTx/>
                <a:uFillTx/>
                <a:latin typeface="Arial" charset="0"/>
              </a:rPr>
              <a:t>Modified from scheme by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u="none" strike="noStrike" kern="0" cap="none" spc="0" normalizeH="0" baseline="0" noProof="0" dirty="0">
                <a:ln>
                  <a:noFill/>
                </a:ln>
                <a:solidFill>
                  <a:schemeClr val="bg1"/>
                </a:solidFill>
                <a:effectLst/>
                <a:uLnTx/>
                <a:uFillTx/>
                <a:latin typeface="Arial" charset="0"/>
              </a:rPr>
              <a:t> [Stroeve et al., 2012]</a:t>
            </a:r>
            <a:endParaRPr kumimoji="0" lang="ru-RU" sz="180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3749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1" y="838201"/>
            <a:ext cx="7891057" cy="3970318"/>
          </a:xfrm>
          <a:prstGeom prst="rect">
            <a:avLst/>
          </a:prstGeom>
          <a:noFill/>
        </p:spPr>
        <p:txBody>
          <a:bodyPr wrap="square" rtlCol="0">
            <a:spAutoFit/>
          </a:bodyPr>
          <a:lstStyle/>
          <a:p>
            <a:pPr eaLnBrk="1" fontAlgn="auto" hangingPunct="1">
              <a:spcBef>
                <a:spcPts val="0"/>
              </a:spcBef>
              <a:spcAft>
                <a:spcPts val="0"/>
              </a:spcAft>
              <a:defRPr/>
            </a:pPr>
            <a:r>
              <a:rPr lang="en-US" sz="3600" b="0" i="0" kern="0" dirty="0">
                <a:solidFill>
                  <a:srgbClr val="FF0000"/>
                </a:solidFill>
                <a:effectLst>
                  <a:outerShdw blurRad="38100" dist="38100" dir="2700000" algn="tl">
                    <a:srgbClr val="000000">
                      <a:alpha val="43137"/>
                    </a:srgbClr>
                  </a:outerShdw>
                </a:effectLst>
                <a:latin typeface="Arial" panose="020B0604020202020204" pitchFamily="34" charset="0"/>
              </a:rPr>
              <a:t>A possible cause of "</a:t>
            </a:r>
            <a:r>
              <a:rPr lang="en-US" sz="3600" b="0" i="0" kern="0" dirty="0" err="1">
                <a:solidFill>
                  <a:srgbClr val="FF0000"/>
                </a:solidFill>
                <a:effectLst>
                  <a:outerShdw blurRad="38100" dist="38100" dir="2700000" algn="tl">
                    <a:srgbClr val="000000">
                      <a:alpha val="43137"/>
                    </a:srgbClr>
                  </a:outerShdw>
                </a:effectLst>
                <a:latin typeface="Arial" panose="020B0604020202020204" pitchFamily="34" charset="0"/>
              </a:rPr>
              <a:t>atlantification</a:t>
            </a:r>
            <a:r>
              <a:rPr lang="en-US" sz="3600" b="0" i="0" kern="0" dirty="0">
                <a:solidFill>
                  <a:srgbClr val="FF0000"/>
                </a:solidFill>
                <a:effectLst>
                  <a:outerShdw blurRad="38100" dist="38100" dir="2700000" algn="tl">
                    <a:srgbClr val="000000">
                      <a:alpha val="43137"/>
                    </a:srgbClr>
                  </a:outerShdw>
                </a:effectLst>
                <a:latin typeface="Arial" panose="020B0604020202020204" pitchFamily="34" charset="0"/>
              </a:rPr>
              <a:t>" in the Western Nansen Basin and in the Barents Sea:</a:t>
            </a:r>
          </a:p>
          <a:p>
            <a:pPr eaLnBrk="1" fontAlgn="auto" hangingPunct="1">
              <a:spcBef>
                <a:spcPts val="0"/>
              </a:spcBef>
              <a:spcAft>
                <a:spcPts val="0"/>
              </a:spcAft>
              <a:defRPr/>
            </a:pPr>
            <a:endParaRPr lang="en-US" sz="3600" b="0" i="0" kern="0" dirty="0">
              <a:solidFill>
                <a:srgbClr val="FF0000"/>
              </a:solidFill>
              <a:effectLst>
                <a:outerShdw blurRad="38100" dist="38100" dir="2700000" algn="tl">
                  <a:srgbClr val="000000">
                    <a:alpha val="43137"/>
                  </a:srgbClr>
                </a:outerShdw>
              </a:effectLst>
              <a:latin typeface="Arial" panose="020B0604020202020204" pitchFamily="34" charset="0"/>
            </a:endParaRPr>
          </a:p>
          <a:p>
            <a:pPr eaLnBrk="1" fontAlgn="auto" hangingPunct="1">
              <a:spcBef>
                <a:spcPts val="0"/>
              </a:spcBef>
              <a:spcAft>
                <a:spcPts val="0"/>
              </a:spcAft>
              <a:defRPr/>
            </a:pPr>
            <a:r>
              <a:rPr lang="en-US" sz="3600" b="0" i="0" kern="0" dirty="0">
                <a:solidFill>
                  <a:srgbClr val="0000FF"/>
                </a:solidFill>
                <a:effectLst>
                  <a:outerShdw blurRad="38100" dist="38100" dir="2700000" algn="tl">
                    <a:srgbClr val="000000">
                      <a:alpha val="43137"/>
                    </a:srgbClr>
                  </a:outerShdw>
                </a:effectLst>
                <a:latin typeface="Arial" panose="020B0604020202020204" pitchFamily="34" charset="0"/>
              </a:rPr>
              <a:t>Activation of positive feedback in the “atmosphere – ice – ocean” system on a seasonal time scale</a:t>
            </a:r>
            <a:endParaRPr lang="ru-RU" sz="3600" b="0" i="0" kern="0" dirty="0">
              <a:solidFill>
                <a:srgbClr val="0000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69834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1" y="914400"/>
            <a:ext cx="7891057" cy="4524315"/>
          </a:xfrm>
          <a:prstGeom prst="rect">
            <a:avLst/>
          </a:prstGeom>
          <a:noFill/>
        </p:spPr>
        <p:txBody>
          <a:bodyPr wrap="square" rtlCol="0">
            <a:spAutoFit/>
          </a:bodyPr>
          <a:lstStyle/>
          <a:p>
            <a:pPr eaLnBrk="1" fontAlgn="auto" hangingPunct="1">
              <a:spcBef>
                <a:spcPts val="0"/>
              </a:spcBef>
              <a:spcAft>
                <a:spcPts val="0"/>
              </a:spcAft>
              <a:defRPr/>
            </a:pPr>
            <a:r>
              <a:rPr lang="en-US" sz="3600" b="0" i="0" kern="0" dirty="0">
                <a:solidFill>
                  <a:srgbClr val="FF0000"/>
                </a:solidFill>
                <a:effectLst>
                  <a:outerShdw blurRad="38100" dist="38100" dir="2700000" algn="tl">
                    <a:srgbClr val="000000">
                      <a:alpha val="43137"/>
                    </a:srgbClr>
                  </a:outerShdw>
                </a:effectLst>
                <a:latin typeface="Arial" panose="020B0604020202020204" pitchFamily="34" charset="0"/>
              </a:rPr>
              <a:t>A possible reason for the advance of "</a:t>
            </a:r>
            <a:r>
              <a:rPr lang="en-US" sz="3600" b="0" i="0" kern="0" dirty="0" err="1">
                <a:solidFill>
                  <a:srgbClr val="FF0000"/>
                </a:solidFill>
                <a:effectLst>
                  <a:outerShdw blurRad="38100" dist="38100" dir="2700000" algn="tl">
                    <a:srgbClr val="000000">
                      <a:alpha val="43137"/>
                    </a:srgbClr>
                  </a:outerShdw>
                </a:effectLst>
                <a:latin typeface="Arial" panose="020B0604020202020204" pitchFamily="34" charset="0"/>
              </a:rPr>
              <a:t>Atlantification</a:t>
            </a:r>
            <a:r>
              <a:rPr lang="en-US" sz="3600" b="0" i="0" kern="0" dirty="0">
                <a:solidFill>
                  <a:srgbClr val="FF0000"/>
                </a:solidFill>
                <a:effectLst>
                  <a:outerShdw blurRad="38100" dist="38100" dir="2700000" algn="tl">
                    <a:srgbClr val="000000">
                      <a:alpha val="43137"/>
                    </a:srgbClr>
                  </a:outerShdw>
                </a:effectLst>
                <a:latin typeface="Arial" panose="020B0604020202020204" pitchFamily="34" charset="0"/>
              </a:rPr>
              <a:t>" to the east:</a:t>
            </a:r>
          </a:p>
          <a:p>
            <a:pPr eaLnBrk="1" fontAlgn="auto" hangingPunct="1">
              <a:spcBef>
                <a:spcPts val="0"/>
              </a:spcBef>
              <a:spcAft>
                <a:spcPts val="0"/>
              </a:spcAft>
              <a:defRPr/>
            </a:pPr>
            <a:endParaRPr lang="en-US" sz="3600" b="0" i="0" kern="0" dirty="0">
              <a:solidFill>
                <a:srgbClr val="FF0000"/>
              </a:solidFill>
              <a:effectLst>
                <a:outerShdw blurRad="38100" dist="38100" dir="2700000" algn="tl">
                  <a:srgbClr val="000000">
                    <a:alpha val="43137"/>
                  </a:srgbClr>
                </a:outerShdw>
              </a:effectLst>
              <a:latin typeface="Arial" panose="020B0604020202020204" pitchFamily="34" charset="0"/>
            </a:endParaRPr>
          </a:p>
          <a:p>
            <a:pPr eaLnBrk="1" fontAlgn="auto" hangingPunct="1">
              <a:spcBef>
                <a:spcPts val="0"/>
              </a:spcBef>
              <a:spcAft>
                <a:spcPts val="0"/>
              </a:spcAft>
              <a:defRPr/>
            </a:pPr>
            <a:r>
              <a:rPr lang="en-US" sz="3600" b="0" i="0" kern="0" dirty="0">
                <a:solidFill>
                  <a:srgbClr val="0000FF"/>
                </a:solidFill>
                <a:effectLst>
                  <a:outerShdw blurRad="38100" dist="38100" dir="2700000" algn="tl">
                    <a:srgbClr val="000000">
                      <a:alpha val="43137"/>
                    </a:srgbClr>
                  </a:outerShdw>
                </a:effectLst>
                <a:latin typeface="Arial" panose="020B0604020202020204" pitchFamily="34" charset="0"/>
              </a:rPr>
              <a:t>Change in the vertical mixing regime: from double diffusion, which is typical for the condition of year-round ice cover to wind-wave turbulence under depleted ice cover</a:t>
            </a:r>
            <a:endParaRPr lang="ru-RU" sz="3600" b="0" i="0" kern="0" dirty="0">
              <a:solidFill>
                <a:srgbClr val="0000FF"/>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4148162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75"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6200" y="523220"/>
            <a:ext cx="9067800" cy="6270435"/>
          </a:xfrm>
          <a:prstGeom prst="rect">
            <a:avLst/>
          </a:prstGeom>
        </p:spPr>
        <p:txBody>
          <a:bodyPr wrap="square">
            <a:spAutoFit/>
          </a:bodyPr>
          <a:lstStyle/>
          <a:p>
            <a:pPr algn="l">
              <a:lnSpc>
                <a:spcPct val="115000"/>
              </a:lnSpc>
              <a:spcAft>
                <a:spcPts val="1000"/>
              </a:spcAft>
            </a:pPr>
            <a:r>
              <a:rPr lang="en-US" sz="1800" b="0" i="0" dirty="0">
                <a:solidFill>
                  <a:srgbClr val="000000"/>
                </a:solidFill>
                <a:latin typeface="Arial" panose="020B0604020202020204" pitchFamily="34" charset="0"/>
                <a:ea typeface="Calibri"/>
                <a:cs typeface="Arial" panose="020B0604020202020204" pitchFamily="34" charset="0"/>
              </a:rPr>
              <a:t>“An </a:t>
            </a:r>
            <a:r>
              <a:rPr lang="en-US" sz="1800" b="0" i="0" dirty="0" err="1">
                <a:solidFill>
                  <a:srgbClr val="000000"/>
                </a:solidFill>
                <a:latin typeface="Arial" panose="020B0604020202020204" pitchFamily="34" charset="0"/>
                <a:ea typeface="Calibri"/>
                <a:cs typeface="Arial" panose="020B0604020202020204" pitchFamily="34" charset="0"/>
              </a:rPr>
              <a:t>interannually</a:t>
            </a:r>
            <a:r>
              <a:rPr lang="en-US" sz="1800" b="0" i="0" dirty="0">
                <a:solidFill>
                  <a:srgbClr val="000000"/>
                </a:solidFill>
                <a:latin typeface="Arial" panose="020B0604020202020204" pitchFamily="34" charset="0"/>
                <a:ea typeface="Calibri"/>
                <a:cs typeface="Arial" panose="020B0604020202020204" pitchFamily="34" charset="0"/>
              </a:rPr>
              <a:t> variable ‘‘</a:t>
            </a:r>
            <a:r>
              <a:rPr lang="en-US" sz="1800" b="0" i="0" dirty="0" err="1">
                <a:solidFill>
                  <a:srgbClr val="000000"/>
                </a:solidFill>
                <a:latin typeface="Arial" panose="020B0604020202020204" pitchFamily="34" charset="0"/>
                <a:ea typeface="Calibri"/>
                <a:cs typeface="Arial" panose="020B0604020202020204" pitchFamily="34" charset="0"/>
              </a:rPr>
              <a:t>atlantification</a:t>
            </a:r>
            <a:r>
              <a:rPr lang="en-US" sz="1800" b="0" i="0" dirty="0">
                <a:solidFill>
                  <a:srgbClr val="000000"/>
                </a:solidFill>
                <a:latin typeface="Arial" panose="020B0604020202020204" pitchFamily="34" charset="0"/>
                <a:ea typeface="Calibri"/>
                <a:cs typeface="Arial" panose="020B0604020202020204" pitchFamily="34" charset="0"/>
              </a:rPr>
              <a:t>’’ of the water mass on </a:t>
            </a:r>
            <a:r>
              <a:rPr lang="en-US" sz="1800" b="0" i="0" dirty="0" err="1">
                <a:solidFill>
                  <a:srgbClr val="000000"/>
                </a:solidFill>
                <a:latin typeface="Arial" panose="020B0604020202020204" pitchFamily="34" charset="0"/>
                <a:ea typeface="Calibri"/>
                <a:cs typeface="Arial" panose="020B0604020202020204" pitchFamily="34" charset="0"/>
              </a:rPr>
              <a:t>Sentralbanken</a:t>
            </a:r>
            <a:r>
              <a:rPr lang="en-US" sz="1800" b="0" i="0" dirty="0">
                <a:solidFill>
                  <a:srgbClr val="000000"/>
                </a:solidFill>
                <a:latin typeface="Arial" panose="020B0604020202020204" pitchFamily="34" charset="0"/>
                <a:ea typeface="Calibri"/>
                <a:cs typeface="Arial" panose="020B0604020202020204" pitchFamily="34" charset="0"/>
              </a:rPr>
              <a:t> [Central Barents Sea] changed the bank from being part of the MIZ [marginal ice zone] characterized by melt water to a deeper mixed region.”</a:t>
            </a:r>
          </a:p>
          <a:p>
            <a:pPr algn="r">
              <a:lnSpc>
                <a:spcPct val="115000"/>
              </a:lnSpc>
              <a:spcAft>
                <a:spcPts val="1000"/>
              </a:spcAft>
            </a:pPr>
            <a:r>
              <a:rPr lang="en-US" sz="1800" b="0" dirty="0">
                <a:solidFill>
                  <a:srgbClr val="000000"/>
                </a:solidFill>
                <a:latin typeface="Arial" panose="020B0604020202020204" pitchFamily="34" charset="0"/>
                <a:ea typeface="Calibri"/>
                <a:cs typeface="Arial" panose="020B0604020202020204" pitchFamily="34" charset="0"/>
              </a:rPr>
              <a:t>(</a:t>
            </a:r>
            <a:r>
              <a:rPr lang="en-US" sz="1800" b="0" dirty="0" err="1">
                <a:solidFill>
                  <a:srgbClr val="000000"/>
                </a:solidFill>
                <a:latin typeface="Arial" panose="020B0604020202020204" pitchFamily="34" charset="0"/>
                <a:ea typeface="Calibri"/>
                <a:cs typeface="Arial" panose="020B0604020202020204" pitchFamily="34" charset="0"/>
              </a:rPr>
              <a:t>Rengstad</a:t>
            </a:r>
            <a:r>
              <a:rPr lang="en-US" sz="1800" b="0" dirty="0">
                <a:solidFill>
                  <a:srgbClr val="000000"/>
                </a:solidFill>
                <a:latin typeface="Arial" panose="020B0604020202020204" pitchFamily="34" charset="0"/>
                <a:ea typeface="Calibri"/>
                <a:cs typeface="Arial" panose="020B0604020202020204" pitchFamily="34" charset="0"/>
              </a:rPr>
              <a:t> et al., 2002)</a:t>
            </a:r>
          </a:p>
          <a:p>
            <a:pPr algn="l"/>
            <a:r>
              <a:rPr lang="en-US" sz="1800" b="0" i="0" dirty="0">
                <a:solidFill>
                  <a:srgbClr val="000000"/>
                </a:solidFill>
                <a:latin typeface="Arial" panose="020B0604020202020204" pitchFamily="34" charset="0"/>
                <a:cs typeface="Arial" panose="020B0604020202020204" pitchFamily="34" charset="0"/>
              </a:rPr>
              <a:t>“…if the general positive trend in Atlantic heat input remains, winter cooling will likely be insufficient to produce ice over an increasing area, leading to further ‘‘</a:t>
            </a:r>
            <a:r>
              <a:rPr lang="en-US" sz="1800" b="0" i="0" dirty="0" err="1">
                <a:solidFill>
                  <a:srgbClr val="000000"/>
                </a:solidFill>
                <a:latin typeface="Arial" panose="020B0604020202020204" pitchFamily="34" charset="0"/>
                <a:cs typeface="Arial" panose="020B0604020202020204" pitchFamily="34" charset="0"/>
              </a:rPr>
              <a:t>Atlantification</a:t>
            </a:r>
            <a:r>
              <a:rPr lang="en-US" sz="1800" b="0" i="0" dirty="0">
                <a:solidFill>
                  <a:srgbClr val="000000"/>
                </a:solidFill>
                <a:latin typeface="Arial" panose="020B0604020202020204" pitchFamily="34" charset="0"/>
                <a:cs typeface="Arial" panose="020B0604020202020204" pitchFamily="34" charset="0"/>
              </a:rPr>
              <a:t>’’ of the Barents Sea.”</a:t>
            </a:r>
          </a:p>
          <a:p>
            <a:pPr algn="r"/>
            <a:r>
              <a:rPr lang="en-US" sz="1800" b="0" dirty="0">
                <a:solidFill>
                  <a:srgbClr val="000000"/>
                </a:solidFill>
                <a:latin typeface="Arial" panose="020B0604020202020204" pitchFamily="34" charset="0"/>
                <a:cs typeface="Arial" panose="020B0604020202020204" pitchFamily="34" charset="0"/>
              </a:rPr>
              <a:t>(</a:t>
            </a:r>
            <a:r>
              <a:rPr lang="en-US" sz="1800" b="0" dirty="0" err="1">
                <a:solidFill>
                  <a:srgbClr val="000000"/>
                </a:solidFill>
                <a:latin typeface="Arial" panose="020B0604020202020204" pitchFamily="34" charset="0"/>
                <a:cs typeface="Arial" panose="020B0604020202020204" pitchFamily="34" charset="0"/>
              </a:rPr>
              <a:t>Arthun</a:t>
            </a:r>
            <a:r>
              <a:rPr lang="en-US" sz="1800" b="0" dirty="0">
                <a:solidFill>
                  <a:srgbClr val="000000"/>
                </a:solidFill>
                <a:latin typeface="Arial" panose="020B0604020202020204" pitchFamily="34" charset="0"/>
                <a:cs typeface="Arial" panose="020B0604020202020204" pitchFamily="34" charset="0"/>
              </a:rPr>
              <a:t> et al., 2012)</a:t>
            </a:r>
          </a:p>
          <a:p>
            <a:pPr algn="r"/>
            <a:endParaRPr lang="en-US" sz="1800" b="0" dirty="0">
              <a:solidFill>
                <a:srgbClr val="000000"/>
              </a:solidFill>
              <a:latin typeface="Arial" panose="020B0604020202020204" pitchFamily="34" charset="0"/>
              <a:cs typeface="Arial" panose="020B0604020202020204" pitchFamily="34" charset="0"/>
            </a:endParaRPr>
          </a:p>
          <a:p>
            <a:pPr algn="l"/>
            <a:r>
              <a:rPr lang="en-US" sz="1800" b="0" i="0" dirty="0">
                <a:solidFill>
                  <a:srgbClr val="000000"/>
                </a:solidFill>
                <a:latin typeface="Arial" panose="020B0604020202020204" pitchFamily="34" charset="0"/>
                <a:cs typeface="Arial" panose="020B0604020202020204" pitchFamily="34" charset="0"/>
              </a:rPr>
              <a:t>“We present recent observation and modelling results, which suggest that retreat of the sea-ice edge in the Atlantic sector of the Arctic Ocean over several recent years may be an indication of the growing influence of Atlantic Water on the hydrographic regime (“</a:t>
            </a:r>
            <a:r>
              <a:rPr lang="en-US" sz="1800" b="0" i="0" dirty="0" err="1">
                <a:solidFill>
                  <a:srgbClr val="000000"/>
                </a:solidFill>
                <a:latin typeface="Arial" panose="020B0604020202020204" pitchFamily="34" charset="0"/>
                <a:cs typeface="Arial" panose="020B0604020202020204" pitchFamily="34" charset="0"/>
              </a:rPr>
              <a:t>Atlantification</a:t>
            </a:r>
            <a:r>
              <a:rPr lang="en-US" sz="1800" b="0" i="0" dirty="0">
                <a:solidFill>
                  <a:srgbClr val="000000"/>
                </a:solidFill>
                <a:latin typeface="Arial" panose="020B0604020202020204" pitchFamily="34" charset="0"/>
                <a:cs typeface="Arial" panose="020B0604020202020204" pitchFamily="34" charset="0"/>
              </a:rPr>
              <a:t>”).”</a:t>
            </a:r>
          </a:p>
          <a:p>
            <a:pPr algn="r"/>
            <a:r>
              <a:rPr lang="en-US" sz="1800" b="0" dirty="0">
                <a:solidFill>
                  <a:srgbClr val="000000"/>
                </a:solidFill>
                <a:latin typeface="Arial" panose="020B0604020202020204" pitchFamily="34" charset="0"/>
                <a:cs typeface="Arial" panose="020B0604020202020204" pitchFamily="34" charset="0"/>
              </a:rPr>
              <a:t>(Ivanov et al., 2015)</a:t>
            </a:r>
          </a:p>
          <a:p>
            <a:pPr algn="l"/>
            <a:endParaRPr lang="en-US" sz="1800" b="0" i="0" dirty="0">
              <a:solidFill>
                <a:srgbClr val="000000"/>
              </a:solidFill>
              <a:latin typeface="Arial" panose="020B0604020202020204" pitchFamily="34" charset="0"/>
              <a:cs typeface="Arial" panose="020B0604020202020204" pitchFamily="34" charset="0"/>
            </a:endParaRPr>
          </a:p>
          <a:p>
            <a:pPr algn="l"/>
            <a:r>
              <a:rPr lang="en-US" sz="1800" b="0" i="0" dirty="0">
                <a:solidFill>
                  <a:srgbClr val="000000"/>
                </a:solidFill>
                <a:latin typeface="Arial" panose="020B0604020202020204" pitchFamily="34" charset="0"/>
                <a:cs typeface="Arial" panose="020B0604020202020204" pitchFamily="34" charset="0"/>
              </a:rPr>
              <a:t>“This encroaching “</a:t>
            </a:r>
            <a:r>
              <a:rPr lang="en-US" sz="1800" b="0" i="0" dirty="0" err="1">
                <a:solidFill>
                  <a:srgbClr val="000000"/>
                </a:solidFill>
                <a:latin typeface="Arial" panose="020B0604020202020204" pitchFamily="34" charset="0"/>
                <a:cs typeface="Arial" panose="020B0604020202020204" pitchFamily="34" charset="0"/>
              </a:rPr>
              <a:t>atlantification</a:t>
            </a:r>
            <a:r>
              <a:rPr lang="en-US" sz="1800" b="0" i="0" dirty="0">
                <a:solidFill>
                  <a:srgbClr val="000000"/>
                </a:solidFill>
                <a:latin typeface="Arial" panose="020B0604020202020204" pitchFamily="34" charset="0"/>
                <a:cs typeface="Arial" panose="020B0604020202020204" pitchFamily="34" charset="0"/>
              </a:rPr>
              <a:t>” of the Eurasian Basin represents an essential step toward a new Arctic climate state, with a substantially greater role for Atlantic inflows.”</a:t>
            </a:r>
          </a:p>
          <a:p>
            <a:pPr algn="r"/>
            <a:endParaRPr lang="en-US" sz="1800" b="0" dirty="0">
              <a:solidFill>
                <a:srgbClr val="000000"/>
              </a:solidFill>
              <a:latin typeface="Arial" panose="020B0604020202020204" pitchFamily="34" charset="0"/>
              <a:cs typeface="Arial" panose="020B0604020202020204" pitchFamily="34" charset="0"/>
            </a:endParaRPr>
          </a:p>
          <a:p>
            <a:pPr algn="r"/>
            <a:r>
              <a:rPr lang="en-US" sz="1800" b="0" dirty="0">
                <a:solidFill>
                  <a:srgbClr val="000000"/>
                </a:solidFill>
                <a:latin typeface="Arial" panose="020B0604020202020204" pitchFamily="34" charset="0"/>
                <a:cs typeface="Arial" panose="020B0604020202020204" pitchFamily="34" charset="0"/>
              </a:rPr>
              <a:t>(</a:t>
            </a:r>
            <a:r>
              <a:rPr lang="en-US" sz="1800" b="0" dirty="0" err="1">
                <a:solidFill>
                  <a:srgbClr val="000000"/>
                </a:solidFill>
                <a:latin typeface="Arial" panose="020B0604020202020204" pitchFamily="34" charset="0"/>
                <a:cs typeface="Arial" panose="020B0604020202020204" pitchFamily="34" charset="0"/>
              </a:rPr>
              <a:t>Polyakov</a:t>
            </a:r>
            <a:r>
              <a:rPr lang="en-US" sz="1800" b="0" dirty="0">
                <a:solidFill>
                  <a:srgbClr val="000000"/>
                </a:solidFill>
                <a:latin typeface="Arial" panose="020B0604020202020204" pitchFamily="34" charset="0"/>
                <a:cs typeface="Arial" panose="020B0604020202020204" pitchFamily="34" charset="0"/>
              </a:rPr>
              <a:t>,… Ivanov et al., 2017)</a:t>
            </a:r>
          </a:p>
          <a:p>
            <a:pPr algn="l"/>
            <a:endParaRPr lang="en-US" sz="1600" b="0" i="0" dirty="0">
              <a:solidFill>
                <a:srgbClr val="000000"/>
              </a:solidFill>
              <a:latin typeface="Arial" panose="020B0604020202020204" pitchFamily="34" charset="0"/>
              <a:cs typeface="Arial" panose="020B0604020202020204" pitchFamily="34" charset="0"/>
            </a:endParaRPr>
          </a:p>
          <a:p>
            <a:pPr algn="l"/>
            <a:r>
              <a:rPr lang="en-US" sz="1600" b="0" i="0" dirty="0">
                <a:solidFill>
                  <a:srgbClr val="000000"/>
                </a:solidFill>
                <a:latin typeface="Arial" panose="020B0604020202020204" pitchFamily="34" charset="0"/>
                <a:cs typeface="Arial" panose="020B0604020202020204" pitchFamily="34" charset="0"/>
              </a:rPr>
              <a:t>Recent refer to “</a:t>
            </a:r>
            <a:r>
              <a:rPr lang="en-US" sz="1600" b="0" i="0" dirty="0" err="1">
                <a:solidFill>
                  <a:srgbClr val="000000"/>
                </a:solidFill>
                <a:latin typeface="Arial" panose="020B0604020202020204" pitchFamily="34" charset="0"/>
                <a:cs typeface="Arial" panose="020B0604020202020204" pitchFamily="34" charset="0"/>
              </a:rPr>
              <a:t>atlantification</a:t>
            </a:r>
            <a:r>
              <a:rPr lang="en-US" sz="1600" b="0" i="0" dirty="0">
                <a:solidFill>
                  <a:srgbClr val="000000"/>
                </a:solidFill>
                <a:latin typeface="Arial" panose="020B0604020202020204" pitchFamily="34" charset="0"/>
                <a:cs typeface="Arial" panose="020B0604020202020204" pitchFamily="34" charset="0"/>
              </a:rPr>
              <a:t>”: </a:t>
            </a:r>
            <a:r>
              <a:rPr lang="en-US" sz="1600" b="0" i="0" dirty="0" err="1">
                <a:solidFill>
                  <a:srgbClr val="000000"/>
                </a:solidFill>
                <a:latin typeface="Arial" panose="020B0604020202020204" pitchFamily="34" charset="0"/>
                <a:cs typeface="Arial" panose="020B0604020202020204" pitchFamily="34" charset="0"/>
              </a:rPr>
              <a:t>Oziel</a:t>
            </a:r>
            <a:r>
              <a:rPr lang="en-US" sz="1600" b="0" i="0" dirty="0">
                <a:solidFill>
                  <a:srgbClr val="000000"/>
                </a:solidFill>
                <a:latin typeface="Arial" panose="020B0604020202020204" pitchFamily="34" charset="0"/>
                <a:cs typeface="Arial" panose="020B0604020202020204" pitchFamily="34" charset="0"/>
              </a:rPr>
              <a:t> et al (2017), Barton et al. (2018), Lind et al (2018)</a:t>
            </a:r>
            <a:endParaRPr lang="ru-RU" sz="1600" b="0" i="0" dirty="0">
              <a:solidFill>
                <a:srgbClr val="000000"/>
              </a:solidFill>
            </a:endParaRPr>
          </a:p>
        </p:txBody>
      </p:sp>
      <p:sp>
        <p:nvSpPr>
          <p:cNvPr id="4" name="TextBox 3"/>
          <p:cNvSpPr txBox="1"/>
          <p:nvPr/>
        </p:nvSpPr>
        <p:spPr>
          <a:xfrm>
            <a:off x="3143938" y="0"/>
            <a:ext cx="2779928" cy="523220"/>
          </a:xfrm>
          <a:prstGeom prst="rect">
            <a:avLst/>
          </a:prstGeom>
          <a:noFill/>
        </p:spPr>
        <p:txBody>
          <a:bodyPr wrap="none" rtlCol="0">
            <a:spAutoFit/>
          </a:bodyPr>
          <a:lstStyle/>
          <a:p>
            <a:r>
              <a:rPr lang="ru-RU" sz="2800" i="0" dirty="0">
                <a:solidFill>
                  <a:srgbClr val="FF0000"/>
                </a:solidFill>
                <a:effectLst>
                  <a:outerShdw blurRad="38100" dist="38100" dir="2700000" algn="tl">
                    <a:srgbClr val="000000">
                      <a:alpha val="43137"/>
                    </a:srgbClr>
                  </a:outerShdw>
                </a:effectLst>
              </a:rPr>
              <a:t>«</a:t>
            </a:r>
            <a:r>
              <a:rPr lang="en-US" sz="2800" i="0" dirty="0" err="1">
                <a:solidFill>
                  <a:srgbClr val="FF0000"/>
                </a:solidFill>
                <a:effectLst>
                  <a:outerShdw blurRad="38100" dist="38100" dir="2700000" algn="tl">
                    <a:srgbClr val="000000">
                      <a:alpha val="43137"/>
                    </a:srgbClr>
                  </a:outerShdw>
                </a:effectLst>
              </a:rPr>
              <a:t>Atlantification</a:t>
            </a:r>
            <a:r>
              <a:rPr lang="ru-RU" sz="2800" i="0" dirty="0">
                <a:solidFill>
                  <a:srgbClr val="FF0000"/>
                </a:solidFill>
                <a:effectLst>
                  <a:outerShdw blurRad="38100" dist="38100" dir="2700000" algn="tl">
                    <a:srgbClr val="000000">
                      <a:alpha val="43137"/>
                    </a:srgbClr>
                  </a:outerShdw>
                </a:effectLst>
              </a:rPr>
              <a:t>»</a:t>
            </a:r>
            <a:endParaRPr lang="ru-RU" sz="2800" i="0" dirty="0">
              <a:solidFill>
                <a:srgbClr val="000000"/>
              </a:solidFill>
            </a:endParaRPr>
          </a:p>
        </p:txBody>
      </p:sp>
    </p:spTree>
    <p:extLst>
      <p:ext uri="{BB962C8B-B14F-4D97-AF65-F5344CB8AC3E}">
        <p14:creationId xmlns:p14="http://schemas.microsoft.com/office/powerpoint/2010/main" val="6670666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figures/Fig_5.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52400"/>
            <a:ext cx="6546850" cy="3752850"/>
          </a:xfrm>
          <a:prstGeom prst="rect">
            <a:avLst/>
          </a:prstGeom>
          <a:noFill/>
          <a:ln>
            <a:noFill/>
          </a:ln>
        </p:spPr>
      </p:pic>
      <p:sp>
        <p:nvSpPr>
          <p:cNvPr id="3" name="Прямоугольник 2"/>
          <p:cNvSpPr/>
          <p:nvPr/>
        </p:nvSpPr>
        <p:spPr>
          <a:xfrm>
            <a:off x="38100" y="3971925"/>
            <a:ext cx="8991600" cy="2585323"/>
          </a:xfrm>
          <a:prstGeom prst="rect">
            <a:avLst/>
          </a:prstGeom>
        </p:spPr>
        <p:txBody>
          <a:bodyPr wrap="square">
            <a:spAutoFit/>
          </a:bodyPr>
          <a:lstStyle/>
          <a:p>
            <a:pPr algn="l">
              <a:lnSpc>
                <a:spcPct val="150000"/>
              </a:lnSpc>
              <a:spcBef>
                <a:spcPts val="600"/>
              </a:spcBef>
              <a:spcAft>
                <a:spcPts val="1200"/>
              </a:spcAft>
            </a:pPr>
            <a:r>
              <a:rPr lang="en-US" sz="1800" b="0" i="0" dirty="0">
                <a:solidFill>
                  <a:srgbClr val="000000"/>
                </a:solidFill>
                <a:latin typeface="Times New Roman"/>
                <a:ea typeface="Times New Roman"/>
              </a:rPr>
              <a:t>Conceptual model of shift of the mixing regime in the eastern EB in recent years and associated suite of processes and state conditions including: 1) thinner, more mobile ice, 2) warmer surface mixed layer (SML), 3) weakening / retreat of cold halocline (HC) layer, 4) increased AW vertical heat flux (red arrows) and horizontal currents and their vertical shear (blue arrows), 5) shoaling of upper AW boundary, and 6) replacement of DD by shear instabilities as the fundamental mechanism of vertical flux.</a:t>
            </a:r>
            <a:r>
              <a:rPr lang="ru-RU" sz="1800" b="0" i="0" dirty="0">
                <a:solidFill>
                  <a:srgbClr val="000000"/>
                </a:solidFill>
                <a:latin typeface="Times New Roman"/>
                <a:ea typeface="Times New Roman"/>
              </a:rPr>
              <a:t>   </a:t>
            </a:r>
            <a:r>
              <a:rPr lang="en-US" sz="1800" b="0" i="0" dirty="0">
                <a:solidFill>
                  <a:srgbClr val="000000"/>
                </a:solidFill>
                <a:latin typeface="Times New Roman"/>
                <a:ea typeface="Times New Roman"/>
              </a:rPr>
              <a:t>[</a:t>
            </a:r>
            <a:r>
              <a:rPr lang="en-US" sz="1800" b="0" i="0" dirty="0" err="1">
                <a:solidFill>
                  <a:srgbClr val="000000"/>
                </a:solidFill>
                <a:latin typeface="Times New Roman"/>
                <a:ea typeface="Times New Roman"/>
              </a:rPr>
              <a:t>Polyakov</a:t>
            </a:r>
            <a:r>
              <a:rPr lang="en-US" sz="1800" b="0" i="0" dirty="0">
                <a:solidFill>
                  <a:srgbClr val="000000"/>
                </a:solidFill>
                <a:latin typeface="Times New Roman"/>
                <a:ea typeface="Times New Roman"/>
              </a:rPr>
              <a:t> et al, submitted]</a:t>
            </a:r>
            <a:endParaRPr lang="ru-RU" sz="1800" b="0" i="0" dirty="0">
              <a:solidFill>
                <a:srgbClr val="000000"/>
              </a:solidFill>
              <a:latin typeface="Times New Roman"/>
              <a:ea typeface="Times New Roman"/>
            </a:endParaRPr>
          </a:p>
        </p:txBody>
      </p:sp>
    </p:spTree>
    <p:extLst>
      <p:ext uri="{BB962C8B-B14F-4D97-AF65-F5344CB8AC3E}">
        <p14:creationId xmlns:p14="http://schemas.microsoft.com/office/powerpoint/2010/main" val="32747757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descr="lan7"/>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l="11858" r="11858"/>
          <a:stretch>
            <a:fillRect/>
          </a:stretch>
        </p:blipFill>
        <p:spPr bwMode="auto">
          <a:xfrm>
            <a:off x="0" y="-9525"/>
            <a:ext cx="9144000" cy="68675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01734" y="1683815"/>
            <a:ext cx="3572937" cy="3785652"/>
          </a:xfrm>
          <a:prstGeom prst="rect">
            <a:avLst/>
          </a:prstGeom>
          <a:noFill/>
        </p:spPr>
        <p:txBody>
          <a:bodyPr wrap="square" rtlCol="0">
            <a:spAutoFit/>
          </a:bodyPr>
          <a:lstStyle/>
          <a:p>
            <a:pPr algn="l" defTabSz="457200" eaLnBrk="1" fontAlgn="auto" hangingPunct="1">
              <a:spcBef>
                <a:spcPts val="0"/>
              </a:spcBef>
              <a:spcAft>
                <a:spcPts val="0"/>
              </a:spcAft>
            </a:pPr>
            <a:r>
              <a:rPr lang="en-US" sz="2400" b="0" i="0" dirty="0">
                <a:solidFill>
                  <a:srgbClr val="254061"/>
                </a:solidFill>
                <a:latin typeface="Calibri"/>
              </a:rPr>
              <a:t>Winter convection (WC) penetrated through the Cold Halocline Layer (CHL) in the eastern Eurasian Basin in recent years releasing AW heat upward.</a:t>
            </a:r>
          </a:p>
          <a:p>
            <a:pPr algn="l" defTabSz="457200" eaLnBrk="1" fontAlgn="auto" hangingPunct="1">
              <a:spcBef>
                <a:spcPts val="0"/>
              </a:spcBef>
              <a:spcAft>
                <a:spcPts val="0"/>
              </a:spcAft>
            </a:pPr>
            <a:endParaRPr lang="en-US" sz="2400" b="0" i="0" dirty="0">
              <a:solidFill>
                <a:srgbClr val="254061"/>
              </a:solidFill>
              <a:latin typeface="Calibri"/>
            </a:endParaRPr>
          </a:p>
          <a:p>
            <a:pPr algn="l" defTabSz="457200" eaLnBrk="1" fontAlgn="auto" hangingPunct="1">
              <a:spcBef>
                <a:spcPts val="0"/>
              </a:spcBef>
              <a:spcAft>
                <a:spcPts val="0"/>
              </a:spcAft>
            </a:pPr>
            <a:r>
              <a:rPr lang="en-US" sz="2400" b="0" i="0" dirty="0">
                <a:solidFill>
                  <a:srgbClr val="254061"/>
                </a:solidFill>
                <a:latin typeface="Calibri"/>
              </a:rPr>
              <a:t>This is similar to what was observed in early 2010s in the western Nansen Basin.</a:t>
            </a:r>
          </a:p>
        </p:txBody>
      </p:sp>
      <p:pic>
        <p:nvPicPr>
          <p:cNvPr id="7" name="Picture 6" descr="Fig_5.jpg"/>
          <p:cNvPicPr>
            <a:picLocks noChangeAspect="1"/>
          </p:cNvPicPr>
          <p:nvPr/>
        </p:nvPicPr>
        <p:blipFill>
          <a:blip r:embed="rId3"/>
          <a:stretch>
            <a:fillRect/>
          </a:stretch>
        </p:blipFill>
        <p:spPr>
          <a:xfrm>
            <a:off x="128746" y="1007533"/>
            <a:ext cx="4961496" cy="5338806"/>
          </a:xfrm>
          <a:prstGeom prst="rect">
            <a:avLst/>
          </a:prstGeom>
        </p:spPr>
      </p:pic>
      <p:sp>
        <p:nvSpPr>
          <p:cNvPr id="8" name="Title 1"/>
          <p:cNvSpPr>
            <a:spLocks noGrp="1"/>
          </p:cNvSpPr>
          <p:nvPr>
            <p:ph type="title"/>
          </p:nvPr>
        </p:nvSpPr>
        <p:spPr>
          <a:xfrm>
            <a:off x="838200" y="152400"/>
            <a:ext cx="7882467" cy="712755"/>
          </a:xfrm>
        </p:spPr>
        <p:txBody>
          <a:bodyPr>
            <a:normAutofit fontScale="90000"/>
          </a:bodyPr>
          <a:lstStyle/>
          <a:p>
            <a:r>
              <a:rPr lang="en-US" sz="3600" dirty="0">
                <a:solidFill>
                  <a:srgbClr val="254061"/>
                </a:solidFill>
              </a:rPr>
              <a:t>Scheme of gradual </a:t>
            </a:r>
            <a:r>
              <a:rPr lang="ru-RU" sz="3600" dirty="0">
                <a:solidFill>
                  <a:srgbClr val="254061"/>
                </a:solidFill>
              </a:rPr>
              <a:t>«</a:t>
            </a:r>
            <a:r>
              <a:rPr lang="en-US" sz="3600" dirty="0" err="1">
                <a:solidFill>
                  <a:srgbClr val="254061"/>
                </a:solidFill>
              </a:rPr>
              <a:t>atlantification</a:t>
            </a:r>
            <a:r>
              <a:rPr lang="ru-RU" sz="3600" dirty="0">
                <a:solidFill>
                  <a:srgbClr val="254061"/>
                </a:solidFill>
              </a:rPr>
              <a:t>» </a:t>
            </a:r>
            <a:r>
              <a:rPr lang="en-US" sz="3600" dirty="0">
                <a:solidFill>
                  <a:srgbClr val="254061"/>
                </a:solidFill>
              </a:rPr>
              <a:t>of the Arctic Ocean</a:t>
            </a:r>
          </a:p>
        </p:txBody>
      </p:sp>
      <p:sp>
        <p:nvSpPr>
          <p:cNvPr id="6" name="TextBox 5"/>
          <p:cNvSpPr txBox="1"/>
          <p:nvPr/>
        </p:nvSpPr>
        <p:spPr>
          <a:xfrm>
            <a:off x="6119774" y="6419790"/>
            <a:ext cx="2908168" cy="338554"/>
          </a:xfrm>
          <a:prstGeom prst="rect">
            <a:avLst/>
          </a:prstGeom>
          <a:noFill/>
        </p:spPr>
        <p:txBody>
          <a:bodyPr wrap="none" rtlCol="0">
            <a:spAutoFit/>
          </a:bodyPr>
          <a:lstStyle/>
          <a:p>
            <a:pPr eaLnBrk="1" fontAlgn="auto" hangingPunct="1">
              <a:spcBef>
                <a:spcPts val="0"/>
              </a:spcBef>
              <a:spcAft>
                <a:spcPts val="0"/>
              </a:spcAft>
              <a:defRPr/>
            </a:pPr>
            <a:r>
              <a:rPr lang="ru-RU" sz="1600" b="0" kern="0" dirty="0">
                <a:solidFill>
                  <a:prstClr val="black"/>
                </a:solidFill>
              </a:rPr>
              <a:t>(</a:t>
            </a:r>
            <a:r>
              <a:rPr lang="en-US" sz="1600" b="0" kern="0" dirty="0" err="1">
                <a:solidFill>
                  <a:prstClr val="black"/>
                </a:solidFill>
              </a:rPr>
              <a:t>Polyakov</a:t>
            </a:r>
            <a:r>
              <a:rPr lang="en-US" sz="1600" b="0" kern="0" dirty="0">
                <a:solidFill>
                  <a:prstClr val="black"/>
                </a:solidFill>
              </a:rPr>
              <a:t>,… Ivanov et al., 2017)</a:t>
            </a:r>
            <a:endParaRPr lang="ru-RU" sz="1600" b="0" kern="0" dirty="0">
              <a:solidFill>
                <a:prstClr val="black"/>
              </a:solidFill>
            </a:endParaRPr>
          </a:p>
        </p:txBody>
      </p:sp>
    </p:spTree>
    <p:extLst>
      <p:ext uri="{BB962C8B-B14F-4D97-AF65-F5344CB8AC3E}">
        <p14:creationId xmlns:p14="http://schemas.microsoft.com/office/powerpoint/2010/main" val="39193376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5466" cy="6963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017" y="914400"/>
            <a:ext cx="8707429" cy="5078313"/>
          </a:xfrm>
          <a:prstGeom prst="rect">
            <a:avLst/>
          </a:prstGeom>
          <a:noFill/>
        </p:spPr>
        <p:txBody>
          <a:bodyPr wrap="square" rtlCol="0">
            <a:spAutoFit/>
          </a:bodyPr>
          <a:lstStyle/>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With further decrease of summer ice cover, the AW flowing through the </a:t>
            </a:r>
            <a:r>
              <a:rPr lang="en-US" sz="1800" b="0" i="0" dirty="0" err="1">
                <a:solidFill>
                  <a:prstClr val="black"/>
                </a:solidFill>
                <a:latin typeface="Arial" charset="0"/>
                <a:cs typeface="Arial" charset="0"/>
              </a:rPr>
              <a:t>Fram</a:t>
            </a:r>
            <a:r>
              <a:rPr lang="en-US" sz="1800" b="0" i="0" dirty="0">
                <a:solidFill>
                  <a:prstClr val="black"/>
                </a:solidFill>
                <a:latin typeface="Arial" charset="0"/>
                <a:cs typeface="Arial" charset="0"/>
              </a:rPr>
              <a:t> Strait and through the Barents Sea will cool more slowly due to the fact that heat losses due to melting ice will noticeably decrease.</a:t>
            </a:r>
            <a:r>
              <a:rPr lang="ru-RU" sz="1800" b="0" i="0" dirty="0">
                <a:solidFill>
                  <a:prstClr val="black"/>
                </a:solidFill>
                <a:latin typeface="Arial" charset="0"/>
                <a:cs typeface="Arial" charset="0"/>
              </a:rPr>
              <a:t> </a:t>
            </a:r>
          </a:p>
          <a:p>
            <a:pPr marL="285750" indent="-285750" algn="l" eaLnBrk="1" hangingPunct="1">
              <a:buClr>
                <a:srgbClr val="FF0000"/>
              </a:buClr>
              <a:buFont typeface="Wingdings" pitchFamily="2" charset="2"/>
              <a:buChar char="q"/>
            </a:pPr>
            <a:endParaRPr lang="ru-RU" sz="1800" b="0" i="0" dirty="0">
              <a:solidFill>
                <a:prstClr val="black"/>
              </a:solidFill>
              <a:latin typeface="Arial" charset="0"/>
              <a:cs typeface="Arial" charset="0"/>
            </a:endParaRPr>
          </a:p>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As a result, AW, as a surface water mass with a positive temperature, will be able to penetrate into the Arctic Basin at a much greater distance than that observed on average in the 20th century (“</a:t>
            </a:r>
            <a:r>
              <a:rPr lang="en-US" sz="1800" b="0" i="0" dirty="0" err="1">
                <a:solidFill>
                  <a:prstClr val="black"/>
                </a:solidFill>
                <a:latin typeface="Arial" charset="0"/>
                <a:cs typeface="Arial" charset="0"/>
              </a:rPr>
              <a:t>Atlantification</a:t>
            </a:r>
            <a:r>
              <a:rPr lang="en-US" sz="1800" b="0" i="0" dirty="0">
                <a:solidFill>
                  <a:prstClr val="black"/>
                </a:solidFill>
                <a:latin typeface="Arial" charset="0"/>
                <a:cs typeface="Arial" charset="0"/>
              </a:rPr>
              <a:t> of the Arctic Ocean”).</a:t>
            </a:r>
          </a:p>
          <a:p>
            <a:pPr marL="285750" indent="-285750" algn="l" eaLnBrk="1" hangingPunct="1">
              <a:buClr>
                <a:srgbClr val="FF0000"/>
              </a:buClr>
              <a:buFont typeface="Wingdings" pitchFamily="2" charset="2"/>
              <a:buChar char="q"/>
            </a:pPr>
            <a:endParaRPr lang="ru-RU" sz="1800" b="0" i="0" dirty="0">
              <a:solidFill>
                <a:prstClr val="black"/>
              </a:solidFill>
              <a:latin typeface="Arial" charset="0"/>
              <a:cs typeface="Arial" charset="0"/>
            </a:endParaRPr>
          </a:p>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A more intense summer heating of the upper homogeneous layer due to decreased ice cover may at some stage lead to a situation when the incoming from the south AW merges with the warmed upper homogeneous layer (i.e., the seasonal thermocline will noticeably weaken or even change sign)</a:t>
            </a:r>
            <a:r>
              <a:rPr lang="ru-RU" sz="1800" b="0" i="0" dirty="0">
                <a:solidFill>
                  <a:prstClr val="black"/>
                </a:solidFill>
                <a:latin typeface="Arial" charset="0"/>
                <a:cs typeface="Arial" charset="0"/>
              </a:rPr>
              <a:t>. </a:t>
            </a:r>
          </a:p>
          <a:p>
            <a:pPr marL="285750" indent="-285750" algn="l" eaLnBrk="1" hangingPunct="1">
              <a:buClr>
                <a:srgbClr val="FF0000"/>
              </a:buClr>
              <a:buFont typeface="Wingdings" pitchFamily="2" charset="2"/>
              <a:buChar char="q"/>
            </a:pPr>
            <a:endParaRPr lang="ru-RU" sz="1800" b="0" i="0" dirty="0">
              <a:solidFill>
                <a:prstClr val="black"/>
              </a:solidFill>
              <a:latin typeface="Arial" charset="0"/>
              <a:cs typeface="Arial" charset="0"/>
            </a:endParaRPr>
          </a:p>
          <a:p>
            <a:pPr marL="285750" indent="-285750" algn="l" eaLnBrk="1" hangingPunct="1">
              <a:buClr>
                <a:srgbClr val="FF0000"/>
              </a:buClr>
              <a:buFont typeface="Wingdings" pitchFamily="2" charset="2"/>
              <a:buChar char="q"/>
            </a:pPr>
            <a:r>
              <a:rPr lang="en-US" sz="1800" b="0" i="0" dirty="0">
                <a:solidFill>
                  <a:prstClr val="black"/>
                </a:solidFill>
                <a:latin typeface="Arial" charset="0"/>
                <a:cs typeface="Arial" charset="0"/>
              </a:rPr>
              <a:t>The consequence of this may be a sharp increase in the depth of winter convective mixing along the AW propagation path, which may result in a situation observed under climatic conditions of the 20th century in the Norwegian Sea and in the western part of the Barents Sea: a year-round ice-free regime supported by an intensive heat transfer from the ocean to the atmosphere.</a:t>
            </a:r>
            <a:endParaRPr lang="en-GB" sz="1800" b="0" i="0" dirty="0">
              <a:solidFill>
                <a:prstClr val="black"/>
              </a:solidFill>
              <a:latin typeface="Arial" charset="0"/>
              <a:cs typeface="Arial" charset="0"/>
            </a:endParaRPr>
          </a:p>
        </p:txBody>
      </p:sp>
      <p:sp>
        <p:nvSpPr>
          <p:cNvPr id="3" name="TextBox 2"/>
          <p:cNvSpPr txBox="1"/>
          <p:nvPr/>
        </p:nvSpPr>
        <p:spPr>
          <a:xfrm>
            <a:off x="1800660" y="4400"/>
            <a:ext cx="3501280" cy="461665"/>
          </a:xfrm>
          <a:prstGeom prst="rect">
            <a:avLst/>
          </a:prstGeom>
          <a:noFill/>
        </p:spPr>
        <p:txBody>
          <a:bodyPr wrap="none" rtlCol="0">
            <a:spAutoFit/>
          </a:bodyPr>
          <a:lstStyle/>
          <a:p>
            <a:pPr algn="l" eaLnBrk="1" hangingPunct="1"/>
            <a:r>
              <a:rPr lang="en-US" sz="2400" i="0" dirty="0">
                <a:solidFill>
                  <a:srgbClr val="2A65AC"/>
                </a:solidFill>
                <a:effectLst>
                  <a:outerShdw blurRad="38100" dist="38100" dir="2700000" algn="tl">
                    <a:srgbClr val="000000">
                      <a:alpha val="43137"/>
                    </a:srgbClr>
                  </a:outerShdw>
                </a:effectLst>
                <a:latin typeface="Arial" charset="0"/>
                <a:cs typeface="Arial" charset="0"/>
              </a:rPr>
              <a:t>Possible perspective</a:t>
            </a:r>
            <a:r>
              <a:rPr lang="ru-RU" sz="2400" i="0" dirty="0">
                <a:solidFill>
                  <a:srgbClr val="2A65AC"/>
                </a:solidFill>
                <a:effectLst>
                  <a:outerShdw blurRad="38100" dist="38100" dir="2700000" algn="tl">
                    <a:srgbClr val="000000">
                      <a:alpha val="43137"/>
                    </a:srgbClr>
                  </a:outerShdw>
                </a:effectLst>
                <a:latin typeface="Arial" charset="0"/>
                <a:cs typeface="Arial" charset="0"/>
              </a:rPr>
              <a:t>...</a:t>
            </a:r>
            <a:endParaRPr lang="en-GB" sz="2400" i="0" dirty="0">
              <a:solidFill>
                <a:srgbClr val="2A65AC"/>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2382112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an1"/>
          <p:cNvPicPr>
            <a:picLocks noChangeAspect="1" noChangeArrowheads="1"/>
          </p:cNvPicPr>
          <p:nvPr/>
        </p:nvPicPr>
        <p:blipFill>
          <a:blip r:embed="rId2">
            <a:extLst>
              <a:ext uri="{28A0092B-C50C-407E-A947-70E740481C1C}">
                <a14:useLocalDpi xmlns:a14="http://schemas.microsoft.com/office/drawing/2010/main" val="0"/>
              </a:ext>
            </a:extLst>
          </a:blip>
          <a:srcRect l="8408" r="8408"/>
          <a:stretch>
            <a:fillRect/>
          </a:stretch>
        </p:blipFill>
        <p:spPr bwMode="auto">
          <a:xfrm>
            <a:off x="0" y="44450"/>
            <a:ext cx="9144000" cy="681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Freeform 3"/>
          <p:cNvSpPr>
            <a:spLocks/>
          </p:cNvSpPr>
          <p:nvPr/>
        </p:nvSpPr>
        <p:spPr bwMode="auto">
          <a:xfrm>
            <a:off x="9124950" y="12700"/>
            <a:ext cx="1588" cy="6832600"/>
          </a:xfrm>
          <a:custGeom>
            <a:avLst/>
            <a:gdLst>
              <a:gd name="T0" fmla="*/ 4304 h 4304"/>
              <a:gd name="T1" fmla="*/ 0 h 4304"/>
              <a:gd name="T2" fmla="*/ 4304 h 4304"/>
            </a:gdLst>
            <a:ahLst/>
            <a:cxnLst>
              <a:cxn ang="0">
                <a:pos x="0" y="T0"/>
              </a:cxn>
              <a:cxn ang="0">
                <a:pos x="0" y="T1"/>
              </a:cxn>
              <a:cxn ang="0">
                <a:pos x="0" y="T2"/>
              </a:cxn>
            </a:cxnLst>
            <a:rect l="0" t="0" r="r" b="b"/>
            <a:pathLst>
              <a:path h="4304">
                <a:moveTo>
                  <a:pt x="0" y="4304"/>
                </a:moveTo>
                <a:lnTo>
                  <a:pt x="0" y="0"/>
                </a:lnTo>
                <a:lnTo>
                  <a:pt x="0" y="4304"/>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000" i="0">
              <a:solidFill>
                <a:srgbClr val="000000"/>
              </a:solidFill>
              <a:ea typeface="ＭＳ Ｐゴシック" charset="-128"/>
            </a:endParaRPr>
          </a:p>
        </p:txBody>
      </p:sp>
      <p:sp>
        <p:nvSpPr>
          <p:cNvPr id="35844" name="Rectangle 4"/>
          <p:cNvSpPr>
            <a:spLocks noChangeArrowheads="1"/>
          </p:cNvSpPr>
          <p:nvPr/>
        </p:nvSpPr>
        <p:spPr bwMode="auto">
          <a:xfrm>
            <a:off x="14288" y="12700"/>
            <a:ext cx="9110662" cy="683260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sz="1000" i="0">
              <a:solidFill>
                <a:srgbClr val="000000"/>
              </a:solidFill>
              <a:ea typeface="ＭＳ Ｐゴシック" charset="-128"/>
            </a:endParaRPr>
          </a:p>
        </p:txBody>
      </p:sp>
      <p:sp>
        <p:nvSpPr>
          <p:cNvPr id="35845" name="Rectangle 5"/>
          <p:cNvSpPr>
            <a:spLocks noChangeArrowheads="1"/>
          </p:cNvSpPr>
          <p:nvPr/>
        </p:nvSpPr>
        <p:spPr bwMode="auto">
          <a:xfrm>
            <a:off x="304800" y="5715000"/>
            <a:ext cx="121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000" i="0">
              <a:solidFill>
                <a:srgbClr val="000000"/>
              </a:solidFill>
              <a:ea typeface="ＭＳ Ｐゴシック" charset="-128"/>
            </a:endParaRPr>
          </a:p>
        </p:txBody>
      </p:sp>
      <p:sp>
        <p:nvSpPr>
          <p:cNvPr id="35846" name="Rectangle 6"/>
          <p:cNvSpPr>
            <a:spLocks noChangeArrowheads="1"/>
          </p:cNvSpPr>
          <p:nvPr/>
        </p:nvSpPr>
        <p:spPr bwMode="auto">
          <a:xfrm>
            <a:off x="228600" y="381000"/>
            <a:ext cx="883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85000"/>
              </a:lnSpc>
            </a:pPr>
            <a:endParaRPr lang="en-US" sz="3600" i="0">
              <a:solidFill>
                <a:srgbClr val="FF0066"/>
              </a:solidFill>
              <a:effectLst>
                <a:outerShdw blurRad="38100" dist="38100" dir="2700000" algn="tl">
                  <a:srgbClr val="C0C0C0"/>
                </a:outerShdw>
              </a:effectLst>
              <a:ea typeface="ＭＳ Ｐゴシック" charset="-128"/>
            </a:endParaRPr>
          </a:p>
        </p:txBody>
      </p:sp>
      <p:sp>
        <p:nvSpPr>
          <p:cNvPr id="35847" name="Text Box 7"/>
          <p:cNvSpPr txBox="1">
            <a:spLocks noChangeArrowheads="1"/>
          </p:cNvSpPr>
          <p:nvPr/>
        </p:nvSpPr>
        <p:spPr bwMode="auto">
          <a:xfrm>
            <a:off x="533400" y="228648"/>
            <a:ext cx="8305800" cy="90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pPr>
            <a:r>
              <a:rPr lang="en-US" sz="4800" dirty="0">
                <a:solidFill>
                  <a:srgbClr val="3333CC"/>
                </a:solidFill>
                <a:effectLst>
                  <a:outerShdw blurRad="38100" dist="38100" dir="2700000" algn="tl">
                    <a:srgbClr val="C0C0C0"/>
                  </a:outerShdw>
                </a:effectLst>
                <a:ea typeface="ＭＳ Ｐゴシック" charset="-128"/>
              </a:rPr>
              <a:t>Acknowledgements</a:t>
            </a:r>
            <a:r>
              <a:rPr lang="en-GB" sz="4800" dirty="0">
                <a:solidFill>
                  <a:srgbClr val="3333CC"/>
                </a:solidFill>
                <a:effectLst>
                  <a:outerShdw blurRad="38100" dist="38100" dir="2700000" algn="tl">
                    <a:srgbClr val="C0C0C0"/>
                  </a:outerShdw>
                </a:effectLst>
                <a:ea typeface="ＭＳ Ｐゴシック" charset="-128"/>
              </a:rPr>
              <a:t> </a:t>
            </a:r>
            <a:endParaRPr lang="en-US" sz="4800" dirty="0">
              <a:solidFill>
                <a:srgbClr val="3333CC"/>
              </a:solidFill>
              <a:effectLst>
                <a:outerShdw blurRad="38100" dist="38100" dir="2700000" algn="tl">
                  <a:srgbClr val="C0C0C0"/>
                </a:outerShdw>
              </a:effectLst>
              <a:ea typeface="ＭＳ Ｐゴシック" charset="-128"/>
            </a:endParaRPr>
          </a:p>
        </p:txBody>
      </p:sp>
      <p:sp>
        <p:nvSpPr>
          <p:cNvPr id="35858" name="Text Box 18"/>
          <p:cNvSpPr txBox="1">
            <a:spLocks noChangeArrowheads="1"/>
          </p:cNvSpPr>
          <p:nvPr/>
        </p:nvSpPr>
        <p:spPr bwMode="auto">
          <a:xfrm>
            <a:off x="342900" y="2209802"/>
            <a:ext cx="8686800" cy="95410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i="0" dirty="0">
                <a:solidFill>
                  <a:srgbClr val="CC0000"/>
                </a:solidFill>
                <a:ea typeface="ＭＳ Ｐゴシック" charset="-128"/>
              </a:rPr>
              <a:t>Presented results were obtained with support of research projects:</a:t>
            </a:r>
            <a:r>
              <a:rPr lang="en-US" sz="2400" i="0" dirty="0">
                <a:solidFill>
                  <a:srgbClr val="CC0000"/>
                </a:solidFill>
                <a:ea typeface="ＭＳ Ｐゴシック" charset="-128"/>
              </a:rPr>
              <a:t> </a:t>
            </a:r>
          </a:p>
        </p:txBody>
      </p:sp>
      <p:sp>
        <p:nvSpPr>
          <p:cNvPr id="2" name="Прямоугольник 1"/>
          <p:cNvSpPr/>
          <p:nvPr/>
        </p:nvSpPr>
        <p:spPr>
          <a:xfrm>
            <a:off x="-7907" y="3657602"/>
            <a:ext cx="9155070" cy="156966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u="none" strike="noStrike" kern="0" cap="none" spc="0" normalizeH="0" baseline="0" noProof="0" dirty="0">
                <a:ln>
                  <a:noFill/>
                </a:ln>
                <a:solidFill>
                  <a:srgbClr val="FFFF00"/>
                </a:solidFill>
                <a:effectLst/>
                <a:uLnTx/>
                <a:uFillTx/>
                <a:latin typeface="Arial" charset="0"/>
              </a:rPr>
              <a:t>ACCESS, NABOS,</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3200" u="none" strike="noStrike" kern="0" cap="none" spc="0" normalizeH="0" baseline="0" noProof="0" dirty="0">
                <a:ln>
                  <a:noFill/>
                </a:ln>
                <a:solidFill>
                  <a:srgbClr val="FFFF00"/>
                </a:solidFill>
                <a:effectLst/>
                <a:uLnTx/>
                <a:uFillTx/>
                <a:latin typeface="Arial" charset="0"/>
              </a:rPr>
              <a:t>РФФИ</a:t>
            </a:r>
            <a:r>
              <a:rPr kumimoji="0" lang="en-GB" sz="3200" u="none" strike="noStrike" kern="0" cap="none" spc="0" normalizeH="0" baseline="0" noProof="0" dirty="0">
                <a:ln>
                  <a:noFill/>
                </a:ln>
                <a:solidFill>
                  <a:srgbClr val="FFFF00"/>
                </a:solidFill>
                <a:effectLst/>
                <a:uLnTx/>
                <a:uFillTx/>
                <a:latin typeface="Arial" charset="0"/>
              </a:rPr>
              <a:t> </a:t>
            </a:r>
            <a:r>
              <a:rPr lang="en-GB" sz="3200" kern="0" dirty="0">
                <a:solidFill>
                  <a:srgbClr val="FFFF00"/>
                </a:solidFill>
                <a:latin typeface="Arial" charset="0"/>
              </a:rPr>
              <a:t> 15-29-06993, </a:t>
            </a:r>
            <a:r>
              <a:rPr kumimoji="0" lang="en-GB" sz="3200" u="none" strike="noStrike" kern="0" cap="none" spc="0" normalizeH="0" baseline="0" noProof="0" dirty="0">
                <a:ln>
                  <a:noFill/>
                </a:ln>
                <a:solidFill>
                  <a:srgbClr val="FFFF00"/>
                </a:solidFill>
                <a:effectLst/>
                <a:uLnTx/>
                <a:uFillTx/>
                <a:latin typeface="Arial" charset="0"/>
              </a:rPr>
              <a:t>17-05-00558</a:t>
            </a:r>
            <a:r>
              <a:rPr kumimoji="0" lang="ru-RU" sz="3200" u="none" strike="noStrike" kern="0" cap="none" spc="0" normalizeH="0" baseline="0" noProof="0" dirty="0">
                <a:ln>
                  <a:noFill/>
                </a:ln>
                <a:solidFill>
                  <a:srgbClr val="FFFF00"/>
                </a:solidFill>
                <a:effectLst/>
                <a:uLnTx/>
                <a:uFillTx/>
                <a:latin typeface="Arial" charset="0"/>
              </a:rPr>
              <a:t>,</a:t>
            </a:r>
            <a:r>
              <a:rPr lang="ru-RU" sz="3200" kern="0" dirty="0">
                <a:solidFill>
                  <a:srgbClr val="FFFF00"/>
                </a:solidFill>
                <a:latin typeface="Arial" charset="0"/>
              </a:rPr>
              <a:t> 18-05-60083 </a:t>
            </a:r>
          </a:p>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srgbClr val="FFFF00"/>
                </a:solidFill>
                <a:latin typeface="Arial" charset="0"/>
              </a:rPr>
              <a:t>РНФ 14-37-00053, </a:t>
            </a:r>
            <a:r>
              <a:rPr lang="ru-RU" sz="3200" kern="0">
                <a:solidFill>
                  <a:srgbClr val="FFFF00"/>
                </a:solidFill>
                <a:latin typeface="Arial" charset="0"/>
              </a:rPr>
              <a:t>РНФ 19-17-00110  </a:t>
            </a:r>
            <a:endParaRPr kumimoji="0" lang="ru-RU" sz="3200" u="none" strike="noStrike" kern="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365123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0" y="-2252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
          <p:cNvSpPr txBox="1">
            <a:spLocks noChangeArrowheads="1"/>
          </p:cNvSpPr>
          <p:nvPr/>
        </p:nvSpPr>
        <p:spPr bwMode="auto">
          <a:xfrm>
            <a:off x="152400" y="0"/>
            <a:ext cx="8991599" cy="67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fontAlgn="auto" hangingPunct="1">
              <a:lnSpc>
                <a:spcPct val="135000"/>
              </a:lnSpc>
              <a:spcBef>
                <a:spcPts val="0"/>
              </a:spcBef>
              <a:spcAft>
                <a:spcPts val="0"/>
              </a:spcAft>
              <a:defRPr/>
            </a:pPr>
            <a:r>
              <a:rPr lang="en-US" sz="2400" i="0" kern="0" dirty="0">
                <a:solidFill>
                  <a:srgbClr val="1F497D"/>
                </a:solidFill>
                <a:latin typeface="Times" charset="0"/>
              </a:rPr>
              <a:t>OUTLINE</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1. Definitions</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rgbClr val="1F497D"/>
                </a:solidFill>
                <a:latin typeface="Times" charset="0"/>
              </a:rPr>
              <a:t>2. Reduction of the Arctic sea ice</a:t>
            </a:r>
            <a:r>
              <a:rPr lang="ru-RU" i="0" kern="0" dirty="0">
                <a:solidFill>
                  <a:srgbClr val="1F497D"/>
                </a:solidFill>
                <a:latin typeface="Times" charset="0"/>
              </a:rPr>
              <a:t> </a:t>
            </a:r>
            <a:r>
              <a:rPr lang="en-US" i="0" kern="0" dirty="0">
                <a:solidFill>
                  <a:srgbClr val="1F497D"/>
                </a:solidFill>
                <a:latin typeface="Times" charset="0"/>
              </a:rPr>
              <a:t>in 2000-2010s</a:t>
            </a:r>
            <a:endParaRPr lang="ru-RU" i="0" kern="0" dirty="0">
              <a:solidFill>
                <a:srgbClr val="1F497D"/>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3. Atlantic Water (AW) impact on the ice cover</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3.1. Features of Atlantic Water distribution in the Arctic Ocean</a:t>
            </a:r>
            <a:endParaRPr lang="ru-RU" i="0" kern="0" dirty="0">
              <a:solidFill>
                <a:schemeClr val="bg1">
                  <a:lumMod val="95000"/>
                </a:schemeClr>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3.2. Winter thermohaline convection in the Atlantic sector of the Arctic Ocean</a:t>
            </a:r>
            <a:endParaRPr lang="ru-RU" i="0" kern="0" dirty="0">
              <a:solidFill>
                <a:schemeClr val="bg1">
                  <a:lumMod val="95000"/>
                </a:schemeClr>
              </a:solidFill>
              <a:latin typeface="Times" charset="0"/>
            </a:endParaRP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3.3. Significance of sea ice properties</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	3.4. Conclisions-1</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4. Impact of sea ice reduction on the upper ocean layer </a:t>
            </a:r>
          </a:p>
          <a:p>
            <a:pPr marL="0" indent="89535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4.1. Change of thermohaline conditions in the upper ocean layer</a:t>
            </a:r>
            <a:endParaRPr lang="ru-RU" i="0" kern="0" dirty="0">
              <a:solidFill>
                <a:schemeClr val="bg1">
                  <a:lumMod val="95000"/>
                </a:schemeClr>
              </a:solidFill>
              <a:latin typeface="Times" charset="0"/>
            </a:endParaRPr>
          </a:p>
          <a:p>
            <a:pPr marL="89535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4.2. Increasing role of ocean-air interaction  under changed conditions at the surface</a:t>
            </a:r>
            <a:endParaRPr lang="ru-RU" i="0" kern="0" dirty="0">
              <a:solidFill>
                <a:schemeClr val="bg1">
                  <a:lumMod val="95000"/>
                </a:schemeClr>
              </a:solidFill>
              <a:latin typeface="Times" charset="0"/>
            </a:endParaRPr>
          </a:p>
          <a:p>
            <a:pPr marL="0" indent="89535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4.3. Intensification of seasonal signal</a:t>
            </a:r>
            <a:r>
              <a:rPr lang="ru-RU" i="0" kern="0" dirty="0">
                <a:solidFill>
                  <a:schemeClr val="bg1">
                    <a:lumMod val="95000"/>
                  </a:schemeClr>
                </a:solidFill>
                <a:latin typeface="Times" charset="0"/>
              </a:rPr>
              <a:t>? </a:t>
            </a:r>
          </a:p>
          <a:p>
            <a:pPr marL="0" indent="89535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4.4. Conclusions-2</a:t>
            </a:r>
          </a:p>
          <a:p>
            <a:pPr marL="0" indent="0" algn="l" eaLnBrk="1" fontAlgn="auto" hangingPunct="1">
              <a:lnSpc>
                <a:spcPct val="135000"/>
              </a:lnSpc>
              <a:spcBef>
                <a:spcPts val="0"/>
              </a:spcBef>
              <a:spcAft>
                <a:spcPts val="0"/>
              </a:spcAft>
              <a:defRPr/>
            </a:pPr>
            <a:r>
              <a:rPr lang="en-US" i="0" kern="0" dirty="0">
                <a:solidFill>
                  <a:schemeClr val="bg1">
                    <a:lumMod val="95000"/>
                  </a:schemeClr>
                </a:solidFill>
                <a:latin typeface="Times" charset="0"/>
              </a:rPr>
              <a:t>5. Possible perspective</a:t>
            </a:r>
          </a:p>
        </p:txBody>
      </p:sp>
    </p:spTree>
    <p:extLst>
      <p:ext uri="{BB962C8B-B14F-4D97-AF65-F5344CB8AC3E}">
        <p14:creationId xmlns:p14="http://schemas.microsoft.com/office/powerpoint/2010/main" val="3330304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0401" y="1412781"/>
            <a:ext cx="8640960" cy="4832092"/>
          </a:xfrm>
          <a:prstGeom prst="rect">
            <a:avLst/>
          </a:prstGeom>
          <a:noFill/>
        </p:spPr>
        <p:txBody>
          <a:bodyPr wrap="square" rtlCol="0">
            <a:spAutoFit/>
          </a:bodyPr>
          <a:lstStyle/>
          <a:p>
            <a:pPr marL="457200" indent="-457200" algn="l" eaLnBrk="1" hangingPunct="1">
              <a:buClr>
                <a:srgbClr val="2D2DB9"/>
              </a:buClr>
              <a:buFont typeface="Wingdings" pitchFamily="2" charset="2"/>
              <a:buChar char="q"/>
            </a:pPr>
            <a:r>
              <a:rPr lang="en-GB" sz="2800" b="0" i="0" dirty="0">
                <a:solidFill>
                  <a:srgbClr val="000000"/>
                </a:solidFill>
                <a:latin typeface="Times New Roman"/>
              </a:rPr>
              <a:t>Negative radiation balance at the sea surface over the most part of the year.</a:t>
            </a:r>
            <a:endParaRPr lang="ru-RU" sz="2800" b="0" i="0" dirty="0">
              <a:solidFill>
                <a:srgbClr val="000000"/>
              </a:solidFill>
              <a:latin typeface="Times New Roman"/>
            </a:endParaRPr>
          </a:p>
          <a:p>
            <a:pPr marL="457200" indent="-457200" algn="l" eaLnBrk="1" hangingPunct="1">
              <a:buClr>
                <a:srgbClr val="2D2DB9"/>
              </a:buClr>
              <a:buFont typeface="Wingdings" pitchFamily="2" charset="2"/>
              <a:buChar char="q"/>
            </a:pPr>
            <a:endParaRPr lang="ru-RU" sz="2800" b="0" i="0" dirty="0">
              <a:solidFill>
                <a:srgbClr val="000000"/>
              </a:solidFill>
              <a:latin typeface="Times New Roman"/>
            </a:endParaRPr>
          </a:p>
          <a:p>
            <a:pPr marL="457200" indent="-457200" algn="l" eaLnBrk="1" hangingPunct="1">
              <a:buClr>
                <a:srgbClr val="2D2DB9"/>
              </a:buClr>
              <a:buFont typeface="Wingdings" pitchFamily="2" charset="2"/>
              <a:buChar char="q"/>
            </a:pPr>
            <a:r>
              <a:rPr lang="en-GB" sz="2800" b="0" i="0" dirty="0">
                <a:solidFill>
                  <a:srgbClr val="000000"/>
                </a:solidFill>
                <a:latin typeface="Times New Roman"/>
              </a:rPr>
              <a:t>The ocean heat is accumulated deep below the sea surface and does not play significant role in ice melt over the major part of the Arctic Ocean. </a:t>
            </a:r>
          </a:p>
          <a:p>
            <a:pPr marL="457200" indent="-457200" algn="l" eaLnBrk="1" hangingPunct="1">
              <a:buClr>
                <a:srgbClr val="2D2DB9"/>
              </a:buClr>
              <a:buFont typeface="Wingdings" pitchFamily="2" charset="2"/>
              <a:buChar char="q"/>
            </a:pPr>
            <a:endParaRPr lang="ru-RU" sz="2800" b="0" i="0" dirty="0">
              <a:solidFill>
                <a:srgbClr val="000000"/>
              </a:solidFill>
              <a:latin typeface="Times New Roman"/>
            </a:endParaRPr>
          </a:p>
          <a:p>
            <a:pPr marL="457200" indent="-457200" algn="l" eaLnBrk="1" hangingPunct="1">
              <a:buClr>
                <a:srgbClr val="2D2DB9"/>
              </a:buClr>
              <a:buFont typeface="Wingdings" pitchFamily="2" charset="2"/>
              <a:buChar char="q"/>
            </a:pPr>
            <a:r>
              <a:rPr lang="en-GB" sz="2800" b="0" i="0" dirty="0">
                <a:solidFill>
                  <a:srgbClr val="000000"/>
                </a:solidFill>
                <a:latin typeface="Times New Roman"/>
              </a:rPr>
              <a:t>Intensive fresh water inflow leads to formation of protective layer with strong density stratification, the so-called “cold halocline”, which impedes vertical mixing.  </a:t>
            </a:r>
          </a:p>
        </p:txBody>
      </p:sp>
      <p:sp>
        <p:nvSpPr>
          <p:cNvPr id="7" name="TextBox 6"/>
          <p:cNvSpPr txBox="1"/>
          <p:nvPr/>
        </p:nvSpPr>
        <p:spPr>
          <a:xfrm>
            <a:off x="260405" y="188640"/>
            <a:ext cx="8784975" cy="1077218"/>
          </a:xfrm>
          <a:prstGeom prst="rect">
            <a:avLst/>
          </a:prstGeom>
          <a:noFill/>
        </p:spPr>
        <p:txBody>
          <a:bodyPr wrap="square" rtlCol="0">
            <a:spAutoFit/>
          </a:bodyPr>
          <a:lstStyle/>
          <a:p>
            <a:pPr eaLnBrk="1" hangingPunct="1"/>
            <a:r>
              <a:rPr lang="en-GB" sz="3200" dirty="0">
                <a:solidFill>
                  <a:srgbClr val="C00000"/>
                </a:solidFill>
                <a:effectLst>
                  <a:outerShdw blurRad="38100" dist="38100" dir="2700000" algn="tl">
                    <a:srgbClr val="000000">
                      <a:alpha val="43137"/>
                    </a:srgbClr>
                  </a:outerShdw>
                </a:effectLst>
                <a:latin typeface="Times New Roman"/>
              </a:rPr>
              <a:t>Why the Arctic Ocean is permanently covered by the pack ice</a:t>
            </a:r>
            <a:r>
              <a:rPr lang="ru-RU" sz="3200" dirty="0">
                <a:solidFill>
                  <a:srgbClr val="C00000"/>
                </a:solidFill>
                <a:effectLst>
                  <a:outerShdw blurRad="38100" dist="38100" dir="2700000" algn="tl">
                    <a:srgbClr val="000000">
                      <a:alpha val="43137"/>
                    </a:srgbClr>
                  </a:outerShdw>
                </a:effectLst>
                <a:latin typeface="Times New Roman"/>
              </a:rPr>
              <a:t>? </a:t>
            </a:r>
            <a:endParaRPr lang="en-GB" sz="3200" dirty="0">
              <a:solidFill>
                <a:srgbClr val="C00000"/>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103239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repeatCount="indefinite" fill="remove" nodeType="clickEffect">
                                  <p:stCondLst>
                                    <p:cond delay="0"/>
                                  </p:stCondLst>
                                  <p:endCondLst>
                                    <p:cond evt="onNext" delay="0">
                                      <p:tgtEl>
                                        <p:sldTgt/>
                                      </p:tgtEl>
                                    </p:cond>
                                  </p:endCondLst>
                                  <p:childTnLst>
                                    <p:animClr clrSpc="rgb" dir="cw">
                                      <p:cBhvr override="childStyle">
                                        <p:cTn id="18" dur="1000" autoRev="1" fill="remove"/>
                                        <p:tgtEl>
                                          <p:spTgt spid="6">
                                            <p:txEl>
                                              <p:pRg st="2" end="2"/>
                                            </p:txEl>
                                          </p:spTgt>
                                        </p:tgtEl>
                                        <p:attrNameLst>
                                          <p:attrName>style.color</p:attrName>
                                        </p:attrNameLst>
                                      </p:cBhvr>
                                      <p:to>
                                        <a:srgbClr val="FF0000"/>
                                      </p:to>
                                    </p:animClr>
                                    <p:animClr clrSpc="rgb" dir="cw">
                                      <p:cBhvr>
                                        <p:cTn id="19" dur="1000" autoRev="1" fill="remove"/>
                                        <p:tgtEl>
                                          <p:spTgt spid="6">
                                            <p:txEl>
                                              <p:pRg st="2" end="2"/>
                                            </p:txEl>
                                          </p:spTgt>
                                        </p:tgtEl>
                                        <p:attrNameLst>
                                          <p:attrName>fillcolor</p:attrName>
                                        </p:attrNameLst>
                                      </p:cBhvr>
                                      <p:to>
                                        <a:srgbClr val="FF0000"/>
                                      </p:to>
                                    </p:animClr>
                                    <p:set>
                                      <p:cBhvr>
                                        <p:cTn id="20" dur="1000" autoRev="1" fill="remove"/>
                                        <p:tgtEl>
                                          <p:spTgt spid="6">
                                            <p:txEl>
                                              <p:pRg st="2" end="2"/>
                                            </p:txEl>
                                          </p:spTgt>
                                        </p:tgtEl>
                                        <p:attrNameLst>
                                          <p:attrName>fill.type</p:attrName>
                                        </p:attrNameLst>
                                      </p:cBhvr>
                                      <p:to>
                                        <p:strVal val="solid"/>
                                      </p:to>
                                    </p:set>
                                    <p:set>
                                      <p:cBhvr>
                                        <p:cTn id="21" dur="1000" autoRev="1" fill="remove"/>
                                        <p:tgtEl>
                                          <p:spTgt spid="6">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2">
            <a:extLst>
              <a:ext uri="{28A0092B-C50C-407E-A947-70E740481C1C}">
                <a14:useLocalDpi xmlns:a14="http://schemas.microsoft.com/office/drawing/2010/main" val="0"/>
              </a:ext>
            </a:extLst>
          </a:blip>
          <a:srcRect b="6857"/>
          <a:stretch>
            <a:fillRect/>
          </a:stretch>
        </p:blipFill>
        <p:spPr bwMode="auto">
          <a:xfrm>
            <a:off x="-11113"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19"/>
          <p:cNvSpPr txBox="1">
            <a:spLocks noChangeArrowheads="1"/>
          </p:cNvSpPr>
          <p:nvPr/>
        </p:nvSpPr>
        <p:spPr bwMode="auto">
          <a:xfrm>
            <a:off x="866509" y="1600202"/>
            <a:ext cx="7594600" cy="5155257"/>
          </a:xfrm>
          <a:prstGeom prst="rect">
            <a:avLst/>
          </a:prstGeom>
          <a:solidFill>
            <a:srgbClr val="FFCC66">
              <a:alpha val="3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tx1"/>
                </a:solidFill>
                <a:latin typeface="Times New Roman" charset="0"/>
                <a:ea typeface="ＭＳ Ｐゴシック" charset="-128"/>
              </a:defRPr>
            </a:lvl1pPr>
            <a:lvl2pPr marL="37931725" indent="-37474525">
              <a:defRPr sz="1000" b="1">
                <a:solidFill>
                  <a:schemeClr val="tx1"/>
                </a:solidFill>
                <a:latin typeface="Times New Roman" charset="0"/>
                <a:ea typeface="ＭＳ Ｐゴシック" charset="-128"/>
              </a:defRPr>
            </a:lvl2pPr>
            <a:lvl3pPr>
              <a:defRPr sz="1000" b="1">
                <a:solidFill>
                  <a:schemeClr val="tx1"/>
                </a:solidFill>
                <a:latin typeface="Times New Roman" charset="0"/>
                <a:ea typeface="ＭＳ Ｐゴシック" charset="-128"/>
              </a:defRPr>
            </a:lvl3pPr>
            <a:lvl4pPr>
              <a:defRPr sz="1000" b="1">
                <a:solidFill>
                  <a:schemeClr val="tx1"/>
                </a:solidFill>
                <a:latin typeface="Times New Roman" charset="0"/>
                <a:ea typeface="ＭＳ Ｐゴシック" charset="-128"/>
              </a:defRPr>
            </a:lvl4pPr>
            <a:lvl5pPr>
              <a:defRPr sz="1000" b="1">
                <a:solidFill>
                  <a:schemeClr val="tx1"/>
                </a:solidFill>
                <a:latin typeface="Times New Roman" charset="0"/>
                <a:ea typeface="ＭＳ Ｐゴシック" charset="-128"/>
              </a:defRPr>
            </a:lvl5pPr>
            <a:lvl6pPr marL="457200" eaLnBrk="0" fontAlgn="base" hangingPunct="0">
              <a:spcBef>
                <a:spcPct val="0"/>
              </a:spcBef>
              <a:spcAft>
                <a:spcPct val="0"/>
              </a:spcAft>
              <a:defRPr sz="1000" b="1">
                <a:solidFill>
                  <a:schemeClr val="tx1"/>
                </a:solidFill>
                <a:latin typeface="Times New Roman" charset="0"/>
                <a:ea typeface="ＭＳ Ｐゴシック" charset="-128"/>
              </a:defRPr>
            </a:lvl6pPr>
            <a:lvl7pPr marL="914400" eaLnBrk="0" fontAlgn="base" hangingPunct="0">
              <a:spcBef>
                <a:spcPct val="0"/>
              </a:spcBef>
              <a:spcAft>
                <a:spcPct val="0"/>
              </a:spcAft>
              <a:defRPr sz="1000" b="1">
                <a:solidFill>
                  <a:schemeClr val="tx1"/>
                </a:solidFill>
                <a:latin typeface="Times New Roman" charset="0"/>
                <a:ea typeface="ＭＳ Ｐゴシック" charset="-128"/>
              </a:defRPr>
            </a:lvl7pPr>
            <a:lvl8pPr marL="1371600" eaLnBrk="0" fontAlgn="base" hangingPunct="0">
              <a:spcBef>
                <a:spcPct val="0"/>
              </a:spcBef>
              <a:spcAft>
                <a:spcPct val="0"/>
              </a:spcAft>
              <a:defRPr sz="1000" b="1">
                <a:solidFill>
                  <a:schemeClr val="tx1"/>
                </a:solidFill>
                <a:latin typeface="Times New Roman" charset="0"/>
                <a:ea typeface="ＭＳ Ｐゴシック" charset="-128"/>
              </a:defRPr>
            </a:lvl8pPr>
            <a:lvl9pPr marL="1828800" eaLnBrk="0" fontAlgn="base" hangingPunct="0">
              <a:spcBef>
                <a:spcPct val="0"/>
              </a:spcBef>
              <a:spcAft>
                <a:spcPct val="0"/>
              </a:spcAft>
              <a:defRPr sz="1000" b="1">
                <a:solidFill>
                  <a:schemeClr val="tx1"/>
                </a:solidFill>
                <a:latin typeface="Times New Roman" charset="0"/>
                <a:ea typeface="ＭＳ Ｐゴシック" charset="-128"/>
              </a:defRPr>
            </a:lvl9pPr>
          </a:lstStyle>
          <a:p>
            <a:pPr algn="l" defTabSz="457200" eaLnBrk="1" fontAlgn="auto" hangingPunct="1">
              <a:spcBef>
                <a:spcPts val="0"/>
              </a:spcBef>
              <a:spcAft>
                <a:spcPts val="600"/>
              </a:spcAft>
            </a:pPr>
            <a:r>
              <a:rPr lang="en-US" altLang="x-none" sz="2800" b="0" i="0" dirty="0">
                <a:solidFill>
                  <a:prstClr val="black"/>
                </a:solidFill>
                <a:latin typeface="Old English Text MT" panose="03040902040508030806" pitchFamily="66" charset="0"/>
              </a:rPr>
              <a:t>“… It does not seem unreasonable to believe that the </a:t>
            </a:r>
            <a:r>
              <a:rPr lang="is-IS" altLang="x-none" sz="2800" b="0" i="0" dirty="0">
                <a:solidFill>
                  <a:prstClr val="black"/>
                </a:solidFill>
                <a:latin typeface="Old English Text MT" panose="03040902040508030806" pitchFamily="66" charset="0"/>
              </a:rPr>
              <a:t>… </a:t>
            </a:r>
            <a:r>
              <a:rPr lang="en-US" altLang="x-none" sz="2800" b="0" i="0" dirty="0">
                <a:solidFill>
                  <a:prstClr val="black"/>
                </a:solidFill>
                <a:latin typeface="Old English Text MT" panose="03040902040508030806" pitchFamily="66" charset="0"/>
              </a:rPr>
              <a:t>portions of the </a:t>
            </a:r>
            <a:r>
              <a:rPr lang="en-US" altLang="x-none" sz="2800" b="0" i="0" dirty="0">
                <a:solidFill>
                  <a:srgbClr val="FF0000"/>
                </a:solidFill>
                <a:latin typeface="Old English Text MT" panose="03040902040508030806" pitchFamily="66" charset="0"/>
              </a:rPr>
              <a:t>Gulf Stream </a:t>
            </a:r>
            <a:r>
              <a:rPr lang="en-US" altLang="x-none" sz="2800" b="0" i="0" dirty="0">
                <a:solidFill>
                  <a:prstClr val="black"/>
                </a:solidFill>
                <a:latin typeface="Old English Text MT" panose="03040902040508030806" pitchFamily="66" charset="0"/>
              </a:rPr>
              <a:t>and </a:t>
            </a:r>
            <a:r>
              <a:rPr lang="en-US" altLang="x-none" sz="2800" b="0" i="0" dirty="0">
                <a:solidFill>
                  <a:srgbClr val="0000FF"/>
                </a:solidFill>
                <a:latin typeface="Old English Text MT" panose="03040902040508030806" pitchFamily="66" charset="0"/>
              </a:rPr>
              <a:t>Kuro Siwo </a:t>
            </a:r>
            <a:r>
              <a:rPr lang="en-US" altLang="x-none" sz="2800" b="0" i="0" dirty="0">
                <a:solidFill>
                  <a:prstClr val="black"/>
                </a:solidFill>
                <a:latin typeface="Old English Text MT" panose="03040902040508030806" pitchFamily="66" charset="0"/>
              </a:rPr>
              <a:t>that penetrate the Arctic Ocean, carry with them warmth enough not only to </a:t>
            </a:r>
            <a:r>
              <a:rPr lang="en-US" altLang="x-none" sz="2800" b="0" i="0" dirty="0">
                <a:solidFill>
                  <a:srgbClr val="FF0000"/>
                </a:solidFill>
                <a:latin typeface="Old English Text MT" panose="03040902040508030806" pitchFamily="66" charset="0"/>
              </a:rPr>
              <a:t>dissolve all the ice </a:t>
            </a:r>
            <a:r>
              <a:rPr lang="en-US" altLang="x-none" sz="2800" b="0" i="0" dirty="0">
                <a:solidFill>
                  <a:prstClr val="black"/>
                </a:solidFill>
                <a:latin typeface="Old English Text MT" panose="03040902040508030806" pitchFamily="66" charset="0"/>
              </a:rPr>
              <a:t>and snow they encounter in their paths, but enough also to keep an </a:t>
            </a:r>
            <a:r>
              <a:rPr lang="en-US" altLang="x-none" sz="2800" b="0" i="0" dirty="0">
                <a:solidFill>
                  <a:srgbClr val="FF0000"/>
                </a:solidFill>
                <a:latin typeface="Old English Text MT" panose="03040902040508030806" pitchFamily="66" charset="0"/>
              </a:rPr>
              <a:t>open sea </a:t>
            </a:r>
            <a:r>
              <a:rPr lang="en-US" altLang="x-none" sz="2800" b="0" i="0" dirty="0">
                <a:solidFill>
                  <a:prstClr val="black"/>
                </a:solidFill>
                <a:latin typeface="Old English Text MT" panose="03040902040508030806" pitchFamily="66" charset="0"/>
              </a:rPr>
              <a:t>about the Pole”  …</a:t>
            </a:r>
          </a:p>
          <a:p>
            <a:pPr algn="l" defTabSz="457200" eaLnBrk="1" fontAlgn="auto" hangingPunct="1">
              <a:spcBef>
                <a:spcPts val="0"/>
              </a:spcBef>
              <a:spcAft>
                <a:spcPts val="600"/>
              </a:spcAft>
            </a:pPr>
            <a:endParaRPr lang="en-US" altLang="x-none" sz="2000" b="0" dirty="0">
              <a:solidFill>
                <a:prstClr val="black"/>
              </a:solidFill>
              <a:effectLst>
                <a:outerShdw blurRad="38100" dist="38100" dir="2700000" algn="tl">
                  <a:srgbClr val="000000">
                    <a:alpha val="43137"/>
                  </a:srgbClr>
                </a:outerShdw>
              </a:effectLst>
              <a:latin typeface="Arial Narrow" panose="020B0606020202030204" pitchFamily="34" charset="0"/>
            </a:endParaRPr>
          </a:p>
          <a:p>
            <a:pPr algn="r" defTabSz="457200" eaLnBrk="1" fontAlgn="auto" hangingPunct="1">
              <a:spcBef>
                <a:spcPts val="0"/>
              </a:spcBef>
              <a:spcAft>
                <a:spcPts val="600"/>
              </a:spcAft>
            </a:pPr>
            <a:r>
              <a:rPr lang="en-US" altLang="x-none" sz="2000" b="0" dirty="0">
                <a:solidFill>
                  <a:prstClr val="black"/>
                </a:solidFill>
                <a:effectLst>
                  <a:outerShdw blurRad="38100" dist="38100" dir="2700000" algn="tl">
                    <a:srgbClr val="000000">
                      <a:alpha val="43137"/>
                    </a:srgbClr>
                  </a:outerShdw>
                </a:effectLst>
                <a:latin typeface="Arial Narrow" panose="020B0606020202030204" pitchFamily="34" charset="0"/>
              </a:rPr>
              <a:t>Navigator </a:t>
            </a:r>
            <a:r>
              <a:rPr lang="en-US" altLang="x-none" sz="2000" dirty="0">
                <a:solidFill>
                  <a:prstClr val="black"/>
                </a:solidFill>
                <a:effectLst>
                  <a:outerShdw blurRad="38100" dist="38100" dir="2700000" algn="tl">
                    <a:srgbClr val="000000">
                      <a:alpha val="43137"/>
                    </a:srgbClr>
                  </a:outerShdw>
                </a:effectLst>
                <a:latin typeface="Arial Narrow" panose="020B0606020202030204" pitchFamily="34" charset="0"/>
              </a:rPr>
              <a:t>Silas Bent </a:t>
            </a:r>
            <a:r>
              <a:rPr lang="en-US" altLang="x-none" sz="2000" b="0" dirty="0">
                <a:solidFill>
                  <a:prstClr val="black"/>
                </a:solidFill>
                <a:effectLst>
                  <a:outerShdw blurRad="38100" dist="38100" dir="2700000" algn="tl">
                    <a:srgbClr val="000000">
                      <a:alpha val="43137"/>
                    </a:srgbClr>
                  </a:outerShdw>
                </a:effectLst>
                <a:latin typeface="Arial Narrow" panose="020B0606020202030204" pitchFamily="34" charset="0"/>
              </a:rPr>
              <a:t>on “Expedition to the North Pole”</a:t>
            </a:r>
          </a:p>
          <a:p>
            <a:pPr algn="r" defTabSz="457200" eaLnBrk="1" fontAlgn="auto" hangingPunct="1">
              <a:spcBef>
                <a:spcPts val="0"/>
              </a:spcBef>
              <a:spcAft>
                <a:spcPts val="600"/>
              </a:spcAft>
            </a:pPr>
            <a:r>
              <a:rPr lang="en-US" altLang="x-none" sz="2000" b="0" dirty="0">
                <a:solidFill>
                  <a:prstClr val="black"/>
                </a:solidFill>
                <a:effectLst>
                  <a:outerShdw blurRad="38100" dist="38100" dir="2700000" algn="tl">
                    <a:srgbClr val="000000">
                      <a:alpha val="43137"/>
                    </a:srgbClr>
                  </a:outerShdw>
                </a:effectLst>
                <a:latin typeface="Arial Narrow" panose="020B0606020202030204" pitchFamily="34" charset="0"/>
              </a:rPr>
              <a:t>A letter to Charles P. Daly, Esq., President American Geographical and Statistical Society, New York, October 12, 1868</a:t>
            </a:r>
          </a:p>
          <a:p>
            <a:pPr algn="l" defTabSz="457200" eaLnBrk="1" fontAlgn="auto" hangingPunct="1">
              <a:spcBef>
                <a:spcPts val="0"/>
              </a:spcBef>
              <a:spcAft>
                <a:spcPts val="600"/>
              </a:spcAft>
            </a:pPr>
            <a:endParaRPr lang="en-US" altLang="x-none" sz="2800" i="0" dirty="0">
              <a:solidFill>
                <a:prstClr val="black"/>
              </a:solidFill>
              <a:latin typeface="Old English Text MT" panose="03040902040508030806" pitchFamily="66" charset="0"/>
            </a:endParaRPr>
          </a:p>
          <a:p>
            <a:pPr algn="l" defTabSz="457200" eaLnBrk="1" fontAlgn="auto" hangingPunct="1">
              <a:spcBef>
                <a:spcPts val="0"/>
              </a:spcBef>
              <a:spcAft>
                <a:spcPts val="600"/>
              </a:spcAft>
            </a:pPr>
            <a:endParaRPr lang="en-US" altLang="x-none" sz="2800" i="0" dirty="0">
              <a:solidFill>
                <a:prstClr val="black"/>
              </a:solidFill>
              <a:latin typeface="Old English Text MT" panose="03040902040508030806" pitchFamily="66" charset="0"/>
            </a:endParaRPr>
          </a:p>
        </p:txBody>
      </p:sp>
      <p:sp>
        <p:nvSpPr>
          <p:cNvPr id="2" name="TextBox 1"/>
          <p:cNvSpPr txBox="1"/>
          <p:nvPr/>
        </p:nvSpPr>
        <p:spPr>
          <a:xfrm>
            <a:off x="1981200" y="380999"/>
            <a:ext cx="4800289" cy="584775"/>
          </a:xfrm>
          <a:prstGeom prst="rect">
            <a:avLst/>
          </a:prstGeom>
          <a:noFill/>
        </p:spPr>
        <p:txBody>
          <a:bodyPr wrap="none" rtlCol="0">
            <a:spAutoFit/>
          </a:bodyPr>
          <a:lstStyle/>
          <a:p>
            <a:r>
              <a:rPr lang="en-US" sz="3200" dirty="0">
                <a:solidFill>
                  <a:srgbClr val="FF0000"/>
                </a:solidFill>
                <a:effectLst>
                  <a:outerShdw blurRad="38100" dist="38100" dir="2700000" algn="tl">
                    <a:srgbClr val="000000">
                      <a:alpha val="43137"/>
                    </a:srgbClr>
                  </a:outerShdw>
                </a:effectLst>
              </a:rPr>
              <a:t>Atlantic Water  </a:t>
            </a:r>
            <a:r>
              <a:rPr lang="en-US" sz="3200" dirty="0">
                <a:effectLst>
                  <a:outerShdw blurRad="38100" dist="38100" dir="2700000" algn="tl">
                    <a:srgbClr val="000000">
                      <a:alpha val="43137"/>
                    </a:srgbClr>
                  </a:outerShdw>
                </a:effectLst>
              </a:rPr>
              <a:t>and</a:t>
            </a:r>
            <a:r>
              <a:rPr lang="en-US" sz="3200" dirty="0">
                <a:solidFill>
                  <a:srgbClr val="FF0000"/>
                </a:solidFill>
                <a:effectLst>
                  <a:outerShdw blurRad="38100" dist="38100" dir="2700000" algn="tl">
                    <a:srgbClr val="000000">
                      <a:alpha val="43137"/>
                    </a:srgbClr>
                  </a:outerShdw>
                </a:effectLst>
              </a:rPr>
              <a:t> </a:t>
            </a:r>
            <a:r>
              <a:rPr lang="ru-RU" sz="3200" dirty="0">
                <a:effectLst>
                  <a:outerShdw blurRad="38100" dist="38100" dir="2700000" algn="tl">
                    <a:srgbClr val="000000">
                      <a:alpha val="43137"/>
                    </a:srgbClr>
                  </a:outerShdw>
                </a:effectLst>
              </a:rPr>
              <a:t> </a:t>
            </a:r>
            <a:r>
              <a:rPr lang="en-US" sz="3200" dirty="0">
                <a:solidFill>
                  <a:srgbClr val="0000FF"/>
                </a:solidFill>
                <a:effectLst>
                  <a:outerShdw blurRad="38100" dist="38100" dir="2700000" algn="tl">
                    <a:srgbClr val="000000">
                      <a:alpha val="43137"/>
                    </a:srgbClr>
                  </a:outerShdw>
                </a:effectLst>
              </a:rPr>
              <a:t>sea ice</a:t>
            </a:r>
            <a:endParaRPr lang="ru-RU"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1641932"/>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1000" b="1" i="0" u="none" strike="noStrike" cap="none" normalizeH="0" baseline="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0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Clouds</Template>
  <TotalTime>61316</TotalTime>
  <Words>4084</Words>
  <Application>Microsoft Office PowerPoint</Application>
  <PresentationFormat>Экран (4:3)</PresentationFormat>
  <Paragraphs>424</Paragraphs>
  <Slides>63</Slides>
  <Notes>10</Notes>
  <HiddenSlides>0</HiddenSlides>
  <MMClips>0</MMClips>
  <ScaleCrop>false</ScaleCrop>
  <HeadingPairs>
    <vt:vector size="8" baseType="variant">
      <vt:variant>
        <vt:lpstr>Использованные шрифты</vt:lpstr>
      </vt:variant>
      <vt:variant>
        <vt:i4>9</vt:i4>
      </vt:variant>
      <vt:variant>
        <vt:lpstr>Тема</vt:lpstr>
      </vt:variant>
      <vt:variant>
        <vt:i4>23</vt:i4>
      </vt:variant>
      <vt:variant>
        <vt:lpstr>Внедренные серверы OLE</vt:lpstr>
      </vt:variant>
      <vt:variant>
        <vt:i4>2</vt:i4>
      </vt:variant>
      <vt:variant>
        <vt:lpstr>Заголовки слайдов</vt:lpstr>
      </vt:variant>
      <vt:variant>
        <vt:i4>63</vt:i4>
      </vt:variant>
    </vt:vector>
  </HeadingPairs>
  <TitlesOfParts>
    <vt:vector size="97" baseType="lpstr">
      <vt:lpstr>Arial</vt:lpstr>
      <vt:lpstr>Arial Narrow</vt:lpstr>
      <vt:lpstr>Arno Pro Caption</vt:lpstr>
      <vt:lpstr>Calibri</vt:lpstr>
      <vt:lpstr>Old English Text MT</vt:lpstr>
      <vt:lpstr>PalatinoLinotype-Roman</vt:lpstr>
      <vt:lpstr>Times</vt:lpstr>
      <vt:lpstr>Times New Roman</vt:lpstr>
      <vt:lpstr>Wingdings</vt:lpstr>
      <vt:lpstr>Standarddesign</vt:lpstr>
      <vt:lpstr>Default Design</vt:lpstr>
      <vt:lpstr>7_Standarddesign</vt:lpstr>
      <vt:lpstr>2_Office Theme</vt:lpstr>
      <vt:lpstr>1_Office Theme</vt:lpstr>
      <vt:lpstr>1_Standarddesign</vt:lpstr>
      <vt:lpstr>2_Standarddesign</vt:lpstr>
      <vt:lpstr>3_Standarddesign</vt:lpstr>
      <vt:lpstr>Оформление по умолчанию</vt:lpstr>
      <vt:lpstr>4_Standarddesign</vt:lpstr>
      <vt:lpstr>9_Office Theme</vt:lpstr>
      <vt:lpstr>3_Office Theme</vt:lpstr>
      <vt:lpstr>5_Standarddesign</vt:lpstr>
      <vt:lpstr>4_Office Theme</vt:lpstr>
      <vt:lpstr>8_Standarddesign</vt:lpstr>
      <vt:lpstr>Office Theme</vt:lpstr>
      <vt:lpstr>5_Office Theme</vt:lpstr>
      <vt:lpstr>9_Standarddesign</vt:lpstr>
      <vt:lpstr>10_Standarddesign</vt:lpstr>
      <vt:lpstr>2_Default Design</vt:lpstr>
      <vt:lpstr>6_Office Theme</vt:lpstr>
      <vt:lpstr>7_Office Theme</vt:lpstr>
      <vt:lpstr>3_Default Design</vt:lpstr>
      <vt:lpstr>CorelPhotoPaint.Image.11</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Upper ocean temperature anomalies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Scheme of gradual «atlantification» of the Arctic Ocean</vt:lpstr>
      <vt:lpstr>Презентация PowerPoint</vt:lpstr>
      <vt:lpstr>Презентация PowerPoint</vt:lpstr>
    </vt:vector>
  </TitlesOfParts>
  <Company>Fujitsu PC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 слайда отсутствует</dc:title>
  <dc:creator>Dmitrenko</dc:creator>
  <cp:lastModifiedBy>Vladimir Ivanov</cp:lastModifiedBy>
  <cp:revision>1242</cp:revision>
  <dcterms:created xsi:type="dcterms:W3CDTF">2000-08-28T12:32:34Z</dcterms:created>
  <dcterms:modified xsi:type="dcterms:W3CDTF">2021-11-23T06:43:19Z</dcterms:modified>
</cp:coreProperties>
</file>