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7"/>
  </p:notesMasterIdLst>
  <p:sldIdLst>
    <p:sldId id="535" r:id="rId2"/>
    <p:sldId id="581" r:id="rId3"/>
    <p:sldId id="588" r:id="rId4"/>
    <p:sldId id="568" r:id="rId5"/>
    <p:sldId id="569" r:id="rId6"/>
    <p:sldId id="582" r:id="rId7"/>
    <p:sldId id="586" r:id="rId8"/>
    <p:sldId id="594" r:id="rId9"/>
    <p:sldId id="562" r:id="rId10"/>
    <p:sldId id="553" r:id="rId11"/>
    <p:sldId id="570" r:id="rId12"/>
    <p:sldId id="619" r:id="rId13"/>
    <p:sldId id="611" r:id="rId14"/>
    <p:sldId id="612" r:id="rId15"/>
    <p:sldId id="613" r:id="rId16"/>
    <p:sldId id="614" r:id="rId17"/>
    <p:sldId id="615" r:id="rId18"/>
    <p:sldId id="616" r:id="rId19"/>
    <p:sldId id="617" r:id="rId20"/>
    <p:sldId id="618" r:id="rId21"/>
    <p:sldId id="566" r:id="rId22"/>
    <p:sldId id="599" r:id="rId23"/>
    <p:sldId id="610" r:id="rId24"/>
    <p:sldId id="571" r:id="rId25"/>
    <p:sldId id="572" r:id="rId26"/>
    <p:sldId id="573" r:id="rId27"/>
    <p:sldId id="574" r:id="rId28"/>
    <p:sldId id="577" r:id="rId29"/>
    <p:sldId id="575" r:id="rId30"/>
    <p:sldId id="578" r:id="rId31"/>
    <p:sldId id="579" r:id="rId32"/>
    <p:sldId id="600" r:id="rId33"/>
    <p:sldId id="595" r:id="rId34"/>
    <p:sldId id="596" r:id="rId35"/>
    <p:sldId id="598" r:id="rId36"/>
    <p:sldId id="601" r:id="rId37"/>
    <p:sldId id="602" r:id="rId38"/>
    <p:sldId id="603" r:id="rId39"/>
    <p:sldId id="604" r:id="rId40"/>
    <p:sldId id="607" r:id="rId41"/>
    <p:sldId id="605" r:id="rId42"/>
    <p:sldId id="606" r:id="rId43"/>
    <p:sldId id="597" r:id="rId44"/>
    <p:sldId id="609" r:id="rId45"/>
    <p:sldId id="517" r:id="rId46"/>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90033"/>
    <a:srgbClr val="000066"/>
    <a:srgbClr val="800000"/>
    <a:srgbClr val="33CC33"/>
    <a:srgbClr val="91CDDB"/>
    <a:srgbClr val="CCFFCC"/>
    <a:srgbClr val="66FFFF"/>
    <a:srgbClr val="FF99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4" autoAdjust="0"/>
    <p:restoredTop sz="90746" autoAdjust="0"/>
  </p:normalViewPr>
  <p:slideViewPr>
    <p:cSldViewPr>
      <p:cViewPr varScale="1">
        <p:scale>
          <a:sx n="90" d="100"/>
          <a:sy n="90" d="100"/>
        </p:scale>
        <p:origin x="-113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1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b="0">
                <a:latin typeface="Arial" pitchFamily="34" charset="0"/>
                <a:cs typeface="Arial" pitchFamily="34" charset="0"/>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b="0">
                <a:latin typeface="Arial" pitchFamily="34" charset="0"/>
                <a:cs typeface="Arial" pitchFamily="34" charset="0"/>
              </a:defRPr>
            </a:lvl1pPr>
          </a:lstStyle>
          <a:p>
            <a:pPr>
              <a:defRPr/>
            </a:pPr>
            <a:fld id="{2774505F-C626-44A1-A2C1-945CBD59C535}" type="datetimeFigureOut">
              <a:rPr lang="ru-RU"/>
              <a:pPr>
                <a:defRPr/>
              </a:pPr>
              <a:t>21.11.2021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b="0">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b="0">
                <a:latin typeface="Arial" panose="020B0604020202020204" pitchFamily="34" charset="0"/>
                <a:cs typeface="Arial" panose="020B0604020202020204" pitchFamily="34" charset="0"/>
              </a:defRPr>
            </a:lvl1pPr>
          </a:lstStyle>
          <a:p>
            <a:pPr>
              <a:defRPr/>
            </a:pPr>
            <a:fld id="{51A82EDA-DC62-4266-826F-45FEB369905F}" type="slidenum">
              <a:rPr lang="ru-RU" altLang="ru-RU"/>
              <a:pPr>
                <a:defRPr/>
              </a:pPr>
              <a:t>‹#›</a:t>
            </a:fld>
            <a:endParaRPr lang="ru-RU" altLang="ru-RU"/>
          </a:p>
        </p:txBody>
      </p:sp>
    </p:spTree>
    <p:extLst>
      <p:ext uri="{BB962C8B-B14F-4D97-AF65-F5344CB8AC3E}">
        <p14:creationId xmlns:p14="http://schemas.microsoft.com/office/powerpoint/2010/main" val="14329982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51A82EDA-DC62-4266-826F-45FEB369905F}" type="slidenum">
              <a:rPr lang="ru-RU" altLang="ru-RU" smtClean="0"/>
              <a:pPr>
                <a:defRPr/>
              </a:pPr>
              <a:t>3</a:t>
            </a:fld>
            <a:endParaRPr lang="ru-RU" altLang="ru-RU"/>
          </a:p>
        </p:txBody>
      </p:sp>
    </p:spTree>
    <p:extLst>
      <p:ext uri="{BB962C8B-B14F-4D97-AF65-F5344CB8AC3E}">
        <p14:creationId xmlns:p14="http://schemas.microsoft.com/office/powerpoint/2010/main" val="284395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smtClean="0"/>
              <a:t>Positive NAO Index</a:t>
            </a:r>
          </a:p>
          <a:p>
            <a:pPr eaLnBrk="1" hangingPunct="1">
              <a:spcBef>
                <a:spcPct val="0"/>
              </a:spcBef>
            </a:pPr>
            <a:endParaRPr lang="en-US" altLang="ru-RU" smtClean="0"/>
          </a:p>
          <a:p>
            <a:pPr eaLnBrk="1" hangingPunct="1">
              <a:spcBef>
                <a:spcPct val="0"/>
              </a:spcBef>
            </a:pPr>
            <a:endParaRPr lang="en-US" altLang="ru-RU" smtClean="0"/>
          </a:p>
          <a:p>
            <a:pPr eaLnBrk="1" hangingPunct="1">
              <a:spcBef>
                <a:spcPct val="0"/>
              </a:spcBef>
            </a:pPr>
            <a:r>
              <a:rPr lang="en-US" altLang="ru-RU" smtClean="0"/>
              <a:t>The Positive NAO index phase shows a stronger than usual subtropical high pressure center and a deeper than normal Icelandic low.</a:t>
            </a:r>
          </a:p>
          <a:p>
            <a:pPr eaLnBrk="1" hangingPunct="1">
              <a:spcBef>
                <a:spcPct val="0"/>
              </a:spcBef>
            </a:pPr>
            <a:endParaRPr lang="en-US" altLang="ru-RU" smtClean="0"/>
          </a:p>
          <a:p>
            <a:pPr eaLnBrk="1" hangingPunct="1">
              <a:spcBef>
                <a:spcPct val="0"/>
              </a:spcBef>
            </a:pPr>
            <a:endParaRPr lang="en-US" altLang="ru-RU" smtClean="0"/>
          </a:p>
          <a:p>
            <a:pPr eaLnBrk="1" hangingPunct="1">
              <a:spcBef>
                <a:spcPct val="0"/>
              </a:spcBef>
            </a:pPr>
            <a:r>
              <a:rPr lang="en-US" altLang="ru-RU" smtClean="0"/>
              <a:t>The increased pressure difference results in more and stronger winter storms crossing the Atlantic Ocean on a more northerly track.</a:t>
            </a:r>
          </a:p>
          <a:p>
            <a:pPr eaLnBrk="1" hangingPunct="1">
              <a:spcBef>
                <a:spcPct val="0"/>
              </a:spcBef>
            </a:pPr>
            <a:r>
              <a:rPr lang="en-US" altLang="ru-RU" smtClean="0"/>
              <a:t>his results in warm and wet winters in Europe and in cold and dry winters in northern Canada and GreenlandThe eastern US experiences mild and wet winter conditions</a:t>
            </a:r>
          </a:p>
          <a:p>
            <a:pPr eaLnBrk="1" hangingPunct="1">
              <a:spcBef>
                <a:spcPct val="0"/>
              </a:spcBef>
            </a:pPr>
            <a:r>
              <a:rPr lang="en-US" altLang="ru-RU" smtClean="0"/>
              <a:t>Negative NAO Index</a:t>
            </a:r>
          </a:p>
          <a:p>
            <a:pPr eaLnBrk="1" hangingPunct="1">
              <a:spcBef>
                <a:spcPct val="0"/>
              </a:spcBef>
            </a:pPr>
            <a:r>
              <a:rPr lang="en-US" altLang="ru-RU" smtClean="0"/>
              <a:t>    The negative NAO index phase shows a weak subtropical high and a weak Icelandic low.    The reduced pressure gradient results in fewer and weaker winter storms crossing on a more west-east pathway.    They bring moist air into the Mediterranean and cold air to northern Europe.    The US east coast experiences more cold air outbreaks and hence snowy weather conditions.    Greenland, however, will have milder winter temperatures</a:t>
            </a:r>
            <a:endParaRPr lang="ru-RU" altLang="ru-RU" smtClean="0"/>
          </a:p>
        </p:txBody>
      </p:sp>
      <p:sp>
        <p:nvSpPr>
          <p:cNvPr id="1116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7E52678-2576-4AB8-8DED-43E58C057409}" type="slidenum">
              <a:rPr lang="ru-RU" altLang="ru-RU" smtClean="0">
                <a:solidFill>
                  <a:srgbClr val="000000"/>
                </a:solidFill>
              </a:rPr>
              <a:pPr eaLnBrk="1" hangingPunct="1"/>
              <a:t>30</a:t>
            </a:fld>
            <a:endParaRPr lang="ru-RU" altLang="ru-RU"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xfrm>
            <a:off x="1343025" y="635000"/>
            <a:ext cx="4232275" cy="3175000"/>
          </a:xfrm>
          <a:noFill/>
          <a:ln>
            <a:solidFill>
              <a:srgbClr val="000000"/>
            </a:solidFill>
            <a:miter lim="800000"/>
            <a:headEnd/>
            <a:tailEnd/>
          </a:ln>
        </p:spPr>
      </p:sp>
      <p:sp>
        <p:nvSpPr>
          <p:cNvPr id="41987" name="Заметки 2"/>
          <p:cNvSpPr>
            <a:spLocks noGrp="1"/>
          </p:cNvSpPr>
          <p:nvPr>
            <p:ph type="body" idx="1"/>
          </p:nvPr>
        </p:nvSpPr>
        <p:spPr bwMode="auto">
          <a:xfrm>
            <a:off x="691886" y="4022184"/>
            <a:ext cx="5535088" cy="3810490"/>
          </a:xfrm>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1988" name="Номер слайда 3"/>
          <p:cNvSpPr txBox="1">
            <a:spLocks noGrp="1"/>
          </p:cNvSpPr>
          <p:nvPr/>
        </p:nvSpPr>
        <p:spPr bwMode="auto">
          <a:xfrm>
            <a:off x="3919086" y="8042898"/>
            <a:ext cx="2998173" cy="423388"/>
          </a:xfrm>
          <a:prstGeom prst="rect">
            <a:avLst/>
          </a:prstGeom>
          <a:noFill/>
          <a:ln w="9525">
            <a:noFill/>
            <a:miter lim="800000"/>
            <a:headEnd/>
            <a:tailEnd/>
          </a:ln>
        </p:spPr>
        <p:txBody>
          <a:bodyPr anchor="b"/>
          <a:lstStyle/>
          <a:p>
            <a:pPr algn="r"/>
            <a:fld id="{0F563B15-1426-41AF-BC17-169C63E684EB}" type="slidenum">
              <a:rPr lang="ru-RU" altLang="ru-RU" sz="1200" b="0">
                <a:solidFill>
                  <a:srgbClr val="000000"/>
                </a:solidFill>
              </a:rPr>
              <a:pPr algn="r"/>
              <a:t>32</a:t>
            </a:fld>
            <a:endParaRPr lang="ru-RU" altLang="ru-RU" sz="1200" b="0">
              <a:solidFill>
                <a:srgbClr val="000000"/>
              </a:solidFill>
            </a:endParaRPr>
          </a:p>
        </p:txBody>
      </p:sp>
    </p:spTree>
    <p:extLst>
      <p:ext uri="{BB962C8B-B14F-4D97-AF65-F5344CB8AC3E}">
        <p14:creationId xmlns:p14="http://schemas.microsoft.com/office/powerpoint/2010/main" val="26173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mtClean="0"/>
              <a:t>Внутри рисунков приведены значения критерия Брайера (чем ближе к нулю, тем лучше)</a:t>
            </a:r>
          </a:p>
        </p:txBody>
      </p:sp>
      <p:sp>
        <p:nvSpPr>
          <p:cNvPr id="163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A47B4D-1DC5-413D-8627-BE148A1E1757}" type="slidenum">
              <a:rPr lang="ru-RU">
                <a:cs typeface="Arial" charset="0"/>
              </a:rPr>
              <a:pPr fontAlgn="base">
                <a:spcBef>
                  <a:spcPct val="0"/>
                </a:spcBef>
                <a:spcAft>
                  <a:spcPct val="0"/>
                </a:spcAft>
                <a:defRPr/>
              </a:pPr>
              <a:t>34</a:t>
            </a:fld>
            <a:endParaRPr lang="ru-RU">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1EF4588-3A58-438C-AAC1-3B2CF6D2AF7B}" type="slidenum">
              <a:rPr lang="ru-RU" smtClean="0"/>
              <a:t>38</a:t>
            </a:fld>
            <a:endParaRPr lang="ru-RU"/>
          </a:p>
        </p:txBody>
      </p:sp>
    </p:spTree>
    <p:extLst>
      <p:ext uri="{BB962C8B-B14F-4D97-AF65-F5344CB8AC3E}">
        <p14:creationId xmlns:p14="http://schemas.microsoft.com/office/powerpoint/2010/main" val="872509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122EED6-7814-43CE-BB94-E042F9EDB833}" type="datetimeFigureOut">
              <a:rPr lang="ru-RU"/>
              <a:pPr>
                <a:defRPr/>
              </a:pPr>
              <a:t>21.11.2021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99B7432-F030-43B4-B509-085DAC38E4A7}" type="slidenum">
              <a:rPr lang="ru-RU" altLang="ru-RU"/>
              <a:pPr>
                <a:defRPr/>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097048D-C61E-4E53-984C-174168F4428A}" type="datetimeFigureOut">
              <a:rPr lang="ru-RU"/>
              <a:pPr>
                <a:defRPr/>
              </a:pPr>
              <a:t>21.11.2021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1486AEC-12CF-4254-940C-63F90F13402B}" type="slidenum">
              <a:rPr lang="ru-RU" altLang="ru-RU"/>
              <a:pPr>
                <a:defRPr/>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7279471-388F-4EBA-BFBE-635F8842F40B}" type="datetimeFigureOut">
              <a:rPr lang="ru-RU"/>
              <a:pPr>
                <a:defRPr/>
              </a:pPr>
              <a:t>21.11.2021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66E81ED-E1D8-4F30-9FAC-5799148E8611}"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BB40B89-7D70-446B-8547-547CED5AFF22}" type="datetimeFigureOut">
              <a:rPr lang="ru-RU"/>
              <a:pPr>
                <a:defRPr/>
              </a:pPr>
              <a:t>21.11.2021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E6E83A0-6FA7-489A-944D-5CC2F4B78BCE}" type="slidenum">
              <a:rPr lang="ru-RU" altLang="ru-RU"/>
              <a:pPr>
                <a:defRPr/>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53A010C-B730-4718-A531-C37C4A59D61C}" type="datetimeFigureOut">
              <a:rPr lang="ru-RU"/>
              <a:pPr>
                <a:defRPr/>
              </a:pPr>
              <a:t>21.11.2021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43BCAFE-8799-40C1-895D-A32C3B406C63}" type="slidenum">
              <a:rPr lang="ru-RU" altLang="ru-RU"/>
              <a:pPr>
                <a:defRPr/>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346DBEC-B417-4449-9B59-643525DA3C07}" type="datetimeFigureOut">
              <a:rPr lang="ru-RU"/>
              <a:pPr>
                <a:defRPr/>
              </a:pPr>
              <a:t>21.11.2021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E194AA2-02D0-45DD-B8BC-961C0A9BB07D}" type="slidenum">
              <a:rPr lang="ru-RU" altLang="ru-RU"/>
              <a:pPr>
                <a:defRPr/>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A03E260-3F18-4CC6-9709-C36D07BACA7B}" type="datetimeFigureOut">
              <a:rPr lang="ru-RU"/>
              <a:pPr>
                <a:defRPr/>
              </a:pPr>
              <a:t>21.11.2021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0FEADFE-893F-484E-B387-A96A127EE1B7}" type="slidenum">
              <a:rPr lang="ru-RU" altLang="ru-RU"/>
              <a:pPr>
                <a:defRPr/>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087651F-83AF-4FAF-AD85-F92D6CD15A96}" type="datetimeFigureOut">
              <a:rPr lang="ru-RU"/>
              <a:pPr>
                <a:defRPr/>
              </a:pPr>
              <a:t>21.11.2021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AF79BEA-68C4-495B-939F-B4C7DA300099}" type="slidenum">
              <a:rPr lang="ru-RU" altLang="ru-RU"/>
              <a:pPr>
                <a:defRPr/>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A25F8B8-C98D-4921-95BC-C3378378F1E7}" type="datetimeFigureOut">
              <a:rPr lang="ru-RU"/>
              <a:pPr>
                <a:defRPr/>
              </a:pPr>
              <a:t>21.11.2021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76AAE5F-5A75-49B0-AEB2-27858C61E392}" type="slidenum">
              <a:rPr lang="ru-RU" altLang="ru-RU"/>
              <a:pPr>
                <a:defRPr/>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49"/>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576859D-79D8-43D7-9E97-C734A68A8673}" type="datetimeFigureOut">
              <a:rPr lang="ru-RU"/>
              <a:pPr>
                <a:defRPr/>
              </a:pPr>
              <a:t>21.11.2021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1F63B43-F8C3-4A14-8941-ACA6E3115E98}" type="slidenum">
              <a:rPr lang="ru-RU" altLang="ru-RU"/>
              <a:pPr>
                <a:defRPr/>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3731CDC-873B-43FB-A7B7-F84C0A6A0A9C}" type="datetimeFigureOut">
              <a:rPr lang="ru-RU"/>
              <a:pPr>
                <a:defRPr/>
              </a:pPr>
              <a:t>21.11.2021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431ABCE-4812-4AA5-B90D-02BB03C821DE}" type="slidenum">
              <a:rPr lang="ru-RU" altLang="ru-RU"/>
              <a:pPr>
                <a:defRPr/>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6713"/>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anose="020B0604020202020204" pitchFamily="34" charset="0"/>
                <a:cs typeface="Arial" panose="020B0604020202020204" pitchFamily="34" charset="0"/>
              </a:defRPr>
            </a:lvl1pPr>
          </a:lstStyle>
          <a:p>
            <a:pPr>
              <a:defRPr/>
            </a:pPr>
            <a:fld id="{DF5BB71E-CD4E-4B98-BA36-BB727D8A8532}" type="datetimeFigureOut">
              <a:rPr lang="ru-RU"/>
              <a:pPr>
                <a:defRPr/>
              </a:pPr>
              <a:t>21.11.2021</a:t>
            </a:fld>
            <a:endParaRPr lang="ru-RU"/>
          </a:p>
        </p:txBody>
      </p:sp>
      <p:sp>
        <p:nvSpPr>
          <p:cNvPr id="5" name="Нижний колонтитул 4"/>
          <p:cNvSpPr>
            <a:spLocks noGrp="1"/>
          </p:cNvSpPr>
          <p:nvPr>
            <p:ph type="ftr" sz="quarter" idx="3"/>
          </p:nvPr>
        </p:nvSpPr>
        <p:spPr>
          <a:xfrm>
            <a:off x="3124200" y="6356350"/>
            <a:ext cx="2895600" cy="366713"/>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6713"/>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latin typeface="Arial" panose="020B0604020202020204" pitchFamily="34" charset="0"/>
                <a:cs typeface="Arial" panose="020B0604020202020204" pitchFamily="34" charset="0"/>
              </a:defRPr>
            </a:lvl1pPr>
          </a:lstStyle>
          <a:p>
            <a:pPr>
              <a:defRPr/>
            </a:pPr>
            <a:fld id="{293DF25E-A2A2-4873-9234-25FE2089ECEF}"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87" r:id="rId1"/>
    <p:sldLayoutId id="2147483686" r:id="rId2"/>
    <p:sldLayoutId id="2147483685" r:id="rId3"/>
    <p:sldLayoutId id="2147483684" r:id="rId4"/>
    <p:sldLayoutId id="2147483683" r:id="rId5"/>
    <p:sldLayoutId id="2147483682" r:id="rId6"/>
    <p:sldLayoutId id="2147483681" r:id="rId7"/>
    <p:sldLayoutId id="2147483680" r:id="rId8"/>
    <p:sldLayoutId id="2147483679" r:id="rId9"/>
    <p:sldLayoutId id="2147483678" r:id="rId10"/>
    <p:sldLayoutId id="21474836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1038/s41558-021-00986-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nwplab.inm.ras.ru/"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620688"/>
            <a:ext cx="8784976" cy="1902073"/>
          </a:xfrm>
        </p:spPr>
        <p:txBody>
          <a:bodyPr/>
          <a:lstStyle/>
          <a:p>
            <a:r>
              <a:rPr lang="ru-RU" dirty="0" smtClean="0">
                <a:solidFill>
                  <a:srgbClr val="990033"/>
                </a:solidFill>
                <a:latin typeface="Arial" panose="020B0604020202020204" pitchFamily="34" charset="0"/>
                <a:cs typeface="Arial" panose="020B0604020202020204" pitchFamily="34" charset="0"/>
              </a:rPr>
              <a:t>Глобальные </a:t>
            </a:r>
            <a:r>
              <a:rPr lang="ru-RU" dirty="0">
                <a:solidFill>
                  <a:srgbClr val="990033"/>
                </a:solidFill>
                <a:latin typeface="Arial" panose="020B0604020202020204" pitchFamily="34" charset="0"/>
                <a:cs typeface="Arial" panose="020B0604020202020204" pitchFamily="34" charset="0"/>
              </a:rPr>
              <a:t>модели атмосферы и их применения в прогнозе погоды и моделировании климата</a:t>
            </a:r>
            <a:r>
              <a:rPr lang="ru-RU" dirty="0"/>
              <a:t> </a:t>
            </a:r>
            <a:endParaRPr lang="ru-RU" dirty="0">
              <a:solidFill>
                <a:srgbClr val="990033"/>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755576" y="3886200"/>
            <a:ext cx="7704856" cy="2207096"/>
          </a:xfrm>
        </p:spPr>
        <p:txBody>
          <a:bodyPr/>
          <a:lstStyle/>
          <a:p>
            <a:r>
              <a:rPr lang="ru-RU" b="1" dirty="0">
                <a:solidFill>
                  <a:srgbClr val="002060"/>
                </a:solidFill>
              </a:rPr>
              <a:t>Толстых М.А</a:t>
            </a:r>
            <a:r>
              <a:rPr lang="ru-RU" b="1" dirty="0" smtClean="0">
                <a:solidFill>
                  <a:srgbClr val="002060"/>
                </a:solidFill>
              </a:rPr>
              <a:t>. </a:t>
            </a:r>
            <a:endParaRPr lang="en-US" b="1" dirty="0" smtClean="0">
              <a:solidFill>
                <a:srgbClr val="002060"/>
              </a:solidFill>
            </a:endParaRPr>
          </a:p>
          <a:p>
            <a:r>
              <a:rPr lang="ru-RU" dirty="0" smtClean="0">
                <a:solidFill>
                  <a:srgbClr val="002060"/>
                </a:solidFill>
              </a:rPr>
              <a:t>Институт вычислительной математики им. </a:t>
            </a:r>
            <a:r>
              <a:rPr lang="ru-RU" dirty="0" err="1" smtClean="0">
                <a:solidFill>
                  <a:srgbClr val="002060"/>
                </a:solidFill>
              </a:rPr>
              <a:t>Г.И.Марчука</a:t>
            </a:r>
            <a:r>
              <a:rPr lang="ru-RU" dirty="0" smtClean="0">
                <a:solidFill>
                  <a:srgbClr val="002060"/>
                </a:solidFill>
              </a:rPr>
              <a:t> РАН</a:t>
            </a:r>
            <a:r>
              <a:rPr lang="ru-RU" dirty="0">
                <a:solidFill>
                  <a:srgbClr val="002060"/>
                </a:solidFill>
              </a:rPr>
              <a:t>,</a:t>
            </a:r>
            <a:endParaRPr lang="ru-RU" dirty="0" smtClean="0">
              <a:solidFill>
                <a:srgbClr val="002060"/>
              </a:solidFill>
            </a:endParaRPr>
          </a:p>
          <a:p>
            <a:r>
              <a:rPr lang="ru-RU" dirty="0" smtClean="0">
                <a:solidFill>
                  <a:srgbClr val="002060"/>
                </a:solidFill>
              </a:rPr>
              <a:t>Гидрометцентр России, </a:t>
            </a:r>
          </a:p>
          <a:p>
            <a:r>
              <a:rPr lang="ru-RU" dirty="0" smtClean="0">
                <a:solidFill>
                  <a:srgbClr val="002060"/>
                </a:solidFill>
              </a:rPr>
              <a:t>Московский физико-технический институт</a:t>
            </a:r>
            <a:endParaRPr lang="ru-RU"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08920"/>
            <a:ext cx="11525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4"/>
          <p:cNvPicPr>
            <a:picLocks noChangeAspect="1"/>
          </p:cNvPicPr>
          <p:nvPr/>
        </p:nvPicPr>
        <p:blipFill>
          <a:blip r:embed="rId3"/>
          <a:srcRect/>
          <a:stretch>
            <a:fillRect/>
          </a:stretch>
        </p:blipFill>
        <p:spPr bwMode="auto">
          <a:xfrm>
            <a:off x="7668344" y="2708920"/>
            <a:ext cx="1212850" cy="1157288"/>
          </a:xfrm>
          <a:prstGeom prst="rect">
            <a:avLst/>
          </a:prstGeom>
          <a:noFill/>
          <a:ln w="9525">
            <a:noFill/>
            <a:miter lim="800000"/>
            <a:headEnd/>
            <a:tailEnd/>
          </a:ln>
        </p:spPr>
      </p:pic>
    </p:spTree>
    <p:extLst>
      <p:ext uri="{BB962C8B-B14F-4D97-AF65-F5344CB8AC3E}">
        <p14:creationId xmlns:p14="http://schemas.microsoft.com/office/powerpoint/2010/main" val="110588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0" y="0"/>
            <a:ext cx="9144000" cy="914400"/>
          </a:xfrm>
        </p:spPr>
        <p:txBody>
          <a:bodyPr/>
          <a:lstStyle/>
          <a:p>
            <a:pPr eaLnBrk="1" hangingPunct="1"/>
            <a:r>
              <a:rPr lang="ru-RU" altLang="ru-RU" sz="3600" dirty="0" smtClean="0">
                <a:solidFill>
                  <a:srgbClr val="990033"/>
                </a:solidFill>
                <a:latin typeface="Arial" charset="0"/>
                <a:cs typeface="Arial" charset="0"/>
              </a:rPr>
              <a:t>Глобальная модель атмосферы</a:t>
            </a:r>
          </a:p>
        </p:txBody>
      </p:sp>
      <p:sp>
        <p:nvSpPr>
          <p:cNvPr id="6147" name="Rectangle 3"/>
          <p:cNvSpPr>
            <a:spLocks noGrp="1"/>
          </p:cNvSpPr>
          <p:nvPr>
            <p:ph type="body" idx="1"/>
          </p:nvPr>
        </p:nvSpPr>
        <p:spPr>
          <a:xfrm>
            <a:off x="7937" y="836712"/>
            <a:ext cx="9136063" cy="5791200"/>
          </a:xfrm>
        </p:spPr>
        <p:txBody>
          <a:bodyPr>
            <a:normAutofit/>
          </a:bodyPr>
          <a:lstStyle/>
          <a:p>
            <a:pPr eaLnBrk="1" hangingPunct="1"/>
            <a:r>
              <a:rPr lang="ru-RU" altLang="ru-RU" sz="2800" b="1" dirty="0" smtClean="0">
                <a:solidFill>
                  <a:srgbClr val="000066"/>
                </a:solidFill>
              </a:rPr>
              <a:t>Динамическое ядро</a:t>
            </a:r>
            <a:r>
              <a:rPr lang="en-US" altLang="ru-RU" sz="2800" b="1" dirty="0" smtClean="0">
                <a:solidFill>
                  <a:srgbClr val="000066"/>
                </a:solidFill>
              </a:rPr>
              <a:t>:</a:t>
            </a:r>
            <a:r>
              <a:rPr lang="ru-RU" altLang="ru-RU" sz="2800" dirty="0" smtClean="0">
                <a:solidFill>
                  <a:srgbClr val="000066"/>
                </a:solidFill>
              </a:rPr>
              <a:t>	</a:t>
            </a:r>
            <a:r>
              <a:rPr lang="en-US" altLang="ru-RU" sz="2800" dirty="0" smtClean="0">
                <a:solidFill>
                  <a:srgbClr val="000066"/>
                </a:solidFill>
              </a:rPr>
              <a:t>3D </a:t>
            </a:r>
            <a:r>
              <a:rPr lang="ru-RU" altLang="ru-RU" sz="2800" dirty="0" smtClean="0">
                <a:solidFill>
                  <a:srgbClr val="000066"/>
                </a:solidFill>
              </a:rPr>
              <a:t>уравнения типа </a:t>
            </a:r>
            <a:r>
              <a:rPr lang="ru-RU" altLang="ru-RU" sz="2800" dirty="0" err="1" smtClean="0">
                <a:solidFill>
                  <a:srgbClr val="000066"/>
                </a:solidFill>
              </a:rPr>
              <a:t>Рейнольдса</a:t>
            </a:r>
            <a:r>
              <a:rPr lang="en-US" altLang="ru-RU" sz="2800" dirty="0" smtClean="0">
                <a:solidFill>
                  <a:srgbClr val="000066"/>
                </a:solidFill>
              </a:rPr>
              <a:t> (</a:t>
            </a:r>
            <a:r>
              <a:rPr lang="ru-RU" altLang="ru-RU" sz="2800" dirty="0" smtClean="0">
                <a:solidFill>
                  <a:srgbClr val="000066"/>
                </a:solidFill>
              </a:rPr>
              <a:t>осредненные уравнений Навье-Стокса</a:t>
            </a:r>
            <a:r>
              <a:rPr lang="en-US" altLang="ru-RU" sz="2800" dirty="0" smtClean="0">
                <a:solidFill>
                  <a:srgbClr val="000066"/>
                </a:solidFill>
              </a:rPr>
              <a:t>) </a:t>
            </a:r>
            <a:r>
              <a:rPr lang="ru-RU" altLang="ru-RU" sz="2800" dirty="0" smtClean="0">
                <a:solidFill>
                  <a:srgbClr val="000066"/>
                </a:solidFill>
              </a:rPr>
              <a:t>на вращающейся сфере с рядом упрощений</a:t>
            </a:r>
            <a:r>
              <a:rPr lang="en-US" altLang="ru-RU" sz="2800" dirty="0" smtClean="0">
                <a:solidFill>
                  <a:srgbClr val="000066"/>
                </a:solidFill>
              </a:rPr>
              <a:t>. </a:t>
            </a:r>
          </a:p>
          <a:p>
            <a:pPr eaLnBrk="1" hangingPunct="1">
              <a:buFont typeface="Arial" charset="0"/>
              <a:buNone/>
            </a:pPr>
            <a:endParaRPr lang="en-US" altLang="ru-RU" sz="2800" dirty="0" smtClean="0">
              <a:solidFill>
                <a:srgbClr val="000066"/>
              </a:solidFill>
            </a:endParaRPr>
          </a:p>
          <a:p>
            <a:pPr eaLnBrk="1" hangingPunct="1">
              <a:buFont typeface="Arial" charset="0"/>
              <a:buNone/>
            </a:pPr>
            <a:r>
              <a:rPr lang="en-US" altLang="ru-RU" sz="2400" dirty="0" smtClean="0">
                <a:solidFill>
                  <a:srgbClr val="000066"/>
                </a:solidFill>
              </a:rPr>
              <a:t>      </a:t>
            </a:r>
            <a:r>
              <a:rPr lang="ru-RU" altLang="ru-RU" sz="2800" dirty="0" smtClean="0">
                <a:solidFill>
                  <a:srgbClr val="000066"/>
                </a:solidFill>
              </a:rPr>
              <a:t>-  25-45 % времени расчетов.</a:t>
            </a:r>
          </a:p>
          <a:p>
            <a:pPr eaLnBrk="1" hangingPunct="1"/>
            <a:r>
              <a:rPr lang="ru-RU" altLang="ru-RU" sz="2800" b="1" dirty="0" smtClean="0">
                <a:solidFill>
                  <a:srgbClr val="000066"/>
                </a:solidFill>
              </a:rPr>
              <a:t>Правые части уравнений</a:t>
            </a:r>
            <a:r>
              <a:rPr lang="en-US" altLang="ru-RU" sz="2800" b="1" dirty="0" smtClean="0">
                <a:solidFill>
                  <a:srgbClr val="000066"/>
                </a:solidFill>
              </a:rPr>
              <a:t> (</a:t>
            </a:r>
            <a:r>
              <a:rPr lang="ru-RU" altLang="ru-RU" sz="2800" b="1" dirty="0" smtClean="0">
                <a:solidFill>
                  <a:srgbClr val="000066"/>
                </a:solidFill>
              </a:rPr>
              <a:t>параметризации процессов </a:t>
            </a:r>
            <a:r>
              <a:rPr lang="ru-RU" altLang="ru-RU" sz="2800" b="1" dirty="0" err="1" smtClean="0">
                <a:solidFill>
                  <a:srgbClr val="000066"/>
                </a:solidFill>
              </a:rPr>
              <a:t>подсеточного</a:t>
            </a:r>
            <a:r>
              <a:rPr lang="ru-RU" altLang="ru-RU" sz="2800" b="1" dirty="0" smtClean="0">
                <a:solidFill>
                  <a:srgbClr val="000066"/>
                </a:solidFill>
              </a:rPr>
              <a:t> масштаба</a:t>
            </a:r>
            <a:r>
              <a:rPr lang="en-US" altLang="ru-RU" sz="2800" b="1" dirty="0" smtClean="0">
                <a:solidFill>
                  <a:srgbClr val="000066"/>
                </a:solidFill>
              </a:rPr>
              <a:t>)</a:t>
            </a:r>
            <a:r>
              <a:rPr lang="en-US" altLang="ru-RU" sz="2800" dirty="0" smtClean="0">
                <a:solidFill>
                  <a:srgbClr val="000066"/>
                </a:solidFill>
              </a:rPr>
              <a:t>:</a:t>
            </a:r>
          </a:p>
          <a:p>
            <a:pPr eaLnBrk="1" hangingPunct="1">
              <a:buFont typeface="Arial" charset="0"/>
              <a:buNone/>
            </a:pPr>
            <a:r>
              <a:rPr lang="en-US" altLang="ru-RU" sz="2800" dirty="0" smtClean="0">
                <a:solidFill>
                  <a:srgbClr val="000066"/>
                </a:solidFill>
              </a:rPr>
              <a:t>     - </a:t>
            </a:r>
            <a:r>
              <a:rPr lang="ru-RU" altLang="ru-RU" sz="2800" dirty="0" smtClean="0">
                <a:solidFill>
                  <a:srgbClr val="000066"/>
                </a:solidFill>
              </a:rPr>
              <a:t>обычно одномерные расчеты по вертикальной колонке</a:t>
            </a:r>
            <a:endParaRPr lang="en-US" altLang="ru-RU" sz="2800" dirty="0" smtClean="0">
              <a:solidFill>
                <a:srgbClr val="000066"/>
              </a:solidFill>
            </a:endParaRPr>
          </a:p>
          <a:p>
            <a:pPr eaLnBrk="1" hangingPunct="1">
              <a:buFont typeface="Arial" charset="0"/>
              <a:buNone/>
            </a:pPr>
            <a:r>
              <a:rPr lang="en-US" altLang="ru-RU" sz="2800" dirty="0" smtClean="0">
                <a:solidFill>
                  <a:srgbClr val="000066"/>
                </a:solidFill>
              </a:rPr>
              <a:t>    - </a:t>
            </a:r>
            <a:r>
              <a:rPr lang="ru-RU" altLang="ru-RU" sz="2800" dirty="0" smtClean="0">
                <a:solidFill>
                  <a:srgbClr val="000066"/>
                </a:solidFill>
              </a:rPr>
              <a:t>значения в узле сетки</a:t>
            </a:r>
            <a:r>
              <a:rPr lang="en-US" altLang="ru-RU" sz="2800" dirty="0" smtClean="0">
                <a:solidFill>
                  <a:srgbClr val="000066"/>
                </a:solidFill>
              </a:rPr>
              <a:t> </a:t>
            </a:r>
            <a:r>
              <a:rPr lang="ru-RU" altLang="ru-RU" sz="2800" dirty="0" smtClean="0">
                <a:solidFill>
                  <a:srgbClr val="000066"/>
                </a:solidFill>
              </a:rPr>
              <a:t>(k</a:t>
            </a:r>
            <a:r>
              <a:rPr lang="en-US" altLang="ru-RU" sz="2800" dirty="0" smtClean="0">
                <a:solidFill>
                  <a:srgbClr val="000066"/>
                </a:solidFill>
              </a:rPr>
              <a:t>,</a:t>
            </a:r>
            <a:r>
              <a:rPr lang="en-US" altLang="ru-RU" sz="2800" dirty="0" err="1" smtClean="0">
                <a:solidFill>
                  <a:srgbClr val="000066"/>
                </a:solidFill>
              </a:rPr>
              <a:t>i,j</a:t>
            </a:r>
            <a:r>
              <a:rPr lang="ru-RU" altLang="ru-RU" sz="2800" dirty="0" smtClean="0">
                <a:solidFill>
                  <a:srgbClr val="000066"/>
                </a:solidFill>
              </a:rPr>
              <a:t>) зависят только от значений</a:t>
            </a:r>
            <a:r>
              <a:rPr lang="en-US" altLang="ru-RU" sz="2800" dirty="0" smtClean="0">
                <a:solidFill>
                  <a:srgbClr val="000066"/>
                </a:solidFill>
              </a:rPr>
              <a:t> (1:Kmax,i,j)</a:t>
            </a:r>
            <a:endParaRPr lang="ru-RU" altLang="ru-RU" sz="2400" dirty="0" smtClean="0">
              <a:solidFill>
                <a:srgbClr val="000066"/>
              </a:solidFill>
            </a:endParaRPr>
          </a:p>
          <a:p>
            <a:pPr eaLnBrk="1" hangingPunct="1">
              <a:buFont typeface="Arial" charset="0"/>
              <a:buNone/>
            </a:pPr>
            <a:r>
              <a:rPr lang="ru-RU" altLang="ru-RU" sz="2400" dirty="0" smtClean="0">
                <a:solidFill>
                  <a:srgbClr val="000066"/>
                </a:solidFill>
              </a:rPr>
              <a:t>	</a:t>
            </a:r>
            <a:r>
              <a:rPr lang="ru-RU" altLang="ru-RU" sz="2800" dirty="0" smtClean="0">
                <a:solidFill>
                  <a:srgbClr val="000066"/>
                </a:solidFill>
              </a:rPr>
              <a:t>-  55-75 % времени расчетов</a:t>
            </a:r>
            <a:endParaRPr lang="ru-RU" altLang="ru-RU" sz="2400" dirty="0" smtClean="0">
              <a:solidFill>
                <a:srgbClr val="000066"/>
              </a:solidFill>
            </a:endParaRPr>
          </a:p>
        </p:txBody>
      </p:sp>
    </p:spTree>
    <p:extLst>
      <p:ext uri="{BB962C8B-B14F-4D97-AF65-F5344CB8AC3E}">
        <p14:creationId xmlns:p14="http://schemas.microsoft.com/office/powerpoint/2010/main" val="410222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0" y="0"/>
            <a:ext cx="9144000" cy="1412875"/>
          </a:xfrm>
        </p:spPr>
        <p:txBody>
          <a:bodyPr/>
          <a:lstStyle/>
          <a:p>
            <a:pPr eaLnBrk="1" hangingPunct="1"/>
            <a:r>
              <a:rPr lang="ru-RU" altLang="ru-RU" b="1" dirty="0" smtClean="0">
                <a:solidFill>
                  <a:srgbClr val="800000"/>
                </a:solidFill>
              </a:rPr>
              <a:t>Пути уменьшения ошибок численного прогноза погоды</a:t>
            </a:r>
            <a:endParaRPr lang="ru-RU" altLang="ru-RU" b="1" dirty="0" smtClean="0">
              <a:solidFill>
                <a:srgbClr val="000066"/>
              </a:solidFill>
            </a:endParaRPr>
          </a:p>
        </p:txBody>
      </p:sp>
      <p:sp>
        <p:nvSpPr>
          <p:cNvPr id="20483" name="Rectangle 3"/>
          <p:cNvSpPr>
            <a:spLocks noGrp="1"/>
          </p:cNvSpPr>
          <p:nvPr>
            <p:ph type="body" idx="1"/>
          </p:nvPr>
        </p:nvSpPr>
        <p:spPr>
          <a:xfrm>
            <a:off x="107505" y="1412875"/>
            <a:ext cx="9036496" cy="5372100"/>
          </a:xfrm>
        </p:spPr>
        <p:txBody>
          <a:bodyPr/>
          <a:lstStyle/>
          <a:p>
            <a:pPr eaLnBrk="1" hangingPunct="1">
              <a:buFontTx/>
              <a:buNone/>
            </a:pPr>
            <a:r>
              <a:rPr lang="ru-RU" altLang="ru-RU" sz="2800" dirty="0" smtClean="0">
                <a:latin typeface="Arial" panose="020B0604020202020204" pitchFamily="34" charset="0"/>
                <a:cs typeface="Arial" panose="020B0604020202020204" pitchFamily="34" charset="0"/>
              </a:rPr>
              <a:t>   </a:t>
            </a:r>
            <a:r>
              <a:rPr lang="en-US" altLang="ru-RU" dirty="0" smtClean="0">
                <a:solidFill>
                  <a:srgbClr val="000066"/>
                </a:solidFill>
                <a:latin typeface="Arial" panose="020B0604020202020204" pitchFamily="34" charset="0"/>
                <a:cs typeface="Arial" panose="020B0604020202020204" pitchFamily="34" charset="0"/>
              </a:rPr>
              <a:t>1)</a:t>
            </a:r>
            <a:r>
              <a:rPr lang="en-US" altLang="ru-RU" dirty="0" smtClean="0">
                <a:latin typeface="Arial" panose="020B0604020202020204" pitchFamily="34" charset="0"/>
                <a:cs typeface="Arial" panose="020B0604020202020204" pitchFamily="34" charset="0"/>
              </a:rPr>
              <a:t> </a:t>
            </a:r>
            <a:r>
              <a:rPr lang="ru-RU" altLang="ru-RU" dirty="0" smtClean="0">
                <a:solidFill>
                  <a:srgbClr val="000066"/>
                </a:solidFill>
                <a:latin typeface="Arial" panose="020B0604020202020204" pitchFamily="34" charset="0"/>
                <a:cs typeface="Arial" panose="020B0604020202020204" pitchFamily="34" charset="0"/>
              </a:rPr>
              <a:t>Повышение горизонтального и вертикального разрешения моделей. Возможно только на основе массивно-параллельных вычислений</a:t>
            </a:r>
          </a:p>
          <a:p>
            <a:pPr eaLnBrk="1" hangingPunct="1">
              <a:buFontTx/>
              <a:buNone/>
            </a:pPr>
            <a:r>
              <a:rPr lang="ru-RU" altLang="ru-RU" dirty="0" smtClean="0">
                <a:solidFill>
                  <a:srgbClr val="000066"/>
                </a:solidFill>
                <a:latin typeface="Arial" panose="020B0604020202020204" pitchFamily="34" charset="0"/>
                <a:cs typeface="Arial" panose="020B0604020202020204" pitchFamily="34" charset="0"/>
              </a:rPr>
              <a:t>   </a:t>
            </a:r>
            <a:r>
              <a:rPr lang="en-US" altLang="ru-RU" dirty="0" smtClean="0">
                <a:solidFill>
                  <a:srgbClr val="000066"/>
                </a:solidFill>
                <a:latin typeface="Arial" panose="020B0604020202020204" pitchFamily="34" charset="0"/>
                <a:cs typeface="Arial" panose="020B0604020202020204" pitchFamily="34" charset="0"/>
              </a:rPr>
              <a:t>=&gt;</a:t>
            </a:r>
            <a:r>
              <a:rPr lang="ru-RU" altLang="ru-RU" dirty="0" smtClean="0">
                <a:solidFill>
                  <a:srgbClr val="000066"/>
                </a:solidFill>
                <a:latin typeface="Arial" panose="020B0604020202020204" pitchFamily="34" charset="0"/>
                <a:cs typeface="Arial" panose="020B0604020202020204" pitchFamily="34" charset="0"/>
              </a:rPr>
              <a:t> разработка новых динамических блоков</a:t>
            </a:r>
            <a:br>
              <a:rPr lang="ru-RU" altLang="ru-RU" dirty="0" smtClean="0">
                <a:solidFill>
                  <a:srgbClr val="000066"/>
                </a:solidFill>
                <a:latin typeface="Arial" panose="020B0604020202020204" pitchFamily="34" charset="0"/>
                <a:cs typeface="Arial" panose="020B0604020202020204" pitchFamily="34" charset="0"/>
              </a:rPr>
            </a:br>
            <a:r>
              <a:rPr lang="en-US" altLang="ru-RU" dirty="0" smtClean="0">
                <a:solidFill>
                  <a:srgbClr val="000066"/>
                </a:solidFill>
                <a:latin typeface="Arial" panose="020B0604020202020204" pitchFamily="34" charset="0"/>
                <a:cs typeface="Arial" panose="020B0604020202020204" pitchFamily="34" charset="0"/>
              </a:rPr>
              <a:t>2) </a:t>
            </a:r>
            <a:r>
              <a:rPr lang="ru-RU" altLang="ru-RU" dirty="0" smtClean="0">
                <a:solidFill>
                  <a:srgbClr val="000066"/>
                </a:solidFill>
                <a:latin typeface="Arial" panose="020B0604020202020204" pitchFamily="34" charset="0"/>
                <a:cs typeface="Arial" panose="020B0604020202020204" pitchFamily="34" charset="0"/>
              </a:rPr>
              <a:t>Разработка и усовершенствование </a:t>
            </a:r>
            <a:r>
              <a:rPr lang="ru-RU" altLang="ru-RU" dirty="0" err="1" smtClean="0">
                <a:solidFill>
                  <a:srgbClr val="000066"/>
                </a:solidFill>
                <a:latin typeface="Arial" panose="020B0604020202020204" pitchFamily="34" charset="0"/>
                <a:cs typeface="Arial" panose="020B0604020202020204" pitchFamily="34" charset="0"/>
              </a:rPr>
              <a:t>параметризаций</a:t>
            </a:r>
            <a:r>
              <a:rPr lang="ru-RU" altLang="ru-RU" dirty="0" smtClean="0">
                <a:solidFill>
                  <a:srgbClr val="000066"/>
                </a:solidFill>
                <a:latin typeface="Arial" panose="020B0604020202020204" pitchFamily="34" charset="0"/>
                <a:cs typeface="Arial" panose="020B0604020202020204" pitchFamily="34" charset="0"/>
              </a:rPr>
              <a:t> процессов </a:t>
            </a:r>
            <a:r>
              <a:rPr lang="ru-RU" altLang="ru-RU" dirty="0" err="1" smtClean="0">
                <a:solidFill>
                  <a:srgbClr val="000066"/>
                </a:solidFill>
                <a:latin typeface="Arial" panose="020B0604020202020204" pitchFamily="34" charset="0"/>
                <a:cs typeface="Arial" panose="020B0604020202020204" pitchFamily="34" charset="0"/>
              </a:rPr>
              <a:t>подсеточного</a:t>
            </a:r>
            <a:r>
              <a:rPr lang="ru-RU" altLang="ru-RU" dirty="0" smtClean="0">
                <a:solidFill>
                  <a:srgbClr val="000066"/>
                </a:solidFill>
                <a:latin typeface="Arial" panose="020B0604020202020204" pitchFamily="34" charset="0"/>
                <a:cs typeface="Arial" panose="020B0604020202020204" pitchFamily="34" charset="0"/>
              </a:rPr>
              <a:t> масштаба </a:t>
            </a:r>
            <a:endParaRPr lang="en-US" altLang="ru-RU" dirty="0" smtClean="0">
              <a:solidFill>
                <a:srgbClr val="000066"/>
              </a:solidFill>
              <a:latin typeface="Arial" panose="020B0604020202020204" pitchFamily="34" charset="0"/>
              <a:cs typeface="Arial" panose="020B0604020202020204" pitchFamily="34" charset="0"/>
            </a:endParaRPr>
          </a:p>
          <a:p>
            <a:pPr eaLnBrk="1" hangingPunct="1">
              <a:buFontTx/>
              <a:buNone/>
            </a:pPr>
            <a:r>
              <a:rPr lang="en-US" altLang="ru-RU" dirty="0">
                <a:solidFill>
                  <a:srgbClr val="000066"/>
                </a:solidFill>
                <a:latin typeface="Arial" panose="020B0604020202020204" pitchFamily="34" charset="0"/>
                <a:cs typeface="Arial" panose="020B0604020202020204" pitchFamily="34" charset="0"/>
              </a:rPr>
              <a:t> </a:t>
            </a:r>
            <a:r>
              <a:rPr lang="en-US" altLang="ru-RU" dirty="0" smtClean="0">
                <a:solidFill>
                  <a:srgbClr val="000066"/>
                </a:solidFill>
                <a:latin typeface="Arial" panose="020B0604020202020204" pitchFamily="34" charset="0"/>
                <a:cs typeface="Arial" panose="020B0604020202020204" pitchFamily="34" charset="0"/>
              </a:rPr>
              <a:t>   </a:t>
            </a:r>
            <a:r>
              <a:rPr lang="ru-RU" altLang="ru-RU" dirty="0" smtClean="0">
                <a:solidFill>
                  <a:srgbClr val="006600"/>
                </a:solidFill>
                <a:latin typeface="Arial" panose="020B0604020202020204" pitchFamily="34" charset="0"/>
                <a:cs typeface="Arial" panose="020B0604020202020204" pitchFamily="34" charset="0"/>
              </a:rPr>
              <a:t>3) Улучшение оценки начального состояния </a:t>
            </a:r>
          </a:p>
          <a:p>
            <a:pPr eaLnBrk="1" hangingPunct="1">
              <a:buFontTx/>
              <a:buNone/>
            </a:pPr>
            <a:r>
              <a:rPr lang="ru-RU" altLang="ru-RU" dirty="0" smtClean="0">
                <a:solidFill>
                  <a:srgbClr val="006600"/>
                </a:solidFill>
                <a:latin typeface="Arial" panose="020B0604020202020204" pitchFamily="34" charset="0"/>
                <a:cs typeface="Arial" panose="020B0604020202020204" pitchFamily="34" charset="0"/>
              </a:rPr>
              <a:t>    4) </a:t>
            </a:r>
            <a:r>
              <a:rPr lang="ru-RU" altLang="ru-RU" i="1" dirty="0" smtClean="0">
                <a:solidFill>
                  <a:srgbClr val="006600"/>
                </a:solidFill>
                <a:latin typeface="Arial" panose="020B0604020202020204" pitchFamily="34" charset="0"/>
                <a:cs typeface="Arial" panose="020B0604020202020204" pitchFamily="34" charset="0"/>
              </a:rPr>
              <a:t>Ансамблевые прогнозы </a:t>
            </a:r>
          </a:p>
        </p:txBody>
      </p:sp>
    </p:spTree>
    <p:extLst>
      <p:ext uri="{BB962C8B-B14F-4D97-AF65-F5344CB8AC3E}">
        <p14:creationId xmlns:p14="http://schemas.microsoft.com/office/powerpoint/2010/main" val="3428394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052736"/>
          </a:xfrm>
        </p:spPr>
        <p:txBody>
          <a:bodyPr/>
          <a:lstStyle/>
          <a:p>
            <a:r>
              <a:rPr lang="ru-RU" sz="4000" dirty="0" smtClean="0">
                <a:solidFill>
                  <a:srgbClr val="990033"/>
                </a:solidFill>
                <a:latin typeface="Arial" panose="020B0604020202020204" pitchFamily="34" charset="0"/>
                <a:cs typeface="Arial" panose="020B0604020202020204" pitchFamily="34" charset="0"/>
              </a:rPr>
              <a:t>Повышение разрешения моделей</a:t>
            </a:r>
            <a:endParaRPr lang="ru-RU" sz="4000" dirty="0">
              <a:solidFill>
                <a:srgbClr val="990033"/>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57200" y="908720"/>
            <a:ext cx="8229600" cy="5217443"/>
          </a:xfrm>
        </p:spPr>
        <p:txBody>
          <a:bodyPr/>
          <a:lstStyle/>
          <a:p>
            <a:r>
              <a:rPr lang="ru-RU" dirty="0" smtClean="0">
                <a:solidFill>
                  <a:srgbClr val="003366"/>
                </a:solidFill>
              </a:rPr>
              <a:t>В настоящее время расценивается менее приоритетно</a:t>
            </a:r>
          </a:p>
          <a:p>
            <a:r>
              <a:rPr lang="ru-RU" dirty="0" smtClean="0">
                <a:solidFill>
                  <a:srgbClr val="003366"/>
                </a:solidFill>
              </a:rPr>
              <a:t>Отношение выигрыша в качестве прогноза по отношению к затратам энергии</a:t>
            </a:r>
          </a:p>
          <a:p>
            <a:r>
              <a:rPr lang="ru-RU" dirty="0" smtClean="0">
                <a:solidFill>
                  <a:srgbClr val="003366"/>
                </a:solidFill>
              </a:rPr>
              <a:t>Больший акцент на верифицируемое повышение качества моделирования и учета неопределенностей </a:t>
            </a:r>
          </a:p>
          <a:p>
            <a:endParaRPr lang="ru-RU" dirty="0" smtClean="0">
              <a:solidFill>
                <a:srgbClr val="003366"/>
              </a:solidFill>
            </a:endParaRPr>
          </a:p>
          <a:p>
            <a:r>
              <a:rPr lang="en-US" sz="1600" dirty="0">
                <a:solidFill>
                  <a:srgbClr val="003366"/>
                </a:solidFill>
                <a:latin typeface="Arial" panose="020B0604020202020204" pitchFamily="34" charset="0"/>
                <a:cs typeface="Arial" panose="020B0604020202020204" pitchFamily="34" charset="0"/>
              </a:rPr>
              <a:t>BAUER, P., DUEBEN, P., HOEFLER, T., QUINTINO, T., SCHULTHESS, T. &amp; WEDI, N. 2021. The digital revolution of Earth-system science. Nat </a:t>
            </a:r>
            <a:r>
              <a:rPr lang="en-US" sz="1600" dirty="0" err="1">
                <a:solidFill>
                  <a:srgbClr val="003366"/>
                </a:solidFill>
                <a:latin typeface="Arial" panose="020B0604020202020204" pitchFamily="34" charset="0"/>
                <a:cs typeface="Arial" panose="020B0604020202020204" pitchFamily="34" charset="0"/>
              </a:rPr>
              <a:t>Comput</a:t>
            </a:r>
            <a:r>
              <a:rPr lang="en-US" sz="1600" dirty="0">
                <a:solidFill>
                  <a:srgbClr val="003366"/>
                </a:solidFill>
                <a:latin typeface="Arial" panose="020B0604020202020204" pitchFamily="34" charset="0"/>
                <a:cs typeface="Arial" panose="020B0604020202020204" pitchFamily="34" charset="0"/>
              </a:rPr>
              <a:t> </a:t>
            </a:r>
            <a:r>
              <a:rPr lang="en-US" sz="1600" dirty="0" err="1">
                <a:solidFill>
                  <a:srgbClr val="003366"/>
                </a:solidFill>
                <a:latin typeface="Arial" panose="020B0604020202020204" pitchFamily="34" charset="0"/>
                <a:cs typeface="Arial" panose="020B0604020202020204" pitchFamily="34" charset="0"/>
              </a:rPr>
              <a:t>Sci</a:t>
            </a:r>
            <a:r>
              <a:rPr lang="en-US" sz="1600" dirty="0">
                <a:solidFill>
                  <a:srgbClr val="003366"/>
                </a:solidFill>
                <a:latin typeface="Arial" panose="020B0604020202020204" pitchFamily="34" charset="0"/>
                <a:cs typeface="Arial" panose="020B0604020202020204" pitchFamily="34" charset="0"/>
              </a:rPr>
              <a:t> 1, 104–113. https://doi.org/10.1038/s43588-021-00023-0</a:t>
            </a:r>
          </a:p>
          <a:p>
            <a:r>
              <a:rPr lang="en-US" sz="1600" dirty="0">
                <a:solidFill>
                  <a:srgbClr val="003366"/>
                </a:solidFill>
                <a:latin typeface="Arial" panose="020B0604020202020204" pitchFamily="34" charset="0"/>
                <a:cs typeface="Arial" panose="020B0604020202020204" pitchFamily="34" charset="0"/>
              </a:rPr>
              <a:t>Bauer, P., Stevens, B., </a:t>
            </a:r>
            <a:r>
              <a:rPr lang="en-US" sz="1600" dirty="0" err="1">
                <a:solidFill>
                  <a:srgbClr val="003366"/>
                </a:solidFill>
                <a:latin typeface="Arial" panose="020B0604020202020204" pitchFamily="34" charset="0"/>
                <a:cs typeface="Arial" panose="020B0604020202020204" pitchFamily="34" charset="0"/>
              </a:rPr>
              <a:t>Hazeleger</a:t>
            </a:r>
            <a:r>
              <a:rPr lang="en-US" sz="1600" dirty="0">
                <a:solidFill>
                  <a:srgbClr val="003366"/>
                </a:solidFill>
                <a:latin typeface="Arial" panose="020B0604020202020204" pitchFamily="34" charset="0"/>
                <a:cs typeface="Arial" panose="020B0604020202020204" pitchFamily="34" charset="0"/>
              </a:rPr>
              <a:t>, W. A digital twin of Earth for the green transition. Nat. </a:t>
            </a:r>
            <a:r>
              <a:rPr lang="en-US" sz="1600" dirty="0" err="1">
                <a:solidFill>
                  <a:srgbClr val="003366"/>
                </a:solidFill>
                <a:latin typeface="Arial" panose="020B0604020202020204" pitchFamily="34" charset="0"/>
                <a:cs typeface="Arial" panose="020B0604020202020204" pitchFamily="34" charset="0"/>
              </a:rPr>
              <a:t>Clim</a:t>
            </a:r>
            <a:r>
              <a:rPr lang="en-US" sz="1600" dirty="0">
                <a:solidFill>
                  <a:srgbClr val="003366"/>
                </a:solidFill>
                <a:latin typeface="Arial" panose="020B0604020202020204" pitchFamily="34" charset="0"/>
                <a:cs typeface="Arial" panose="020B0604020202020204" pitchFamily="34" charset="0"/>
              </a:rPr>
              <a:t>. Change </a:t>
            </a:r>
            <a:r>
              <a:rPr lang="en-US" sz="1600" dirty="0">
                <a:solidFill>
                  <a:srgbClr val="003366"/>
                </a:solidFill>
                <a:latin typeface="Arial" panose="020B0604020202020204" pitchFamily="34" charset="0"/>
                <a:cs typeface="Arial" panose="020B0604020202020204" pitchFamily="34" charset="0"/>
                <a:hlinkClick r:id="rId2"/>
              </a:rPr>
              <a:t>https://</a:t>
            </a:r>
            <a:r>
              <a:rPr lang="en-US" sz="1600" dirty="0" smtClean="0">
                <a:solidFill>
                  <a:srgbClr val="003366"/>
                </a:solidFill>
                <a:latin typeface="Arial" panose="020B0604020202020204" pitchFamily="34" charset="0"/>
                <a:cs typeface="Arial" panose="020B0604020202020204" pitchFamily="34" charset="0"/>
                <a:hlinkClick r:id="rId2"/>
              </a:rPr>
              <a:t>doi.org/10.1038/s41558-021-00986-y</a:t>
            </a:r>
            <a:r>
              <a:rPr lang="ru-RU" sz="1600" dirty="0" smtClean="0">
                <a:solidFill>
                  <a:srgbClr val="003366"/>
                </a:solidFill>
                <a:latin typeface="Arial" panose="020B0604020202020204" pitchFamily="34" charset="0"/>
                <a:cs typeface="Arial" panose="020B0604020202020204" pitchFamily="34" charset="0"/>
              </a:rPr>
              <a:t> </a:t>
            </a:r>
            <a:r>
              <a:rPr lang="en-US" sz="1600" dirty="0" smtClean="0">
                <a:solidFill>
                  <a:srgbClr val="003366"/>
                </a:solidFill>
                <a:latin typeface="Arial" panose="020B0604020202020204" pitchFamily="34" charset="0"/>
                <a:cs typeface="Arial" panose="020B0604020202020204" pitchFamily="34" charset="0"/>
              </a:rPr>
              <a:t>(2021</a:t>
            </a:r>
            <a:r>
              <a:rPr lang="en-US" sz="1600" dirty="0">
                <a:solidFill>
                  <a:srgbClr val="003366"/>
                </a:solidFill>
                <a:latin typeface="Arial" panose="020B0604020202020204" pitchFamily="34" charset="0"/>
                <a:cs typeface="Arial" panose="020B0604020202020204" pitchFamily="34" charset="0"/>
              </a:rPr>
              <a:t>).</a:t>
            </a:r>
            <a:endParaRPr lang="ru-RU" sz="1600"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32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pPr eaLnBrk="1" hangingPunct="1"/>
            <a:r>
              <a:rPr lang="ru-RU" altLang="ru-RU" smtClean="0">
                <a:solidFill>
                  <a:srgbClr val="800000"/>
                </a:solidFill>
              </a:rPr>
              <a:t>Спектр орографии как функция разрешения</a:t>
            </a:r>
          </a:p>
        </p:txBody>
      </p:sp>
      <p:pic>
        <p:nvPicPr>
          <p:cNvPr id="13315" name="Объект 3" descr="Вырезка экрана"/>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67238" y="3857625"/>
            <a:ext cx="9525" cy="11113"/>
          </a:xfrm>
        </p:spPr>
      </p:pic>
      <p:pic>
        <p:nvPicPr>
          <p:cNvPr id="13316"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8018463"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937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800000"/>
                </a:solidFill>
              </a:rPr>
              <a:t>Параметризации процессов </a:t>
            </a:r>
            <a:r>
              <a:rPr lang="ru-RU" dirty="0" err="1" smtClean="0">
                <a:solidFill>
                  <a:srgbClr val="800000"/>
                </a:solidFill>
              </a:rPr>
              <a:t>подсеточного</a:t>
            </a:r>
            <a:r>
              <a:rPr lang="ru-RU" dirty="0" smtClean="0">
                <a:solidFill>
                  <a:srgbClr val="800000"/>
                </a:solidFill>
              </a:rPr>
              <a:t> масштаба</a:t>
            </a:r>
            <a:endParaRPr lang="ru-RU" dirty="0">
              <a:solidFill>
                <a:srgbClr val="800000"/>
              </a:solidFill>
            </a:endParaRPr>
          </a:p>
        </p:txBody>
      </p:sp>
      <p:sp>
        <p:nvSpPr>
          <p:cNvPr id="3" name="Объект 2"/>
          <p:cNvSpPr>
            <a:spLocks noGrp="1"/>
          </p:cNvSpPr>
          <p:nvPr>
            <p:ph idx="1"/>
          </p:nvPr>
        </p:nvSpPr>
        <p:spPr/>
        <p:txBody>
          <a:bodyPr/>
          <a:lstStyle/>
          <a:p>
            <a:r>
              <a:rPr lang="ru-RU" dirty="0" smtClean="0">
                <a:solidFill>
                  <a:srgbClr val="000066"/>
                </a:solidFill>
              </a:rPr>
              <a:t>Радиация (солнечная и тепловая)</a:t>
            </a:r>
          </a:p>
          <a:p>
            <a:r>
              <a:rPr lang="ru-RU" dirty="0" smtClean="0">
                <a:solidFill>
                  <a:srgbClr val="000066"/>
                </a:solidFill>
              </a:rPr>
              <a:t>Описание процессов в облаках, включая микрофизические процессы</a:t>
            </a:r>
          </a:p>
          <a:p>
            <a:r>
              <a:rPr lang="ru-RU" dirty="0" smtClean="0">
                <a:solidFill>
                  <a:srgbClr val="000066"/>
                </a:solidFill>
              </a:rPr>
              <a:t>Глубокая конвекция</a:t>
            </a:r>
          </a:p>
          <a:p>
            <a:r>
              <a:rPr lang="ru-RU" dirty="0" smtClean="0">
                <a:solidFill>
                  <a:srgbClr val="000066"/>
                </a:solidFill>
              </a:rPr>
              <a:t>Пограничный слой (турбулентность) – лекция Д.В. Миронова</a:t>
            </a:r>
          </a:p>
          <a:p>
            <a:r>
              <a:rPr lang="ru-RU" dirty="0" smtClean="0">
                <a:solidFill>
                  <a:srgbClr val="000066"/>
                </a:solidFill>
              </a:rPr>
              <a:t>Торможение </a:t>
            </a:r>
            <a:r>
              <a:rPr lang="ru-RU" smtClean="0">
                <a:solidFill>
                  <a:srgbClr val="000066"/>
                </a:solidFill>
              </a:rPr>
              <a:t>гравитационных волн</a:t>
            </a:r>
            <a:endParaRPr lang="ru-RU" dirty="0" smtClean="0">
              <a:solidFill>
                <a:srgbClr val="000066"/>
              </a:solidFill>
            </a:endParaRPr>
          </a:p>
        </p:txBody>
      </p:sp>
    </p:spTree>
    <p:extLst>
      <p:ext uri="{BB962C8B-B14F-4D97-AF65-F5344CB8AC3E}">
        <p14:creationId xmlns:p14="http://schemas.microsoft.com/office/powerpoint/2010/main" val="498536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8468"/>
            <a:ext cx="9264526" cy="544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0476"/>
            <a:ext cx="9036496" cy="400110"/>
          </a:xfrm>
          <a:prstGeom prst="rect">
            <a:avLst/>
          </a:prstGeom>
          <a:noFill/>
        </p:spPr>
        <p:txBody>
          <a:bodyPr wrap="square" rtlCol="0">
            <a:spAutoFit/>
          </a:bodyPr>
          <a:lstStyle/>
          <a:p>
            <a:pPr algn="ctr"/>
            <a:r>
              <a:rPr lang="ru-RU" sz="2000" dirty="0" smtClean="0">
                <a:solidFill>
                  <a:srgbClr val="990033"/>
                </a:solidFill>
              </a:rPr>
              <a:t>Параметризация глубокой конвекции: основные процессы (1) </a:t>
            </a:r>
            <a:endParaRPr lang="ru-RU" sz="2000" dirty="0">
              <a:solidFill>
                <a:srgbClr val="990033"/>
              </a:solidFill>
            </a:endParaRPr>
          </a:p>
        </p:txBody>
      </p:sp>
      <p:sp>
        <p:nvSpPr>
          <p:cNvPr id="3" name="TextBox 2"/>
          <p:cNvSpPr txBox="1"/>
          <p:nvPr/>
        </p:nvSpPr>
        <p:spPr>
          <a:xfrm>
            <a:off x="4391472" y="6508187"/>
            <a:ext cx="4752528" cy="338554"/>
          </a:xfrm>
          <a:prstGeom prst="rect">
            <a:avLst/>
          </a:prstGeom>
          <a:noFill/>
        </p:spPr>
        <p:txBody>
          <a:bodyPr wrap="square" rtlCol="0">
            <a:spAutoFit/>
          </a:bodyPr>
          <a:lstStyle/>
          <a:p>
            <a:r>
              <a:rPr lang="ru-RU" sz="1600" dirty="0" smtClean="0"/>
              <a:t>Слайды Ж.-М. </a:t>
            </a:r>
            <a:r>
              <a:rPr lang="ru-RU" sz="1600" dirty="0" err="1" smtClean="0"/>
              <a:t>Пириу</a:t>
            </a:r>
            <a:r>
              <a:rPr lang="ru-RU" sz="1600" dirty="0" smtClean="0"/>
              <a:t>, </a:t>
            </a:r>
            <a:r>
              <a:rPr lang="ru-RU" sz="1600" dirty="0" err="1" smtClean="0"/>
              <a:t>Метео</a:t>
            </a:r>
            <a:r>
              <a:rPr lang="ru-RU" sz="1600" dirty="0" smtClean="0"/>
              <a:t>-Франс</a:t>
            </a:r>
            <a:endParaRPr lang="ru-RU" sz="1600" dirty="0"/>
          </a:p>
        </p:txBody>
      </p:sp>
      <p:sp>
        <p:nvSpPr>
          <p:cNvPr id="4" name="TextBox 3"/>
          <p:cNvSpPr txBox="1"/>
          <p:nvPr/>
        </p:nvSpPr>
        <p:spPr>
          <a:xfrm>
            <a:off x="1043608" y="6165304"/>
            <a:ext cx="6192688" cy="369332"/>
          </a:xfrm>
          <a:prstGeom prst="rect">
            <a:avLst/>
          </a:prstGeom>
          <a:noFill/>
        </p:spPr>
        <p:txBody>
          <a:bodyPr wrap="square" rtlCol="0">
            <a:spAutoFit/>
          </a:bodyPr>
          <a:lstStyle/>
          <a:p>
            <a:r>
              <a:rPr lang="ru-RU" dirty="0" smtClean="0">
                <a:solidFill>
                  <a:srgbClr val="000066"/>
                </a:solidFill>
              </a:rPr>
              <a:t>Учтено в первых </a:t>
            </a:r>
            <a:r>
              <a:rPr lang="ru-RU" dirty="0" err="1" smtClean="0">
                <a:solidFill>
                  <a:srgbClr val="000066"/>
                </a:solidFill>
              </a:rPr>
              <a:t>параметризациях</a:t>
            </a:r>
            <a:r>
              <a:rPr lang="ru-RU" dirty="0" smtClean="0">
                <a:solidFill>
                  <a:srgbClr val="000066"/>
                </a:solidFill>
              </a:rPr>
              <a:t> 60-х годов</a:t>
            </a:r>
            <a:endParaRPr lang="ru-RU" dirty="0">
              <a:solidFill>
                <a:srgbClr val="000066"/>
              </a:solidFill>
            </a:endParaRPr>
          </a:p>
        </p:txBody>
      </p:sp>
    </p:spTree>
    <p:extLst>
      <p:ext uri="{BB962C8B-B14F-4D97-AF65-F5344CB8AC3E}">
        <p14:creationId xmlns:p14="http://schemas.microsoft.com/office/powerpoint/2010/main" val="3558291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944"/>
            <a:ext cx="9144000" cy="1143000"/>
          </a:xfrm>
        </p:spPr>
        <p:txBody>
          <a:bodyPr/>
          <a:lstStyle/>
          <a:p>
            <a:r>
              <a:rPr lang="ru-RU" sz="2400" dirty="0">
                <a:solidFill>
                  <a:srgbClr val="990033"/>
                </a:solidFill>
                <a:latin typeface="Arial" panose="020B0604020202020204" pitchFamily="34" charset="0"/>
                <a:cs typeface="Arial" panose="020B0604020202020204" pitchFamily="34" charset="0"/>
              </a:rPr>
              <a:t>Параметризация глубокой конвекции: основные процессы </a:t>
            </a:r>
            <a:r>
              <a:rPr lang="ru-RU" sz="3200" dirty="0" smtClean="0">
                <a:solidFill>
                  <a:srgbClr val="990033"/>
                </a:solidFill>
                <a:latin typeface="Arial" panose="020B0604020202020204" pitchFamily="34" charset="0"/>
                <a:cs typeface="Arial" panose="020B0604020202020204" pitchFamily="34" charset="0"/>
              </a:rPr>
              <a:t>(2) </a:t>
            </a:r>
            <a:r>
              <a:rPr lang="ru-RU" sz="3200" dirty="0">
                <a:solidFill>
                  <a:srgbClr val="990033"/>
                </a:solidFill>
                <a:latin typeface="Arial" panose="020B0604020202020204" pitchFamily="34" charset="0"/>
                <a:cs typeface="Arial" panose="020B0604020202020204" pitchFamily="34" charset="0"/>
              </a:rPr>
              <a:t/>
            </a:r>
            <a:br>
              <a:rPr lang="ru-RU" sz="3200" dirty="0">
                <a:solidFill>
                  <a:srgbClr val="990033"/>
                </a:solidFill>
                <a:latin typeface="Arial" panose="020B0604020202020204" pitchFamily="34" charset="0"/>
                <a:cs typeface="Arial" panose="020B0604020202020204" pitchFamily="34" charset="0"/>
              </a:rPr>
            </a:br>
            <a:endParaRPr lang="ru-RU" sz="32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09625"/>
            <a:ext cx="852487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14" y="849877"/>
            <a:ext cx="852487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91472" y="6508187"/>
            <a:ext cx="4752528" cy="338554"/>
          </a:xfrm>
          <a:prstGeom prst="rect">
            <a:avLst/>
          </a:prstGeom>
          <a:noFill/>
        </p:spPr>
        <p:txBody>
          <a:bodyPr wrap="square" rtlCol="0">
            <a:spAutoFit/>
          </a:bodyPr>
          <a:lstStyle/>
          <a:p>
            <a:r>
              <a:rPr lang="ru-RU" sz="1600" dirty="0" smtClean="0"/>
              <a:t>Слайды Ж.-М. </a:t>
            </a:r>
            <a:r>
              <a:rPr lang="ru-RU" sz="1600" dirty="0" err="1" smtClean="0"/>
              <a:t>Пириу</a:t>
            </a:r>
            <a:r>
              <a:rPr lang="ru-RU" sz="1600" dirty="0" smtClean="0"/>
              <a:t>, </a:t>
            </a:r>
            <a:r>
              <a:rPr lang="ru-RU" sz="1600" dirty="0" err="1" smtClean="0"/>
              <a:t>Метео</a:t>
            </a:r>
            <a:r>
              <a:rPr lang="ru-RU" sz="1600" dirty="0" smtClean="0"/>
              <a:t>-Франс</a:t>
            </a:r>
            <a:endParaRPr lang="ru-RU" sz="1600" dirty="0"/>
          </a:p>
        </p:txBody>
      </p:sp>
      <p:sp>
        <p:nvSpPr>
          <p:cNvPr id="3" name="TextBox 2"/>
          <p:cNvSpPr txBox="1"/>
          <p:nvPr/>
        </p:nvSpPr>
        <p:spPr>
          <a:xfrm>
            <a:off x="539552" y="6237312"/>
            <a:ext cx="5976664" cy="369332"/>
          </a:xfrm>
          <a:prstGeom prst="rect">
            <a:avLst/>
          </a:prstGeom>
          <a:noFill/>
        </p:spPr>
        <p:txBody>
          <a:bodyPr wrap="square" rtlCol="0">
            <a:spAutoFit/>
          </a:bodyPr>
          <a:lstStyle/>
          <a:p>
            <a:r>
              <a:rPr lang="ru-RU" dirty="0" smtClean="0"/>
              <a:t>Впервые учтено в схеме </a:t>
            </a:r>
            <a:r>
              <a:rPr lang="ru-RU" dirty="0" err="1" smtClean="0"/>
              <a:t>Куо</a:t>
            </a:r>
            <a:r>
              <a:rPr lang="ru-RU" dirty="0" smtClean="0"/>
              <a:t> (1974)</a:t>
            </a:r>
            <a:endParaRPr lang="ru-RU" dirty="0"/>
          </a:p>
        </p:txBody>
      </p:sp>
    </p:spTree>
    <p:extLst>
      <p:ext uri="{BB962C8B-B14F-4D97-AF65-F5344CB8AC3E}">
        <p14:creationId xmlns:p14="http://schemas.microsoft.com/office/powerpoint/2010/main" val="180855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lstStyle/>
          <a:p>
            <a:r>
              <a:rPr lang="ru-RU" sz="2400" dirty="0">
                <a:solidFill>
                  <a:srgbClr val="990033"/>
                </a:solidFill>
                <a:latin typeface="Arial" panose="020B0604020202020204" pitchFamily="34" charset="0"/>
                <a:cs typeface="Arial" panose="020B0604020202020204" pitchFamily="34" charset="0"/>
              </a:rPr>
              <a:t>Параметризация глубокой конвекции: основные процессы </a:t>
            </a:r>
            <a:r>
              <a:rPr lang="ru-RU" sz="2400" dirty="0" smtClean="0">
                <a:solidFill>
                  <a:srgbClr val="990033"/>
                </a:solidFill>
                <a:latin typeface="Arial" panose="020B0604020202020204" pitchFamily="34" charset="0"/>
                <a:cs typeface="Arial" panose="020B0604020202020204" pitchFamily="34" charset="0"/>
              </a:rPr>
              <a:t>(3) </a:t>
            </a:r>
            <a:endParaRPr lang="ru-RU" sz="4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5248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91472" y="6508187"/>
            <a:ext cx="4752528" cy="338554"/>
          </a:xfrm>
          <a:prstGeom prst="rect">
            <a:avLst/>
          </a:prstGeom>
          <a:noFill/>
        </p:spPr>
        <p:txBody>
          <a:bodyPr wrap="square" rtlCol="0">
            <a:spAutoFit/>
          </a:bodyPr>
          <a:lstStyle/>
          <a:p>
            <a:r>
              <a:rPr lang="ru-RU" sz="1600" dirty="0" smtClean="0"/>
              <a:t>Слайды Ж.-М. </a:t>
            </a:r>
            <a:r>
              <a:rPr lang="ru-RU" sz="1600" dirty="0" err="1" smtClean="0"/>
              <a:t>Пириу</a:t>
            </a:r>
            <a:r>
              <a:rPr lang="ru-RU" sz="1600" dirty="0" smtClean="0"/>
              <a:t>, </a:t>
            </a:r>
            <a:r>
              <a:rPr lang="ru-RU" sz="1600" dirty="0" err="1" smtClean="0"/>
              <a:t>Метео</a:t>
            </a:r>
            <a:r>
              <a:rPr lang="ru-RU" sz="1600" dirty="0" smtClean="0"/>
              <a:t>-Франс</a:t>
            </a:r>
            <a:endParaRPr lang="ru-RU" sz="1600" dirty="0"/>
          </a:p>
        </p:txBody>
      </p:sp>
      <p:sp>
        <p:nvSpPr>
          <p:cNvPr id="3" name="TextBox 2"/>
          <p:cNvSpPr txBox="1"/>
          <p:nvPr/>
        </p:nvSpPr>
        <p:spPr>
          <a:xfrm>
            <a:off x="611560" y="5373216"/>
            <a:ext cx="8208912" cy="646331"/>
          </a:xfrm>
          <a:prstGeom prst="rect">
            <a:avLst/>
          </a:prstGeom>
          <a:noFill/>
        </p:spPr>
        <p:txBody>
          <a:bodyPr wrap="square" rtlCol="0">
            <a:spAutoFit/>
          </a:bodyPr>
          <a:lstStyle/>
          <a:p>
            <a:r>
              <a:rPr lang="ru-RU" dirty="0" smtClean="0">
                <a:solidFill>
                  <a:srgbClr val="000066"/>
                </a:solidFill>
              </a:rPr>
              <a:t>Эти три процесса учтены в большинстве схем, разработанных</a:t>
            </a:r>
            <a:r>
              <a:rPr lang="en-US" dirty="0" smtClean="0">
                <a:solidFill>
                  <a:srgbClr val="000066"/>
                </a:solidFill>
              </a:rPr>
              <a:t> </a:t>
            </a:r>
            <a:r>
              <a:rPr lang="ru-RU" dirty="0" smtClean="0">
                <a:solidFill>
                  <a:srgbClr val="000066"/>
                </a:solidFill>
              </a:rPr>
              <a:t>в 20м веке </a:t>
            </a:r>
            <a:endParaRPr lang="ru-RU" dirty="0">
              <a:solidFill>
                <a:srgbClr val="000066"/>
              </a:solidFill>
            </a:endParaRPr>
          </a:p>
        </p:txBody>
      </p:sp>
    </p:spTree>
    <p:extLst>
      <p:ext uri="{BB962C8B-B14F-4D97-AF65-F5344CB8AC3E}">
        <p14:creationId xmlns:p14="http://schemas.microsoft.com/office/powerpoint/2010/main" val="32702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5" y="0"/>
            <a:ext cx="9144000" cy="568325"/>
          </a:xfrm>
        </p:spPr>
        <p:txBody>
          <a:bodyPr/>
          <a:lstStyle/>
          <a:p>
            <a:r>
              <a:rPr lang="ru-RU" sz="2400" dirty="0" smtClean="0">
                <a:solidFill>
                  <a:srgbClr val="990033"/>
                </a:solidFill>
                <a:latin typeface="Arial" panose="020B0604020202020204" pitchFamily="34" charset="0"/>
                <a:cs typeface="Arial" panose="020B0604020202020204" pitchFamily="34" charset="0"/>
              </a:rPr>
              <a:t>Параметризация глубокой конвекции: основные процессы (4) </a:t>
            </a:r>
            <a:endParaRPr lang="ru-RU" sz="2400"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5" y="548680"/>
            <a:ext cx="88773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473118" y="6237312"/>
            <a:ext cx="4189417" cy="369332"/>
          </a:xfrm>
          <a:prstGeom prst="rect">
            <a:avLst/>
          </a:prstGeom>
        </p:spPr>
        <p:txBody>
          <a:bodyPr wrap="none">
            <a:spAutoFit/>
          </a:bodyPr>
          <a:lstStyle/>
          <a:p>
            <a:r>
              <a:rPr lang="ru-RU" dirty="0"/>
              <a:t>Слайды Ж.-М. </a:t>
            </a:r>
            <a:r>
              <a:rPr lang="ru-RU" dirty="0" err="1"/>
              <a:t>Пириу</a:t>
            </a:r>
            <a:r>
              <a:rPr lang="ru-RU" dirty="0"/>
              <a:t>, </a:t>
            </a:r>
            <a:r>
              <a:rPr lang="ru-RU" dirty="0" err="1"/>
              <a:t>Метео</a:t>
            </a:r>
            <a:r>
              <a:rPr lang="ru-RU" dirty="0"/>
              <a:t>-Франс</a:t>
            </a:r>
            <a:endParaRPr lang="ru-RU" dirty="0"/>
          </a:p>
        </p:txBody>
      </p:sp>
    </p:spTree>
    <p:extLst>
      <p:ext uri="{BB962C8B-B14F-4D97-AF65-F5344CB8AC3E}">
        <p14:creationId xmlns:p14="http://schemas.microsoft.com/office/powerpoint/2010/main" val="315623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75" y="0"/>
            <a:ext cx="9144000" cy="568325"/>
          </a:xfrm>
        </p:spPr>
        <p:txBody>
          <a:bodyPr/>
          <a:lstStyle/>
          <a:p>
            <a:r>
              <a:rPr lang="ru-RU" sz="2400" dirty="0" smtClean="0">
                <a:solidFill>
                  <a:srgbClr val="990033"/>
                </a:solidFill>
                <a:latin typeface="Arial" panose="020B0604020202020204" pitchFamily="34" charset="0"/>
                <a:cs typeface="Arial" panose="020B0604020202020204" pitchFamily="34" charset="0"/>
              </a:rPr>
              <a:t>Параметризация глубокой конвекции: основные процессы (5) </a:t>
            </a:r>
            <a:endParaRPr lang="ru-RU" sz="2400" dirty="0">
              <a:latin typeface="Arial" panose="020B0604020202020204" pitchFamily="34" charset="0"/>
              <a:cs typeface="Arial" panose="020B0604020202020204" pitchFamily="34" charset="0"/>
            </a:endParaRPr>
          </a:p>
        </p:txBody>
      </p:sp>
      <p:sp>
        <p:nvSpPr>
          <p:cNvPr id="3" name="Прямоугольник 2"/>
          <p:cNvSpPr/>
          <p:nvPr/>
        </p:nvSpPr>
        <p:spPr>
          <a:xfrm>
            <a:off x="4473118" y="6237312"/>
            <a:ext cx="4189417" cy="369332"/>
          </a:xfrm>
          <a:prstGeom prst="rect">
            <a:avLst/>
          </a:prstGeom>
        </p:spPr>
        <p:txBody>
          <a:bodyPr wrap="none">
            <a:spAutoFit/>
          </a:bodyPr>
          <a:lstStyle/>
          <a:p>
            <a:r>
              <a:rPr lang="ru-RU" dirty="0"/>
              <a:t>Слайды Ж.-М. </a:t>
            </a:r>
            <a:r>
              <a:rPr lang="ru-RU" dirty="0" err="1"/>
              <a:t>Пириу</a:t>
            </a:r>
            <a:r>
              <a:rPr lang="ru-RU" dirty="0"/>
              <a:t>, </a:t>
            </a:r>
            <a:r>
              <a:rPr lang="ru-RU" dirty="0" err="1"/>
              <a:t>Метео</a:t>
            </a:r>
            <a:r>
              <a:rPr lang="ru-RU" dirty="0"/>
              <a:t>-Франс</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790575"/>
            <a:ext cx="850582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01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1143000"/>
          </a:xfrm>
        </p:spPr>
        <p:txBody>
          <a:bodyPr/>
          <a:lstStyle/>
          <a:p>
            <a:r>
              <a:rPr lang="ru-RU" b="1" dirty="0">
                <a:solidFill>
                  <a:srgbClr val="990033"/>
                </a:solidFill>
              </a:rPr>
              <a:t>Зачем нужна математическая модель атмосферы?</a:t>
            </a:r>
            <a:endParaRPr lang="ru-RU" b="1" dirty="0"/>
          </a:p>
        </p:txBody>
      </p:sp>
      <p:sp>
        <p:nvSpPr>
          <p:cNvPr id="3" name="Объект 2"/>
          <p:cNvSpPr>
            <a:spLocks noGrp="1"/>
          </p:cNvSpPr>
          <p:nvPr>
            <p:ph idx="1"/>
          </p:nvPr>
        </p:nvSpPr>
        <p:spPr>
          <a:xfrm>
            <a:off x="611560" y="1988840"/>
            <a:ext cx="8229600" cy="4525963"/>
          </a:xfrm>
        </p:spPr>
        <p:txBody>
          <a:bodyPr/>
          <a:lstStyle/>
          <a:p>
            <a:r>
              <a:rPr lang="ru-RU" sz="4000" dirty="0" smtClean="0">
                <a:solidFill>
                  <a:srgbClr val="000066"/>
                </a:solidFill>
              </a:rPr>
              <a:t>Численный прогноз погоды (на часы, дни, недели</a:t>
            </a:r>
            <a:r>
              <a:rPr lang="ru-RU" sz="4000" dirty="0">
                <a:solidFill>
                  <a:srgbClr val="000066"/>
                </a:solidFill>
              </a:rPr>
              <a:t>) </a:t>
            </a:r>
            <a:r>
              <a:rPr lang="ru-RU" dirty="0">
                <a:solidFill>
                  <a:srgbClr val="000066"/>
                </a:solidFill>
              </a:rPr>
              <a:t>Обеспечение боковых граничных условий для моделей в ограниченной области</a:t>
            </a:r>
            <a:endParaRPr lang="ru-RU" sz="4000" dirty="0" smtClean="0">
              <a:solidFill>
                <a:srgbClr val="000066"/>
              </a:solidFill>
            </a:endParaRPr>
          </a:p>
          <a:p>
            <a:endParaRPr lang="ru-RU" sz="4000" dirty="0" smtClean="0">
              <a:solidFill>
                <a:srgbClr val="000066"/>
              </a:solidFill>
            </a:endParaRPr>
          </a:p>
          <a:p>
            <a:r>
              <a:rPr lang="ru-RU" sz="4000" dirty="0" smtClean="0">
                <a:solidFill>
                  <a:srgbClr val="000066"/>
                </a:solidFill>
              </a:rPr>
              <a:t>Воспроизведение современного климата и проекция будущих изменений</a:t>
            </a:r>
          </a:p>
          <a:p>
            <a:endParaRPr lang="ru-RU" sz="3600" dirty="0"/>
          </a:p>
          <a:p>
            <a:pPr marL="0" indent="0">
              <a:buNone/>
            </a:pPr>
            <a:endParaRPr lang="ru-RU" dirty="0"/>
          </a:p>
        </p:txBody>
      </p:sp>
    </p:spTree>
    <p:extLst>
      <p:ext uri="{BB962C8B-B14F-4D97-AF65-F5344CB8AC3E}">
        <p14:creationId xmlns:p14="http://schemas.microsoft.com/office/powerpoint/2010/main" val="2925064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solidFill>
                  <a:srgbClr val="800000"/>
                </a:solidFill>
                <a:latin typeface="Arial" panose="020B0604020202020204" pitchFamily="34" charset="0"/>
                <a:cs typeface="Arial" panose="020B0604020202020204" pitchFamily="34" charset="0"/>
              </a:rPr>
              <a:t>Следствие для описания двух последних механизмов.</a:t>
            </a:r>
            <a:endParaRPr lang="ru-RU" sz="3600" dirty="0">
              <a:solidFill>
                <a:srgbClr val="8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p:txBody>
          <a:bodyPr/>
          <a:lstStyle/>
          <a:p>
            <a:r>
              <a:rPr lang="ru-RU" dirty="0" smtClean="0">
                <a:solidFill>
                  <a:srgbClr val="003366"/>
                </a:solidFill>
              </a:rPr>
              <a:t>В параметризации должна учитываться «память»: история конвекции в данном узде в предыдущие моменты времени</a:t>
            </a:r>
            <a:endParaRPr lang="ru-RU" dirty="0">
              <a:solidFill>
                <a:srgbClr val="003366"/>
              </a:solidFill>
            </a:endParaRPr>
          </a:p>
        </p:txBody>
      </p:sp>
    </p:spTree>
    <p:extLst>
      <p:ext uri="{BB962C8B-B14F-4D97-AF65-F5344CB8AC3E}">
        <p14:creationId xmlns:p14="http://schemas.microsoft.com/office/powerpoint/2010/main" val="94967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amp;Kcy;&amp;acy;&amp;rcy;&amp;tcy;&amp;icy;&amp;ncy;&amp;kcy;&amp;icy; &amp;pcy;&amp;ocy; &amp;zcy;&amp;acy;&amp;pcy;&amp;rcy;&amp;ocy;&amp;scy;&amp;ucy; ensemble 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68675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7"/>
          <p:cNvSpPr txBox="1">
            <a:spLocks noChangeArrowheads="1"/>
          </p:cNvSpPr>
          <p:nvPr/>
        </p:nvSpPr>
        <p:spPr bwMode="auto">
          <a:xfrm>
            <a:off x="4716463" y="3068638"/>
            <a:ext cx="302577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ru-RU" altLang="ru-RU" sz="1800"/>
              <a:t>Анализ неопределенности</a:t>
            </a:r>
          </a:p>
        </p:txBody>
      </p:sp>
      <p:sp>
        <p:nvSpPr>
          <p:cNvPr id="80900" name="Text Box 8"/>
          <p:cNvSpPr txBox="1">
            <a:spLocks noChangeArrowheads="1"/>
          </p:cNvSpPr>
          <p:nvPr/>
        </p:nvSpPr>
        <p:spPr bwMode="auto">
          <a:xfrm>
            <a:off x="2771775" y="1484313"/>
            <a:ext cx="24479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endParaRPr lang="ru-RU" altLang="ru-RU" sz="1800"/>
          </a:p>
        </p:txBody>
      </p:sp>
      <p:sp>
        <p:nvSpPr>
          <p:cNvPr id="80901" name="Text Box 9"/>
          <p:cNvSpPr txBox="1">
            <a:spLocks noChangeArrowheads="1"/>
          </p:cNvSpPr>
          <p:nvPr/>
        </p:nvSpPr>
        <p:spPr bwMode="auto">
          <a:xfrm>
            <a:off x="4932363" y="4365625"/>
            <a:ext cx="3240087"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ru-RU" altLang="ru-RU" sz="1800"/>
              <a:t>Вероятностный прогноз</a:t>
            </a:r>
          </a:p>
        </p:txBody>
      </p:sp>
      <p:sp>
        <p:nvSpPr>
          <p:cNvPr id="80902" name="Text Box 10"/>
          <p:cNvSpPr txBox="1">
            <a:spLocks noChangeArrowheads="1"/>
          </p:cNvSpPr>
          <p:nvPr/>
        </p:nvSpPr>
        <p:spPr bwMode="auto">
          <a:xfrm>
            <a:off x="1619250" y="2924175"/>
            <a:ext cx="1081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endParaRPr lang="ru-RU" altLang="ru-RU" sz="1800"/>
          </a:p>
        </p:txBody>
      </p:sp>
      <p:sp>
        <p:nvSpPr>
          <p:cNvPr id="80903" name="Text Box 11"/>
          <p:cNvSpPr txBox="1">
            <a:spLocks noChangeArrowheads="1"/>
          </p:cNvSpPr>
          <p:nvPr/>
        </p:nvSpPr>
        <p:spPr bwMode="auto">
          <a:xfrm>
            <a:off x="1763713" y="2924175"/>
            <a:ext cx="1152525"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ru-RU" altLang="ru-RU" sz="1400"/>
              <a:t>Начальное состояние</a:t>
            </a:r>
          </a:p>
        </p:txBody>
      </p:sp>
      <p:sp>
        <p:nvSpPr>
          <p:cNvPr id="80904" name="Text Box 12"/>
          <p:cNvSpPr txBox="1">
            <a:spLocks noChangeArrowheads="1"/>
          </p:cNvSpPr>
          <p:nvPr/>
        </p:nvSpPr>
        <p:spPr bwMode="auto">
          <a:xfrm>
            <a:off x="1763713" y="1989138"/>
            <a:ext cx="792162"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ru-RU" altLang="ru-RU" sz="1200"/>
              <a:t>Истина</a:t>
            </a:r>
          </a:p>
        </p:txBody>
      </p:sp>
      <p:sp>
        <p:nvSpPr>
          <p:cNvPr id="3" name="TextBox 2"/>
          <p:cNvSpPr txBox="1"/>
          <p:nvPr/>
        </p:nvSpPr>
        <p:spPr>
          <a:xfrm>
            <a:off x="323528" y="260648"/>
            <a:ext cx="8136904" cy="769441"/>
          </a:xfrm>
          <a:prstGeom prst="rect">
            <a:avLst/>
          </a:prstGeom>
          <a:noFill/>
        </p:spPr>
        <p:txBody>
          <a:bodyPr wrap="square" rtlCol="0">
            <a:spAutoFit/>
          </a:bodyPr>
          <a:lstStyle/>
          <a:p>
            <a:pPr algn="ctr"/>
            <a:r>
              <a:rPr lang="ru-RU" sz="4400" dirty="0" smtClean="0">
                <a:solidFill>
                  <a:srgbClr val="990033"/>
                </a:solidFill>
              </a:rPr>
              <a:t>Ансамблевые прогнозы</a:t>
            </a:r>
            <a:endParaRPr lang="ru-RU" sz="4400" dirty="0">
              <a:solidFill>
                <a:srgbClr val="990033"/>
              </a:solidFill>
            </a:endParaRPr>
          </a:p>
        </p:txBody>
      </p:sp>
    </p:spTree>
    <p:extLst>
      <p:ext uri="{BB962C8B-B14F-4D97-AF65-F5344CB8AC3E}">
        <p14:creationId xmlns:p14="http://schemas.microsoft.com/office/powerpoint/2010/main" val="2769904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solidFill>
                  <a:srgbClr val="A11F63"/>
                </a:solidFill>
              </a:rPr>
              <a:t>Atmospheric predictability</a:t>
            </a:r>
            <a:endParaRPr lang="ru-RU" dirty="0">
              <a:solidFill>
                <a:srgbClr val="A11F63"/>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8206457" cy="521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239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dirty="0" smtClean="0">
                <a:solidFill>
                  <a:srgbClr val="990033"/>
                </a:solidFill>
                <a:latin typeface="Arial" panose="020B0604020202020204" pitchFamily="34" charset="0"/>
                <a:cs typeface="Arial" panose="020B0604020202020204" pitchFamily="34" charset="0"/>
              </a:rPr>
              <a:t>Ансамблевый прогноз</a:t>
            </a:r>
            <a:endParaRPr lang="ru-RU" dirty="0">
              <a:solidFill>
                <a:srgbClr val="990033"/>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79512" y="1340768"/>
            <a:ext cx="8579296" cy="5433467"/>
          </a:xfrm>
        </p:spPr>
        <p:txBody>
          <a:bodyPr/>
          <a:lstStyle/>
          <a:p>
            <a:r>
              <a:rPr lang="ru-RU" dirty="0" smtClean="0">
                <a:solidFill>
                  <a:srgbClr val="000066"/>
                </a:solidFill>
                <a:latin typeface="Arial" panose="020B0604020202020204" pitchFamily="34" charset="0"/>
                <a:cs typeface="Arial" panose="020B0604020202020204" pitchFamily="34" charset="0"/>
              </a:rPr>
              <a:t>Учет неопределенности начальных данных</a:t>
            </a:r>
          </a:p>
          <a:p>
            <a:pPr marL="0" indent="0">
              <a:buNone/>
            </a:pPr>
            <a:r>
              <a:rPr lang="ru-RU" sz="2800" dirty="0" smtClean="0">
                <a:solidFill>
                  <a:srgbClr val="000066"/>
                </a:solidFill>
                <a:latin typeface="Arial" panose="020B0604020202020204" pitchFamily="34" charset="0"/>
                <a:cs typeface="Arial" panose="020B0604020202020204" pitchFamily="34" charset="0"/>
              </a:rPr>
              <a:t>(ошибки представления в пространстве и времени, ошибки интерполяции, ошибки перевода измеряемой величины в переменную модели) </a:t>
            </a:r>
            <a:r>
              <a:rPr lang="ru-RU" dirty="0" smtClean="0">
                <a:solidFill>
                  <a:srgbClr val="000066"/>
                </a:solidFill>
                <a:latin typeface="Arial" panose="020B0604020202020204" pitchFamily="34" charset="0"/>
                <a:cs typeface="Arial" panose="020B0604020202020204" pitchFamily="34" charset="0"/>
              </a:rPr>
              <a:t>– </a:t>
            </a:r>
            <a:r>
              <a:rPr lang="ru-RU" sz="2400" dirty="0" smtClean="0">
                <a:solidFill>
                  <a:srgbClr val="000066"/>
                </a:solidFill>
                <a:latin typeface="Arial" panose="020B0604020202020204" pitchFamily="34" charset="0"/>
                <a:cs typeface="Arial" panose="020B0604020202020204" pitchFamily="34" charset="0"/>
              </a:rPr>
              <a:t>доклад </a:t>
            </a:r>
            <a:r>
              <a:rPr lang="ru-RU" sz="2400" dirty="0" err="1" smtClean="0">
                <a:solidFill>
                  <a:srgbClr val="000066"/>
                </a:solidFill>
                <a:latin typeface="Arial" panose="020B0604020202020204" pitchFamily="34" charset="0"/>
                <a:cs typeface="Arial" panose="020B0604020202020204" pitchFamily="34" charset="0"/>
              </a:rPr>
              <a:t>В.Г.Мизяк</a:t>
            </a:r>
            <a:r>
              <a:rPr lang="ru-RU" sz="2400" dirty="0" smtClean="0">
                <a:solidFill>
                  <a:srgbClr val="000066"/>
                </a:solidFill>
                <a:latin typeface="Arial" panose="020B0604020202020204" pitchFamily="34" charset="0"/>
                <a:cs typeface="Arial" panose="020B0604020202020204" pitchFamily="34" charset="0"/>
              </a:rPr>
              <a:t> с </a:t>
            </a:r>
            <a:r>
              <a:rPr lang="ru-RU" sz="2400" dirty="0" err="1" smtClean="0">
                <a:solidFill>
                  <a:srgbClr val="000066"/>
                </a:solidFill>
                <a:latin typeface="Arial" panose="020B0604020202020204" pitchFamily="34" charset="0"/>
                <a:cs typeface="Arial" panose="020B0604020202020204" pitchFamily="34" charset="0"/>
              </a:rPr>
              <a:t>соавт</a:t>
            </a:r>
            <a:r>
              <a:rPr lang="ru-RU" sz="2400" dirty="0" smtClean="0">
                <a:solidFill>
                  <a:srgbClr val="000066"/>
                </a:solidFill>
                <a:latin typeface="Arial" panose="020B0604020202020204" pitchFamily="34" charset="0"/>
                <a:cs typeface="Arial" panose="020B0604020202020204" pitchFamily="34" charset="0"/>
              </a:rPr>
              <a:t>.</a:t>
            </a:r>
          </a:p>
          <a:p>
            <a:r>
              <a:rPr lang="ru-RU" dirty="0" smtClean="0">
                <a:solidFill>
                  <a:srgbClr val="000066"/>
                </a:solidFill>
                <a:latin typeface="Arial" panose="020B0604020202020204" pitchFamily="34" charset="0"/>
                <a:cs typeface="Arial" panose="020B0604020202020204" pitchFamily="34" charset="0"/>
              </a:rPr>
              <a:t>Учет неопределенности модели </a:t>
            </a:r>
            <a:r>
              <a:rPr lang="ru-RU" sz="2800" dirty="0" smtClean="0">
                <a:solidFill>
                  <a:srgbClr val="000066"/>
                </a:solidFill>
                <a:latin typeface="Arial" panose="020B0604020202020204" pitchFamily="34" charset="0"/>
                <a:cs typeface="Arial" panose="020B0604020202020204" pitchFamily="34" charset="0"/>
              </a:rPr>
              <a:t>(конечно-разностные/… аппроксимации, неопределенности </a:t>
            </a:r>
            <a:r>
              <a:rPr lang="ru-RU" sz="2800" dirty="0" err="1" smtClean="0">
                <a:solidFill>
                  <a:srgbClr val="000066"/>
                </a:solidFill>
                <a:latin typeface="Arial" panose="020B0604020202020204" pitchFamily="34" charset="0"/>
                <a:cs typeface="Arial" panose="020B0604020202020204" pitchFamily="34" charset="0"/>
              </a:rPr>
              <a:t>параметризаций</a:t>
            </a:r>
            <a:r>
              <a:rPr lang="ru-RU" sz="2800" dirty="0" smtClean="0">
                <a:solidFill>
                  <a:srgbClr val="000066"/>
                </a:solidFill>
                <a:latin typeface="Arial" panose="020B0604020202020204" pitchFamily="34" charset="0"/>
                <a:cs typeface="Arial" panose="020B0604020202020204" pitchFamily="34" charset="0"/>
              </a:rPr>
              <a:t>)</a:t>
            </a:r>
            <a:r>
              <a:rPr lang="ru-RU" dirty="0" smtClean="0">
                <a:solidFill>
                  <a:srgbClr val="000066"/>
                </a:solidFill>
                <a:latin typeface="Arial" panose="020B0604020202020204" pitchFamily="34" charset="0"/>
                <a:cs typeface="Arial" panose="020B0604020202020204" pitchFamily="34" charset="0"/>
              </a:rPr>
              <a:t> – </a:t>
            </a:r>
            <a:r>
              <a:rPr lang="ru-RU" sz="2400" dirty="0" smtClean="0">
                <a:solidFill>
                  <a:srgbClr val="000066"/>
                </a:solidFill>
                <a:latin typeface="Arial" panose="020B0604020202020204" pitchFamily="34" charset="0"/>
                <a:cs typeface="Arial" panose="020B0604020202020204" pitchFamily="34" charset="0"/>
              </a:rPr>
              <a:t>доклад </a:t>
            </a:r>
            <a:r>
              <a:rPr lang="ru-RU" sz="2400" dirty="0" err="1" smtClean="0">
                <a:solidFill>
                  <a:srgbClr val="000066"/>
                </a:solidFill>
                <a:latin typeface="Arial" panose="020B0604020202020204" pitchFamily="34" charset="0"/>
                <a:cs typeface="Arial" panose="020B0604020202020204" pitchFamily="34" charset="0"/>
              </a:rPr>
              <a:t>К.А.Алиповой</a:t>
            </a:r>
            <a:r>
              <a:rPr lang="ru-RU" sz="2400" dirty="0" smtClean="0">
                <a:solidFill>
                  <a:srgbClr val="000066"/>
                </a:solidFill>
                <a:latin typeface="Arial" panose="020B0604020202020204" pitchFamily="34" charset="0"/>
                <a:cs typeface="Arial" panose="020B0604020202020204" pitchFamily="34" charset="0"/>
              </a:rPr>
              <a:t> с </a:t>
            </a:r>
            <a:r>
              <a:rPr lang="ru-RU" sz="2400" dirty="0" err="1" smtClean="0">
                <a:solidFill>
                  <a:srgbClr val="000066"/>
                </a:solidFill>
                <a:latin typeface="Arial" panose="020B0604020202020204" pitchFamily="34" charset="0"/>
                <a:cs typeface="Arial" panose="020B0604020202020204" pitchFamily="34" charset="0"/>
              </a:rPr>
              <a:t>соавт</a:t>
            </a:r>
            <a:r>
              <a:rPr lang="ru-RU" sz="2400" dirty="0" smtClean="0">
                <a:solidFill>
                  <a:srgbClr val="000066"/>
                </a:solidFill>
                <a:latin typeface="Arial" panose="020B0604020202020204" pitchFamily="34" charset="0"/>
                <a:cs typeface="Arial" panose="020B0604020202020204" pitchFamily="34" charset="0"/>
              </a:rPr>
              <a:t>.</a:t>
            </a:r>
            <a:endParaRPr lang="ru-RU" dirty="0" smtClean="0">
              <a:solidFill>
                <a:srgbClr val="000066"/>
              </a:solidFill>
              <a:latin typeface="Arial" panose="020B060402020202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3111152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130175"/>
            <a:ext cx="9144000" cy="777875"/>
          </a:xfrm>
        </p:spPr>
        <p:txBody>
          <a:bodyPr/>
          <a:lstStyle/>
          <a:p>
            <a:pPr eaLnBrk="1" hangingPunct="1"/>
            <a:r>
              <a:rPr lang="ru-RU" altLang="ru-RU" dirty="0" smtClean="0">
                <a:solidFill>
                  <a:srgbClr val="A50021"/>
                </a:solidFill>
              </a:rPr>
              <a:t>Бесшовный прогноз</a:t>
            </a:r>
          </a:p>
        </p:txBody>
      </p:sp>
      <p:sp>
        <p:nvSpPr>
          <p:cNvPr id="93187" name="Rectangle 3"/>
          <p:cNvSpPr>
            <a:spLocks noGrp="1" noChangeArrowheads="1"/>
          </p:cNvSpPr>
          <p:nvPr>
            <p:ph type="body" idx="1"/>
          </p:nvPr>
        </p:nvSpPr>
        <p:spPr>
          <a:xfrm>
            <a:off x="34925" y="908050"/>
            <a:ext cx="9036050" cy="5876925"/>
          </a:xfrm>
        </p:spPr>
        <p:txBody>
          <a:bodyPr/>
          <a:lstStyle/>
          <a:p>
            <a:pPr eaLnBrk="1" hangingPunct="1"/>
            <a:r>
              <a:rPr lang="ru-RU" altLang="ru-RU" sz="2400" dirty="0" smtClean="0">
                <a:solidFill>
                  <a:srgbClr val="000066"/>
                </a:solidFill>
              </a:rPr>
              <a:t>В атмосфере нет искусственных границ между временными масштабами </a:t>
            </a:r>
            <a:r>
              <a:rPr lang="en-US" altLang="ru-RU" sz="2400" dirty="0" smtClean="0">
                <a:solidFill>
                  <a:srgbClr val="000066"/>
                </a:solidFill>
              </a:rPr>
              <a:t>(Shukla, 2006), (Hoskins QJ 2013).</a:t>
            </a:r>
            <a:r>
              <a:rPr lang="ru-RU" altLang="ru-RU" sz="2400" dirty="0" smtClean="0">
                <a:solidFill>
                  <a:srgbClr val="000066"/>
                </a:solidFill>
              </a:rPr>
              <a:t> </a:t>
            </a:r>
          </a:p>
          <a:p>
            <a:pPr eaLnBrk="1" hangingPunct="1"/>
            <a:r>
              <a:rPr lang="ru-RU" altLang="ru-RU" sz="2400" dirty="0" smtClean="0">
                <a:solidFill>
                  <a:srgbClr val="000066"/>
                </a:solidFill>
              </a:rPr>
              <a:t>Имеются явления с временными масштабами более года, которые воспроизводятся моделями (напр., </a:t>
            </a:r>
            <a:r>
              <a:rPr lang="ru-RU" altLang="ru-RU" sz="2400" dirty="0" err="1" smtClean="0">
                <a:solidFill>
                  <a:srgbClr val="000066"/>
                </a:solidFill>
              </a:rPr>
              <a:t>квазидвухлетние</a:t>
            </a:r>
            <a:r>
              <a:rPr lang="ru-RU" altLang="ru-RU" sz="2400" dirty="0" smtClean="0">
                <a:solidFill>
                  <a:srgbClr val="000066"/>
                </a:solidFill>
              </a:rPr>
              <a:t> колебания в стратосфере).</a:t>
            </a:r>
          </a:p>
          <a:p>
            <a:pPr eaLnBrk="1" hangingPunct="1"/>
            <a:r>
              <a:rPr lang="ru-RU" altLang="ru-RU" sz="2400" dirty="0" smtClean="0">
                <a:solidFill>
                  <a:srgbClr val="000066"/>
                </a:solidFill>
              </a:rPr>
              <a:t>«Хорошая» модель атмосферы должна правильно воспроизводить все временные масштабы</a:t>
            </a:r>
            <a:r>
              <a:rPr lang="en-US" altLang="ru-RU" sz="2400" dirty="0" smtClean="0">
                <a:solidFill>
                  <a:srgbClr val="000066"/>
                </a:solidFill>
              </a:rPr>
              <a:t> </a:t>
            </a:r>
            <a:r>
              <a:rPr lang="ru-RU" altLang="ru-RU" sz="2400" dirty="0" smtClean="0">
                <a:solidFill>
                  <a:srgbClr val="000066"/>
                </a:solidFill>
              </a:rPr>
              <a:t>от мезомасштабного циклона до  </a:t>
            </a:r>
            <a:r>
              <a:rPr lang="ru-RU" altLang="ru-RU" sz="2400" dirty="0" err="1" smtClean="0">
                <a:solidFill>
                  <a:srgbClr val="000066"/>
                </a:solidFill>
              </a:rPr>
              <a:t>квазидвухлетних</a:t>
            </a:r>
            <a:r>
              <a:rPr lang="ru-RU" altLang="ru-RU" sz="2400" dirty="0" smtClean="0">
                <a:solidFill>
                  <a:srgbClr val="000066"/>
                </a:solidFill>
              </a:rPr>
              <a:t> колебаний в рамках единого набора </a:t>
            </a:r>
            <a:r>
              <a:rPr lang="ru-RU" altLang="ru-RU" sz="2400" dirty="0" err="1" smtClean="0">
                <a:solidFill>
                  <a:srgbClr val="000066"/>
                </a:solidFill>
              </a:rPr>
              <a:t>параметризаций</a:t>
            </a:r>
            <a:r>
              <a:rPr lang="ru-RU" altLang="ru-RU" sz="2400" dirty="0" smtClean="0">
                <a:solidFill>
                  <a:srgbClr val="000066"/>
                </a:solidFill>
              </a:rPr>
              <a:t> (возможно, с различными параметрами).</a:t>
            </a:r>
          </a:p>
          <a:p>
            <a:pPr eaLnBrk="1" hangingPunct="1"/>
            <a:r>
              <a:rPr lang="ru-RU" altLang="ru-RU" sz="2400" dirty="0" smtClean="0">
                <a:solidFill>
                  <a:srgbClr val="000066"/>
                </a:solidFill>
              </a:rPr>
              <a:t>Словосочетание  иногда используется спекулятивно : у моделей численного прогноза погоды и климата -- разные оценки ошибок!</a:t>
            </a:r>
          </a:p>
        </p:txBody>
      </p:sp>
    </p:spTree>
    <p:extLst>
      <p:ext uri="{BB962C8B-B14F-4D97-AF65-F5344CB8AC3E}">
        <p14:creationId xmlns:p14="http://schemas.microsoft.com/office/powerpoint/2010/main" val="1871206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p:cNvSpPr>
            <a:spLocks noGrp="1"/>
          </p:cNvSpPr>
          <p:nvPr>
            <p:ph type="title"/>
          </p:nvPr>
        </p:nvSpPr>
        <p:spPr>
          <a:xfrm>
            <a:off x="468313" y="115888"/>
            <a:ext cx="8229600" cy="1143000"/>
          </a:xfrm>
        </p:spPr>
        <p:txBody>
          <a:bodyPr/>
          <a:lstStyle/>
          <a:p>
            <a:r>
              <a:rPr lang="ru-RU" altLang="ru-RU" smtClean="0">
                <a:solidFill>
                  <a:srgbClr val="990033"/>
                </a:solidFill>
              </a:rPr>
              <a:t>Субсезонные и сезонные прогнозы</a:t>
            </a:r>
          </a:p>
        </p:txBody>
      </p:sp>
      <p:sp>
        <p:nvSpPr>
          <p:cNvPr id="94211" name="Объект 2"/>
          <p:cNvSpPr>
            <a:spLocks noGrp="1"/>
          </p:cNvSpPr>
          <p:nvPr>
            <p:ph idx="1"/>
          </p:nvPr>
        </p:nvSpPr>
        <p:spPr>
          <a:xfrm>
            <a:off x="0" y="1341438"/>
            <a:ext cx="9036050" cy="4924425"/>
          </a:xfrm>
        </p:spPr>
        <p:txBody>
          <a:bodyPr/>
          <a:lstStyle/>
          <a:p>
            <a:r>
              <a:rPr lang="ru-RU" altLang="ru-RU" smtClean="0">
                <a:solidFill>
                  <a:srgbClr val="000066"/>
                </a:solidFill>
              </a:rPr>
              <a:t>Успешны в основном в тропиках. В средних и высоких широтах – отдельные «пятна». </a:t>
            </a:r>
          </a:p>
          <a:p>
            <a:r>
              <a:rPr lang="ru-RU" altLang="ru-RU" smtClean="0">
                <a:solidFill>
                  <a:srgbClr val="000066"/>
                </a:solidFill>
              </a:rPr>
              <a:t>«Гладкие» поля (характеристики макромаштабной циркуляции) предсказываются лучше</a:t>
            </a:r>
          </a:p>
          <a:p>
            <a:r>
              <a:rPr lang="ru-RU" altLang="ru-RU" smtClean="0">
                <a:solidFill>
                  <a:srgbClr val="000066"/>
                </a:solidFill>
              </a:rPr>
              <a:t>Россия: </a:t>
            </a:r>
            <a:r>
              <a:rPr lang="en-US" altLang="ru-RU" smtClean="0">
                <a:solidFill>
                  <a:srgbClr val="000066"/>
                </a:solidFill>
              </a:rPr>
              <a:t>Global producing center </a:t>
            </a:r>
            <a:r>
              <a:rPr lang="ru-RU" altLang="ru-RU" smtClean="0">
                <a:solidFill>
                  <a:srgbClr val="000066"/>
                </a:solidFill>
              </a:rPr>
              <a:t>(ГМЦ)</a:t>
            </a:r>
            <a:r>
              <a:rPr lang="uk-UA" altLang="ru-RU" smtClean="0">
                <a:solidFill>
                  <a:srgbClr val="000066"/>
                </a:solidFill>
              </a:rPr>
              <a:t>, </a:t>
            </a:r>
            <a:r>
              <a:rPr lang="en-US" altLang="ru-RU" smtClean="0">
                <a:solidFill>
                  <a:srgbClr val="000066"/>
                </a:solidFill>
              </a:rPr>
              <a:t>NEACC</a:t>
            </a:r>
            <a:r>
              <a:rPr lang="ru-RU" altLang="ru-RU" smtClean="0">
                <a:solidFill>
                  <a:srgbClr val="000066"/>
                </a:solidFill>
              </a:rPr>
              <a:t> (СЕАКЦ; ГМЦ + ГГО). Участвует в международных проектах </a:t>
            </a:r>
            <a:r>
              <a:rPr lang="en-US" altLang="ru-RU" smtClean="0">
                <a:solidFill>
                  <a:srgbClr val="000066"/>
                </a:solidFill>
              </a:rPr>
              <a:t>APCC MME</a:t>
            </a:r>
            <a:r>
              <a:rPr lang="ru-RU" altLang="ru-RU" smtClean="0">
                <a:solidFill>
                  <a:srgbClr val="000066"/>
                </a:solidFill>
              </a:rPr>
              <a:t>, проекте </a:t>
            </a:r>
            <a:r>
              <a:rPr lang="en-US" altLang="ru-RU" smtClean="0">
                <a:solidFill>
                  <a:srgbClr val="000066"/>
                </a:solidFill>
              </a:rPr>
              <a:t>S2S</a:t>
            </a:r>
            <a:endParaRPr lang="ru-RU" altLang="ru-RU" smtClean="0">
              <a:solidFill>
                <a:srgbClr val="000066"/>
              </a:solidFill>
            </a:endParaRPr>
          </a:p>
          <a:p>
            <a:endParaRPr lang="ru-RU" altLang="ru-RU" smtClean="0">
              <a:solidFill>
                <a:srgbClr val="000066"/>
              </a:solidFill>
            </a:endParaRPr>
          </a:p>
        </p:txBody>
      </p:sp>
    </p:spTree>
    <p:extLst>
      <p:ext uri="{BB962C8B-B14F-4D97-AF65-F5344CB8AC3E}">
        <p14:creationId xmlns:p14="http://schemas.microsoft.com/office/powerpoint/2010/main" val="2250807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457200" y="1219200"/>
            <a:ext cx="8251825" cy="5059363"/>
            <a:chOff x="-238" y="576"/>
            <a:chExt cx="5998" cy="3504"/>
          </a:xfrm>
        </p:grpSpPr>
        <p:sp>
          <p:nvSpPr>
            <p:cNvPr id="95236" name="Rectangle 3"/>
            <p:cNvSpPr>
              <a:spLocks noChangeArrowheads="1"/>
            </p:cNvSpPr>
            <p:nvPr/>
          </p:nvSpPr>
          <p:spPr bwMode="auto">
            <a:xfrm>
              <a:off x="0" y="576"/>
              <a:ext cx="5760"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ru-RU" altLang="ru-RU" sz="1800">
                <a:latin typeface="Verdana" pitchFamily="34" charset="0"/>
              </a:endParaRPr>
            </a:p>
          </p:txBody>
        </p:sp>
        <p:pic>
          <p:nvPicPr>
            <p:cNvPr id="95237" name="Picture 4" descr="apcc_multi-institu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1632"/>
              <a:ext cx="1920"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8" name="Group 5"/>
            <p:cNvGrpSpPr>
              <a:grpSpLocks/>
            </p:cNvGrpSpPr>
            <p:nvPr/>
          </p:nvGrpSpPr>
          <p:grpSpPr bwMode="auto">
            <a:xfrm>
              <a:off x="3773" y="1486"/>
              <a:ext cx="1987" cy="477"/>
              <a:chOff x="3773" y="1486"/>
              <a:chExt cx="1987" cy="477"/>
            </a:xfrm>
          </p:grpSpPr>
          <p:sp>
            <p:nvSpPr>
              <p:cNvPr id="95290" name="Text Box 6"/>
              <p:cNvSpPr txBox="1">
                <a:spLocks noChangeArrowheads="1"/>
              </p:cNvSpPr>
              <p:nvPr/>
            </p:nvSpPr>
            <p:spPr bwMode="auto">
              <a:xfrm>
                <a:off x="4095" y="1486"/>
                <a:ext cx="166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40000"/>
                  </a:lnSpc>
                  <a:spcBef>
                    <a:spcPct val="50000"/>
                  </a:spcBef>
                  <a:buFontTx/>
                  <a:buNone/>
                </a:pPr>
                <a:r>
                  <a:rPr kumimoji="1" lang="en-US" altLang="ko-KR" sz="1200" b="1">
                    <a:solidFill>
                      <a:srgbClr val="777777"/>
                    </a:solidFill>
                    <a:ea typeface="MD아트체"/>
                    <a:cs typeface="MD아트체"/>
                  </a:rPr>
                  <a:t>National Climate Center/CMA</a:t>
                </a:r>
              </a:p>
              <a:p>
                <a:pPr algn="r" eaLnBrk="1" latinLnBrk="1" hangingPunct="1">
                  <a:lnSpc>
                    <a:spcPct val="40000"/>
                  </a:lnSpc>
                  <a:spcBef>
                    <a:spcPct val="50000"/>
                  </a:spcBef>
                  <a:buFontTx/>
                  <a:buNone/>
                </a:pPr>
                <a:r>
                  <a:rPr kumimoji="1" lang="en-US" altLang="ko-KR" sz="1200" b="1">
                    <a:solidFill>
                      <a:srgbClr val="777777"/>
                    </a:solidFill>
                    <a:ea typeface="MD아트체"/>
                    <a:cs typeface="MD아트체"/>
                  </a:rPr>
                  <a:t>China</a:t>
                </a:r>
              </a:p>
            </p:txBody>
          </p:sp>
          <p:pic>
            <p:nvPicPr>
              <p:cNvPr id="95291" name="Picture 7" descr="NCC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1587"/>
                <a:ext cx="56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92" name="Line 8"/>
              <p:cNvSpPr>
                <a:spLocks noChangeShapeType="1"/>
              </p:cNvSpPr>
              <p:nvPr/>
            </p:nvSpPr>
            <p:spPr bwMode="auto">
              <a:xfrm flipH="1">
                <a:off x="3773" y="1774"/>
                <a:ext cx="359" cy="162"/>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39" name="Group 9"/>
            <p:cNvGrpSpPr>
              <a:grpSpLocks/>
            </p:cNvGrpSpPr>
            <p:nvPr/>
          </p:nvGrpSpPr>
          <p:grpSpPr bwMode="auto">
            <a:xfrm>
              <a:off x="3901" y="1929"/>
              <a:ext cx="1859" cy="580"/>
              <a:chOff x="3901" y="1929"/>
              <a:chExt cx="1859" cy="580"/>
            </a:xfrm>
          </p:grpSpPr>
          <p:pic>
            <p:nvPicPr>
              <p:cNvPr id="95287" name="Picture 10" descr="logo_i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 y="2107"/>
                <a:ext cx="54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88" name="Text Box 11"/>
              <p:cNvSpPr txBox="1">
                <a:spLocks noChangeArrowheads="1"/>
              </p:cNvSpPr>
              <p:nvPr/>
            </p:nvSpPr>
            <p:spPr bwMode="auto">
              <a:xfrm>
                <a:off x="4501" y="1929"/>
                <a:ext cx="125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40000"/>
                  </a:lnSpc>
                  <a:spcBef>
                    <a:spcPct val="50000"/>
                  </a:spcBef>
                  <a:buFontTx/>
                  <a:buNone/>
                </a:pPr>
                <a:r>
                  <a:rPr kumimoji="1" lang="en-US" altLang="ko-KR" sz="1200" b="1">
                    <a:solidFill>
                      <a:schemeClr val="accent2"/>
                    </a:solidFill>
                    <a:ea typeface="MD아트체"/>
                    <a:cs typeface="MD아트체"/>
                  </a:rPr>
                  <a:t>Institute of </a:t>
                </a:r>
              </a:p>
              <a:p>
                <a:pPr algn="r" eaLnBrk="1" latinLnBrk="1" hangingPunct="1">
                  <a:lnSpc>
                    <a:spcPct val="40000"/>
                  </a:lnSpc>
                  <a:spcBef>
                    <a:spcPct val="50000"/>
                  </a:spcBef>
                  <a:buFontTx/>
                  <a:buNone/>
                </a:pPr>
                <a:r>
                  <a:rPr kumimoji="1" lang="en-US" altLang="ko-KR" sz="1200" b="1">
                    <a:solidFill>
                      <a:schemeClr val="accent2"/>
                    </a:solidFill>
                    <a:ea typeface="MD아트체"/>
                    <a:cs typeface="MD아트체"/>
                  </a:rPr>
                  <a:t>Atmospheric Physics</a:t>
                </a:r>
              </a:p>
              <a:p>
                <a:pPr algn="r" eaLnBrk="1" latinLnBrk="1" hangingPunct="1">
                  <a:lnSpc>
                    <a:spcPct val="40000"/>
                  </a:lnSpc>
                  <a:spcBef>
                    <a:spcPct val="50000"/>
                  </a:spcBef>
                  <a:buFontTx/>
                  <a:buNone/>
                </a:pPr>
                <a:r>
                  <a:rPr kumimoji="1" lang="en-US" altLang="ko-KR" sz="1200" b="1">
                    <a:solidFill>
                      <a:schemeClr val="accent2"/>
                    </a:solidFill>
                    <a:ea typeface="MD아트체"/>
                    <a:cs typeface="MD아트체"/>
                  </a:rPr>
                  <a:t>China</a:t>
                </a:r>
              </a:p>
            </p:txBody>
          </p:sp>
          <p:sp>
            <p:nvSpPr>
              <p:cNvPr id="95289" name="Line 12"/>
              <p:cNvSpPr>
                <a:spLocks noChangeShapeType="1"/>
              </p:cNvSpPr>
              <p:nvPr/>
            </p:nvSpPr>
            <p:spPr bwMode="auto">
              <a:xfrm flipH="1" flipV="1">
                <a:off x="3901" y="2276"/>
                <a:ext cx="760" cy="1"/>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0" name="Group 13"/>
            <p:cNvGrpSpPr>
              <a:grpSpLocks/>
            </p:cNvGrpSpPr>
            <p:nvPr/>
          </p:nvGrpSpPr>
          <p:grpSpPr bwMode="auto">
            <a:xfrm>
              <a:off x="3827" y="2568"/>
              <a:ext cx="1933" cy="505"/>
              <a:chOff x="3827" y="2568"/>
              <a:chExt cx="1933" cy="505"/>
            </a:xfrm>
          </p:grpSpPr>
          <p:pic>
            <p:nvPicPr>
              <p:cNvPr id="95284" name="Picture 14" descr="inf_logo_taip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2" y="2707"/>
                <a:ext cx="4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85" name="Text Box 15"/>
              <p:cNvSpPr txBox="1">
                <a:spLocks noChangeArrowheads="1"/>
              </p:cNvSpPr>
              <p:nvPr/>
            </p:nvSpPr>
            <p:spPr bwMode="auto">
              <a:xfrm>
                <a:off x="4366" y="2686"/>
                <a:ext cx="13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40000"/>
                  </a:lnSpc>
                  <a:spcBef>
                    <a:spcPct val="50000"/>
                  </a:spcBef>
                  <a:buFontTx/>
                  <a:buNone/>
                </a:pPr>
                <a:r>
                  <a:rPr kumimoji="1" lang="en-US" altLang="ko-KR" sz="1200" b="1">
                    <a:solidFill>
                      <a:srgbClr val="777777"/>
                    </a:solidFill>
                    <a:ea typeface="MD아트체"/>
                    <a:cs typeface="MD아트체"/>
                  </a:rPr>
                  <a:t>Central Weather Bureau</a:t>
                </a:r>
              </a:p>
              <a:p>
                <a:pPr algn="r" eaLnBrk="1" latinLnBrk="1" hangingPunct="1">
                  <a:lnSpc>
                    <a:spcPct val="40000"/>
                  </a:lnSpc>
                  <a:spcBef>
                    <a:spcPct val="50000"/>
                  </a:spcBef>
                  <a:buFontTx/>
                  <a:buNone/>
                </a:pPr>
                <a:r>
                  <a:rPr kumimoji="1" lang="en-US" altLang="ko-KR" sz="1200" b="1">
                    <a:solidFill>
                      <a:srgbClr val="777777"/>
                    </a:solidFill>
                    <a:ea typeface="MD아트체"/>
                    <a:cs typeface="MD아트체"/>
                  </a:rPr>
                  <a:t>Chinese Taipei</a:t>
                </a:r>
              </a:p>
            </p:txBody>
          </p:sp>
          <p:sp>
            <p:nvSpPr>
              <p:cNvPr id="95286" name="Line 16"/>
              <p:cNvSpPr>
                <a:spLocks noChangeShapeType="1"/>
              </p:cNvSpPr>
              <p:nvPr/>
            </p:nvSpPr>
            <p:spPr bwMode="auto">
              <a:xfrm flipH="1" flipV="1">
                <a:off x="3827" y="2568"/>
                <a:ext cx="703" cy="235"/>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1" name="Group 17"/>
            <p:cNvGrpSpPr>
              <a:grpSpLocks/>
            </p:cNvGrpSpPr>
            <p:nvPr/>
          </p:nvGrpSpPr>
          <p:grpSpPr bwMode="auto">
            <a:xfrm>
              <a:off x="3559" y="2825"/>
              <a:ext cx="2136" cy="620"/>
              <a:chOff x="3559" y="2825"/>
              <a:chExt cx="2136" cy="620"/>
            </a:xfrm>
          </p:grpSpPr>
          <p:pic>
            <p:nvPicPr>
              <p:cNvPr id="95281" name="Picture 18" descr="inf_logo_j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3043"/>
                <a:ext cx="54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82" name="Text Box 19"/>
              <p:cNvSpPr txBox="1">
                <a:spLocks noChangeArrowheads="1"/>
              </p:cNvSpPr>
              <p:nvPr/>
            </p:nvSpPr>
            <p:spPr bwMode="auto">
              <a:xfrm>
                <a:off x="3998" y="3158"/>
                <a:ext cx="169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spcBef>
                    <a:spcPct val="50000"/>
                  </a:spcBef>
                  <a:buFontTx/>
                  <a:buNone/>
                </a:pPr>
                <a:r>
                  <a:rPr kumimoji="1" lang="en-US" altLang="ko-KR" sz="1200" b="1">
                    <a:solidFill>
                      <a:schemeClr val="accent2"/>
                    </a:solidFill>
                    <a:ea typeface="MD아트체"/>
                    <a:cs typeface="MD아트체"/>
                  </a:rPr>
                  <a:t>Japan Meteorological Agency</a:t>
                </a:r>
              </a:p>
            </p:txBody>
          </p:sp>
          <p:sp>
            <p:nvSpPr>
              <p:cNvPr id="95283" name="Line 20"/>
              <p:cNvSpPr>
                <a:spLocks noChangeShapeType="1"/>
              </p:cNvSpPr>
              <p:nvPr/>
            </p:nvSpPr>
            <p:spPr bwMode="auto">
              <a:xfrm flipH="1" flipV="1">
                <a:off x="3559" y="2825"/>
                <a:ext cx="313" cy="316"/>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2" name="Group 21"/>
            <p:cNvGrpSpPr>
              <a:grpSpLocks/>
            </p:cNvGrpSpPr>
            <p:nvPr/>
          </p:nvGrpSpPr>
          <p:grpSpPr bwMode="auto">
            <a:xfrm>
              <a:off x="2976" y="2978"/>
              <a:ext cx="2229" cy="731"/>
              <a:chOff x="2976" y="2978"/>
              <a:chExt cx="2229" cy="731"/>
            </a:xfrm>
          </p:grpSpPr>
          <p:pic>
            <p:nvPicPr>
              <p:cNvPr id="95278" name="Picture 22" descr="기상청로고"/>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6" y="3235"/>
                <a:ext cx="474"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9" name="Text Box 23"/>
              <p:cNvSpPr txBox="1">
                <a:spLocks noChangeArrowheads="1"/>
              </p:cNvSpPr>
              <p:nvPr/>
            </p:nvSpPr>
            <p:spPr bwMode="auto">
              <a:xfrm>
                <a:off x="3132" y="3475"/>
                <a:ext cx="207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spcBef>
                    <a:spcPct val="50000"/>
                  </a:spcBef>
                  <a:buFontTx/>
                  <a:buNone/>
                </a:pPr>
                <a:r>
                  <a:rPr kumimoji="1" lang="en-US" altLang="ko-KR" sz="1200" b="1">
                    <a:solidFill>
                      <a:srgbClr val="777777"/>
                    </a:solidFill>
                    <a:ea typeface="MD아트체"/>
                    <a:cs typeface="MD아트체"/>
                  </a:rPr>
                  <a:t>Korea Meteorological Administration</a:t>
                </a:r>
              </a:p>
            </p:txBody>
          </p:sp>
          <p:sp>
            <p:nvSpPr>
              <p:cNvPr id="95280" name="Line 24"/>
              <p:cNvSpPr>
                <a:spLocks noChangeShapeType="1"/>
              </p:cNvSpPr>
              <p:nvPr/>
            </p:nvSpPr>
            <p:spPr bwMode="auto">
              <a:xfrm flipH="1" flipV="1">
                <a:off x="3127" y="2978"/>
                <a:ext cx="30" cy="235"/>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3" name="Group 25"/>
            <p:cNvGrpSpPr>
              <a:grpSpLocks/>
            </p:cNvGrpSpPr>
            <p:nvPr/>
          </p:nvGrpSpPr>
          <p:grpSpPr bwMode="auto">
            <a:xfrm>
              <a:off x="1920" y="2984"/>
              <a:ext cx="1906" cy="975"/>
              <a:chOff x="1920" y="2984"/>
              <a:chExt cx="1906" cy="975"/>
            </a:xfrm>
          </p:grpSpPr>
          <p:pic>
            <p:nvPicPr>
              <p:cNvPr id="95275" name="Picture 26" descr="inf_logo_metr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4" y="3264"/>
                <a:ext cx="46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6" name="Text Box 27"/>
              <p:cNvSpPr txBox="1">
                <a:spLocks noChangeArrowheads="1"/>
              </p:cNvSpPr>
              <p:nvPr/>
            </p:nvSpPr>
            <p:spPr bwMode="auto">
              <a:xfrm>
                <a:off x="1920" y="3667"/>
                <a:ext cx="190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latinLnBrk="1" hangingPunct="1">
                  <a:spcBef>
                    <a:spcPct val="50000"/>
                  </a:spcBef>
                  <a:buFontTx/>
                  <a:buNone/>
                </a:pPr>
                <a:r>
                  <a:rPr kumimoji="1" lang="en-US" altLang="ko-KR" sz="1200" b="1">
                    <a:solidFill>
                      <a:schemeClr val="accent2"/>
                    </a:solidFill>
                    <a:ea typeface="MD아트체"/>
                    <a:cs typeface="MD아트체"/>
                  </a:rPr>
                  <a:t>Meteorological Research Institute</a:t>
                </a:r>
              </a:p>
              <a:p>
                <a:pPr eaLnBrk="1" latinLnBrk="1" hangingPunct="1">
                  <a:lnSpc>
                    <a:spcPct val="30000"/>
                  </a:lnSpc>
                  <a:spcBef>
                    <a:spcPct val="50000"/>
                  </a:spcBef>
                  <a:buFontTx/>
                  <a:buNone/>
                </a:pPr>
                <a:r>
                  <a:rPr kumimoji="1" lang="en-US" altLang="ko-KR" sz="1200" b="1">
                    <a:solidFill>
                      <a:schemeClr val="accent2"/>
                    </a:solidFill>
                    <a:ea typeface="MD아트체"/>
                    <a:cs typeface="MD아트체"/>
                  </a:rPr>
                  <a:t>Korea</a:t>
                </a:r>
              </a:p>
            </p:txBody>
          </p:sp>
          <p:sp>
            <p:nvSpPr>
              <p:cNvPr id="95277" name="Line 28"/>
              <p:cNvSpPr>
                <a:spLocks noChangeShapeType="1"/>
              </p:cNvSpPr>
              <p:nvPr/>
            </p:nvSpPr>
            <p:spPr bwMode="auto">
              <a:xfrm flipV="1">
                <a:off x="2629" y="2984"/>
                <a:ext cx="74" cy="285"/>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4" name="Group 29"/>
            <p:cNvGrpSpPr>
              <a:grpSpLocks/>
            </p:cNvGrpSpPr>
            <p:nvPr/>
          </p:nvGrpSpPr>
          <p:grpSpPr bwMode="auto">
            <a:xfrm>
              <a:off x="816" y="2877"/>
              <a:ext cx="1758" cy="890"/>
              <a:chOff x="816" y="2877"/>
              <a:chExt cx="1758" cy="890"/>
            </a:xfrm>
          </p:grpSpPr>
          <p:pic>
            <p:nvPicPr>
              <p:cNvPr id="95272" name="Picture 30" descr="inf_logo_m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8" y="3139"/>
                <a:ext cx="46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3" name="Text Box 31"/>
              <p:cNvSpPr txBox="1">
                <a:spLocks noChangeArrowheads="1"/>
              </p:cNvSpPr>
              <p:nvPr/>
            </p:nvSpPr>
            <p:spPr bwMode="auto">
              <a:xfrm>
                <a:off x="816" y="3475"/>
                <a:ext cx="175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latinLnBrk="1" hangingPunct="1">
                  <a:spcBef>
                    <a:spcPct val="50000"/>
                  </a:spcBef>
                  <a:buFontTx/>
                  <a:buNone/>
                </a:pPr>
                <a:r>
                  <a:rPr kumimoji="1" lang="en-US" altLang="ko-KR" sz="1200" b="1">
                    <a:solidFill>
                      <a:srgbClr val="777777"/>
                    </a:solidFill>
                    <a:ea typeface="MD아트체"/>
                    <a:cs typeface="MD아트체"/>
                  </a:rPr>
                  <a:t>Main Geophysical Observatory</a:t>
                </a:r>
              </a:p>
              <a:p>
                <a:pPr eaLnBrk="1" latinLnBrk="1" hangingPunct="1">
                  <a:lnSpc>
                    <a:spcPct val="30000"/>
                  </a:lnSpc>
                  <a:spcBef>
                    <a:spcPct val="50000"/>
                  </a:spcBef>
                  <a:buFontTx/>
                  <a:buNone/>
                </a:pPr>
                <a:r>
                  <a:rPr kumimoji="1" lang="en-US" altLang="ko-KR" sz="1200" b="1">
                    <a:solidFill>
                      <a:srgbClr val="777777"/>
                    </a:solidFill>
                    <a:ea typeface="MD아트체"/>
                    <a:cs typeface="MD아트체"/>
                  </a:rPr>
                  <a:t>Russia</a:t>
                </a:r>
              </a:p>
            </p:txBody>
          </p:sp>
          <p:sp>
            <p:nvSpPr>
              <p:cNvPr id="95274" name="Line 32"/>
              <p:cNvSpPr>
                <a:spLocks noChangeShapeType="1"/>
              </p:cNvSpPr>
              <p:nvPr/>
            </p:nvSpPr>
            <p:spPr bwMode="auto">
              <a:xfrm flipV="1">
                <a:off x="1881" y="2877"/>
                <a:ext cx="359" cy="342"/>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5" name="Group 33"/>
            <p:cNvGrpSpPr>
              <a:grpSpLocks/>
            </p:cNvGrpSpPr>
            <p:nvPr/>
          </p:nvGrpSpPr>
          <p:grpSpPr bwMode="auto">
            <a:xfrm>
              <a:off x="-217" y="2641"/>
              <a:ext cx="2204" cy="687"/>
              <a:chOff x="-217" y="2641"/>
              <a:chExt cx="2204" cy="687"/>
            </a:xfrm>
          </p:grpSpPr>
          <p:pic>
            <p:nvPicPr>
              <p:cNvPr id="95269" name="Picture 34" descr="hmc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 y="2707"/>
                <a:ext cx="462"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0" name="Text Box 35"/>
              <p:cNvSpPr txBox="1">
                <a:spLocks noChangeArrowheads="1"/>
              </p:cNvSpPr>
              <p:nvPr/>
            </p:nvSpPr>
            <p:spPr bwMode="auto">
              <a:xfrm>
                <a:off x="-217" y="3099"/>
                <a:ext cx="162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40000"/>
                  </a:lnSpc>
                  <a:spcBef>
                    <a:spcPct val="50000"/>
                  </a:spcBef>
                  <a:buFontTx/>
                  <a:buNone/>
                </a:pPr>
                <a:r>
                  <a:rPr kumimoji="1" lang="en-US" altLang="ko-KR" sz="1200" b="1">
                    <a:solidFill>
                      <a:schemeClr val="accent2"/>
                    </a:solidFill>
                    <a:ea typeface="MD아트체"/>
                    <a:cs typeface="MD아트체"/>
                  </a:rPr>
                  <a:t>Hydrometeorological Centre</a:t>
                </a:r>
              </a:p>
              <a:p>
                <a:pPr algn="r" eaLnBrk="1" latinLnBrk="1" hangingPunct="1">
                  <a:lnSpc>
                    <a:spcPct val="40000"/>
                  </a:lnSpc>
                  <a:spcBef>
                    <a:spcPct val="50000"/>
                  </a:spcBef>
                  <a:buFontTx/>
                  <a:buNone/>
                </a:pPr>
                <a:r>
                  <a:rPr kumimoji="1" lang="en-US" altLang="ko-KR" sz="1200" b="1">
                    <a:solidFill>
                      <a:schemeClr val="accent2"/>
                    </a:solidFill>
                    <a:ea typeface="MD아트체"/>
                    <a:cs typeface="MD아트체"/>
                  </a:rPr>
                  <a:t> of Russia</a:t>
                </a:r>
              </a:p>
            </p:txBody>
          </p:sp>
          <p:sp>
            <p:nvSpPr>
              <p:cNvPr id="95271" name="Line 36"/>
              <p:cNvSpPr>
                <a:spLocks noChangeShapeType="1"/>
              </p:cNvSpPr>
              <p:nvPr/>
            </p:nvSpPr>
            <p:spPr bwMode="auto">
              <a:xfrm flipV="1">
                <a:off x="1426" y="2641"/>
                <a:ext cx="561" cy="212"/>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6" name="Group 37"/>
            <p:cNvGrpSpPr>
              <a:grpSpLocks/>
            </p:cNvGrpSpPr>
            <p:nvPr/>
          </p:nvGrpSpPr>
          <p:grpSpPr bwMode="auto">
            <a:xfrm>
              <a:off x="0" y="2071"/>
              <a:ext cx="1849" cy="805"/>
              <a:chOff x="0" y="2071"/>
              <a:chExt cx="1849" cy="805"/>
            </a:xfrm>
          </p:grpSpPr>
          <p:pic>
            <p:nvPicPr>
              <p:cNvPr id="95266" name="Picture 38" descr="cola_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 y="2071"/>
                <a:ext cx="54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7" name="Text Box 39"/>
              <p:cNvSpPr txBox="1">
                <a:spLocks noChangeArrowheads="1"/>
              </p:cNvSpPr>
              <p:nvPr/>
            </p:nvSpPr>
            <p:spPr bwMode="auto">
              <a:xfrm>
                <a:off x="0" y="2467"/>
                <a:ext cx="1487"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latinLnBrk="1" hangingPunct="1">
                  <a:lnSpc>
                    <a:spcPct val="30000"/>
                  </a:lnSpc>
                  <a:spcBef>
                    <a:spcPct val="50000"/>
                  </a:spcBef>
                  <a:buFontTx/>
                  <a:buNone/>
                </a:pPr>
                <a:r>
                  <a:rPr kumimoji="1" lang="en-US" altLang="ko-KR" sz="1200" b="1">
                    <a:solidFill>
                      <a:srgbClr val="777777"/>
                    </a:solidFill>
                    <a:ea typeface="MD아트체"/>
                    <a:cs typeface="MD아트체"/>
                  </a:rPr>
                  <a:t>Center for </a:t>
                </a:r>
              </a:p>
              <a:p>
                <a:pPr eaLnBrk="1" latinLnBrk="1" hangingPunct="1">
                  <a:lnSpc>
                    <a:spcPct val="30000"/>
                  </a:lnSpc>
                  <a:spcBef>
                    <a:spcPct val="50000"/>
                  </a:spcBef>
                  <a:buFontTx/>
                  <a:buNone/>
                </a:pPr>
                <a:r>
                  <a:rPr kumimoji="1" lang="en-US" altLang="ko-KR" sz="1200" b="1">
                    <a:solidFill>
                      <a:srgbClr val="777777"/>
                    </a:solidFill>
                    <a:ea typeface="MD아트체"/>
                    <a:cs typeface="MD아트체"/>
                  </a:rPr>
                  <a:t>Ocean-Land-Atmosphere </a:t>
                </a:r>
              </a:p>
              <a:p>
                <a:pPr eaLnBrk="1" latinLnBrk="1" hangingPunct="1">
                  <a:lnSpc>
                    <a:spcPct val="30000"/>
                  </a:lnSpc>
                  <a:spcBef>
                    <a:spcPct val="50000"/>
                  </a:spcBef>
                  <a:buFontTx/>
                  <a:buNone/>
                </a:pPr>
                <a:r>
                  <a:rPr kumimoji="1" lang="en-US" altLang="ko-KR" sz="1200" b="1">
                    <a:solidFill>
                      <a:srgbClr val="777777"/>
                    </a:solidFill>
                    <a:ea typeface="MD아트체"/>
                    <a:cs typeface="MD아트체"/>
                  </a:rPr>
                  <a:t>Studies</a:t>
                </a:r>
              </a:p>
              <a:p>
                <a:pPr eaLnBrk="1" latinLnBrk="1" hangingPunct="1">
                  <a:lnSpc>
                    <a:spcPct val="30000"/>
                  </a:lnSpc>
                  <a:spcBef>
                    <a:spcPct val="50000"/>
                  </a:spcBef>
                  <a:buFontTx/>
                  <a:buNone/>
                </a:pPr>
                <a:r>
                  <a:rPr kumimoji="1" lang="en-US" altLang="ko-KR" sz="1200" b="1">
                    <a:solidFill>
                      <a:srgbClr val="777777"/>
                    </a:solidFill>
                    <a:ea typeface="MD아트체"/>
                    <a:cs typeface="MD아트체"/>
                  </a:rPr>
                  <a:t>USA</a:t>
                </a:r>
              </a:p>
            </p:txBody>
          </p:sp>
          <p:sp>
            <p:nvSpPr>
              <p:cNvPr id="95268" name="Line 40"/>
              <p:cNvSpPr>
                <a:spLocks noChangeShapeType="1"/>
              </p:cNvSpPr>
              <p:nvPr/>
            </p:nvSpPr>
            <p:spPr bwMode="auto">
              <a:xfrm flipV="1">
                <a:off x="1145" y="2274"/>
                <a:ext cx="704" cy="1"/>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7" name="Group 41"/>
            <p:cNvGrpSpPr>
              <a:grpSpLocks/>
            </p:cNvGrpSpPr>
            <p:nvPr/>
          </p:nvGrpSpPr>
          <p:grpSpPr bwMode="auto">
            <a:xfrm>
              <a:off x="-238" y="1561"/>
              <a:ext cx="2191" cy="636"/>
              <a:chOff x="-238" y="1561"/>
              <a:chExt cx="2191" cy="636"/>
            </a:xfrm>
          </p:grpSpPr>
          <p:pic>
            <p:nvPicPr>
              <p:cNvPr id="95263" name="Picture 42" descr="inf_logo_iri"/>
              <p:cNvPicPr>
                <a:picLocks noChangeAspect="1" noChangeArrowheads="1"/>
              </p:cNvPicPr>
              <p:nvPr/>
            </p:nvPicPr>
            <p:blipFill>
              <a:blip r:embed="rId13">
                <a:extLst>
                  <a:ext uri="{28A0092B-C50C-407E-A947-70E740481C1C}">
                    <a14:useLocalDpi xmlns:a14="http://schemas.microsoft.com/office/drawing/2010/main" val="0"/>
                  </a:ext>
                </a:extLst>
              </a:blip>
              <a:srcRect t="18159" b="14178"/>
              <a:stretch>
                <a:fillRect/>
              </a:stretch>
            </p:blipFill>
            <p:spPr bwMode="auto">
              <a:xfrm>
                <a:off x="768" y="1561"/>
                <a:ext cx="46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4" name="Text Box 43"/>
              <p:cNvSpPr txBox="1">
                <a:spLocks noChangeArrowheads="1"/>
              </p:cNvSpPr>
              <p:nvPr/>
            </p:nvSpPr>
            <p:spPr bwMode="auto">
              <a:xfrm>
                <a:off x="-238" y="1891"/>
                <a:ext cx="1790"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30000"/>
                  </a:lnSpc>
                  <a:spcBef>
                    <a:spcPct val="50000"/>
                  </a:spcBef>
                  <a:buFontTx/>
                  <a:buNone/>
                </a:pPr>
                <a:r>
                  <a:rPr kumimoji="1" lang="en-US" altLang="ko-KR" sz="1200" b="1">
                    <a:solidFill>
                      <a:schemeClr val="accent2"/>
                    </a:solidFill>
                    <a:ea typeface="MD아트체"/>
                    <a:cs typeface="MD아트체"/>
                  </a:rPr>
                  <a:t>International Research Institute</a:t>
                </a:r>
              </a:p>
              <a:p>
                <a:pPr algn="r" eaLnBrk="1" latinLnBrk="1" hangingPunct="1">
                  <a:lnSpc>
                    <a:spcPct val="30000"/>
                  </a:lnSpc>
                  <a:spcBef>
                    <a:spcPct val="50000"/>
                  </a:spcBef>
                  <a:buFontTx/>
                  <a:buNone/>
                </a:pPr>
                <a:r>
                  <a:rPr kumimoji="1" lang="en-US" altLang="ko-KR" sz="1200" b="1">
                    <a:solidFill>
                      <a:schemeClr val="accent2"/>
                    </a:solidFill>
                    <a:ea typeface="MD아트체"/>
                    <a:cs typeface="MD아트체"/>
                  </a:rPr>
                  <a:t> for Climate Prediction</a:t>
                </a:r>
              </a:p>
              <a:p>
                <a:pPr algn="r" eaLnBrk="1" latinLnBrk="1" hangingPunct="1">
                  <a:lnSpc>
                    <a:spcPct val="30000"/>
                  </a:lnSpc>
                  <a:spcBef>
                    <a:spcPct val="50000"/>
                  </a:spcBef>
                  <a:buFontTx/>
                  <a:buNone/>
                </a:pPr>
                <a:r>
                  <a:rPr kumimoji="1" lang="en-US" altLang="ko-KR" sz="1200" b="1">
                    <a:solidFill>
                      <a:schemeClr val="accent2"/>
                    </a:solidFill>
                    <a:ea typeface="MD아트체"/>
                    <a:cs typeface="MD아트체"/>
                  </a:rPr>
                  <a:t>USA</a:t>
                </a:r>
              </a:p>
            </p:txBody>
          </p:sp>
          <p:sp>
            <p:nvSpPr>
              <p:cNvPr id="95265" name="Line 44"/>
              <p:cNvSpPr>
                <a:spLocks noChangeShapeType="1"/>
              </p:cNvSpPr>
              <p:nvPr/>
            </p:nvSpPr>
            <p:spPr bwMode="auto">
              <a:xfrm>
                <a:off x="1445" y="1858"/>
                <a:ext cx="508" cy="128"/>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8" name="Group 45"/>
            <p:cNvGrpSpPr>
              <a:grpSpLocks/>
            </p:cNvGrpSpPr>
            <p:nvPr/>
          </p:nvGrpSpPr>
          <p:grpSpPr bwMode="auto">
            <a:xfrm>
              <a:off x="-225" y="1219"/>
              <a:ext cx="2432" cy="579"/>
              <a:chOff x="-225" y="1219"/>
              <a:chExt cx="2432" cy="579"/>
            </a:xfrm>
          </p:grpSpPr>
          <p:pic>
            <p:nvPicPr>
              <p:cNvPr id="95260" name="Picture 46" descr="ncep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4" y="1219"/>
                <a:ext cx="39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1" name="Rectangle 47"/>
              <p:cNvSpPr>
                <a:spLocks noChangeArrowheads="1"/>
              </p:cNvSpPr>
              <p:nvPr/>
            </p:nvSpPr>
            <p:spPr bwMode="auto">
              <a:xfrm>
                <a:off x="-225" y="1248"/>
                <a:ext cx="168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lnSpc>
                    <a:spcPct val="30000"/>
                  </a:lnSpc>
                  <a:spcBef>
                    <a:spcPct val="50000"/>
                  </a:spcBef>
                  <a:buFontTx/>
                  <a:buNone/>
                </a:pPr>
                <a:r>
                  <a:rPr kumimoji="1" lang="en-US" altLang="ko-KR" sz="1200" b="1">
                    <a:solidFill>
                      <a:srgbClr val="777777"/>
                    </a:solidFill>
                    <a:ea typeface="MD아트체"/>
                    <a:cs typeface="MD아트체"/>
                  </a:rPr>
                  <a:t>National Centers</a:t>
                </a:r>
              </a:p>
              <a:p>
                <a:pPr algn="r" eaLnBrk="1" latinLnBrk="1" hangingPunct="1">
                  <a:lnSpc>
                    <a:spcPct val="30000"/>
                  </a:lnSpc>
                  <a:spcBef>
                    <a:spcPct val="50000"/>
                  </a:spcBef>
                  <a:buFontTx/>
                  <a:buNone/>
                </a:pPr>
                <a:r>
                  <a:rPr kumimoji="1" lang="en-US" altLang="ko-KR" sz="1200" b="1">
                    <a:solidFill>
                      <a:srgbClr val="777777"/>
                    </a:solidFill>
                    <a:ea typeface="MD아트체"/>
                    <a:cs typeface="MD아트체"/>
                  </a:rPr>
                  <a:t> for Environmental Prediction</a:t>
                </a:r>
              </a:p>
              <a:p>
                <a:pPr algn="r" eaLnBrk="1" latinLnBrk="1" hangingPunct="1">
                  <a:lnSpc>
                    <a:spcPct val="30000"/>
                  </a:lnSpc>
                  <a:spcBef>
                    <a:spcPct val="50000"/>
                  </a:spcBef>
                  <a:buFontTx/>
                  <a:buNone/>
                </a:pPr>
                <a:r>
                  <a:rPr kumimoji="1" lang="en-US" altLang="ko-KR" sz="1200" b="1">
                    <a:solidFill>
                      <a:srgbClr val="777777"/>
                    </a:solidFill>
                    <a:ea typeface="MD아트체"/>
                    <a:cs typeface="MD아트체"/>
                  </a:rPr>
                  <a:t>USA</a:t>
                </a:r>
              </a:p>
            </p:txBody>
          </p:sp>
          <p:sp>
            <p:nvSpPr>
              <p:cNvPr id="95262" name="Line 48"/>
              <p:cNvSpPr>
                <a:spLocks noChangeShapeType="1"/>
              </p:cNvSpPr>
              <p:nvPr/>
            </p:nvSpPr>
            <p:spPr bwMode="auto">
              <a:xfrm>
                <a:off x="1811" y="1534"/>
                <a:ext cx="396" cy="264"/>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49" name="Group 49"/>
            <p:cNvGrpSpPr>
              <a:grpSpLocks/>
            </p:cNvGrpSpPr>
            <p:nvPr/>
          </p:nvGrpSpPr>
          <p:grpSpPr bwMode="auto">
            <a:xfrm>
              <a:off x="0" y="768"/>
              <a:ext cx="2640" cy="829"/>
              <a:chOff x="0" y="768"/>
              <a:chExt cx="2640" cy="829"/>
            </a:xfrm>
          </p:grpSpPr>
          <p:pic>
            <p:nvPicPr>
              <p:cNvPr id="95257" name="Picture 50" descr="inf_logo_na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0" y="864"/>
                <a:ext cx="54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8" name="Text Box 51"/>
              <p:cNvSpPr txBox="1">
                <a:spLocks noChangeArrowheads="1"/>
              </p:cNvSpPr>
              <p:nvPr/>
            </p:nvSpPr>
            <p:spPr bwMode="auto">
              <a:xfrm>
                <a:off x="0" y="768"/>
                <a:ext cx="2640"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latinLnBrk="1" hangingPunct="1">
                  <a:spcBef>
                    <a:spcPct val="50000"/>
                  </a:spcBef>
                  <a:buFontTx/>
                  <a:buNone/>
                </a:pPr>
                <a:r>
                  <a:rPr kumimoji="1" lang="en-US" altLang="ko-KR" sz="1200" b="1">
                    <a:solidFill>
                      <a:schemeClr val="accent2"/>
                    </a:solidFill>
                    <a:ea typeface="MD아트체"/>
                    <a:cs typeface="MD아트체"/>
                  </a:rPr>
                  <a:t>National Aeronautics and Space Administration</a:t>
                </a:r>
              </a:p>
              <a:p>
                <a:pPr eaLnBrk="1" latinLnBrk="1" hangingPunct="1">
                  <a:lnSpc>
                    <a:spcPct val="30000"/>
                  </a:lnSpc>
                  <a:spcBef>
                    <a:spcPct val="50000"/>
                  </a:spcBef>
                  <a:buFontTx/>
                  <a:buNone/>
                </a:pPr>
                <a:r>
                  <a:rPr kumimoji="1" lang="en-US" altLang="ko-KR" sz="1200" b="1">
                    <a:solidFill>
                      <a:schemeClr val="accent2"/>
                    </a:solidFill>
                    <a:ea typeface="MD아트체"/>
                    <a:cs typeface="MD아트체"/>
                  </a:rPr>
                  <a:t>                                                               USA</a:t>
                </a:r>
              </a:p>
            </p:txBody>
          </p:sp>
          <p:sp>
            <p:nvSpPr>
              <p:cNvPr id="95259" name="Line 52"/>
              <p:cNvSpPr>
                <a:spLocks noChangeShapeType="1"/>
              </p:cNvSpPr>
              <p:nvPr/>
            </p:nvSpPr>
            <p:spPr bwMode="auto">
              <a:xfrm>
                <a:off x="2343" y="1312"/>
                <a:ext cx="153" cy="285"/>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grpSp>
          <p:nvGrpSpPr>
            <p:cNvPr id="95250" name="Group 53"/>
            <p:cNvGrpSpPr>
              <a:grpSpLocks/>
            </p:cNvGrpSpPr>
            <p:nvPr/>
          </p:nvGrpSpPr>
          <p:grpSpPr bwMode="auto">
            <a:xfrm>
              <a:off x="2496" y="576"/>
              <a:ext cx="1817" cy="999"/>
              <a:chOff x="2496" y="576"/>
              <a:chExt cx="1817" cy="999"/>
            </a:xfrm>
          </p:grpSpPr>
          <p:sp>
            <p:nvSpPr>
              <p:cNvPr id="95255" name="Line 54"/>
              <p:cNvSpPr>
                <a:spLocks noChangeShapeType="1"/>
              </p:cNvSpPr>
              <p:nvPr/>
            </p:nvSpPr>
            <p:spPr bwMode="auto">
              <a:xfrm>
                <a:off x="2886" y="1131"/>
                <a:ext cx="1" cy="444"/>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95256" name="Picture 55" descr="bom_logo_inline"/>
              <p:cNvPicPr>
                <a:picLocks noChangeAspect="1" noChangeArrowheads="1"/>
              </p:cNvPicPr>
              <p:nvPr/>
            </p:nvPicPr>
            <p:blipFill>
              <a:blip r:embed="rId16">
                <a:extLst>
                  <a:ext uri="{28A0092B-C50C-407E-A947-70E740481C1C}">
                    <a14:useLocalDpi xmlns:a14="http://schemas.microsoft.com/office/drawing/2010/main" val="0"/>
                  </a:ext>
                </a:extLst>
              </a:blip>
              <a:srcRect r="-945"/>
              <a:stretch>
                <a:fillRect/>
              </a:stretch>
            </p:blipFill>
            <p:spPr bwMode="auto">
              <a:xfrm>
                <a:off x="2496" y="576"/>
                <a:ext cx="181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51" name="Group 56"/>
            <p:cNvGrpSpPr>
              <a:grpSpLocks/>
            </p:cNvGrpSpPr>
            <p:nvPr/>
          </p:nvGrpSpPr>
          <p:grpSpPr bwMode="auto">
            <a:xfrm>
              <a:off x="3334" y="1054"/>
              <a:ext cx="2042" cy="595"/>
              <a:chOff x="3334" y="1054"/>
              <a:chExt cx="2042" cy="595"/>
            </a:xfrm>
          </p:grpSpPr>
          <p:sp>
            <p:nvSpPr>
              <p:cNvPr id="95252" name="Line 57"/>
              <p:cNvSpPr>
                <a:spLocks noChangeShapeType="1"/>
              </p:cNvSpPr>
              <p:nvPr/>
            </p:nvSpPr>
            <p:spPr bwMode="auto">
              <a:xfrm flipH="1">
                <a:off x="3334" y="1369"/>
                <a:ext cx="281" cy="280"/>
              </a:xfrm>
              <a:prstGeom prst="line">
                <a:avLst/>
              </a:prstGeom>
              <a:noFill/>
              <a:ln w="635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5253" name="Text Box 58"/>
              <p:cNvSpPr txBox="1">
                <a:spLocks noChangeArrowheads="1"/>
              </p:cNvSpPr>
              <p:nvPr/>
            </p:nvSpPr>
            <p:spPr bwMode="auto">
              <a:xfrm>
                <a:off x="3394" y="1054"/>
                <a:ext cx="190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latinLnBrk="1" hangingPunct="1">
                  <a:spcBef>
                    <a:spcPct val="50000"/>
                  </a:spcBef>
                  <a:buFontTx/>
                  <a:buNone/>
                </a:pPr>
                <a:r>
                  <a:rPr kumimoji="1" lang="en-US" altLang="ko-KR" sz="1200" b="1">
                    <a:solidFill>
                      <a:schemeClr val="accent2"/>
                    </a:solidFill>
                    <a:ea typeface="MD아트체"/>
                    <a:cs typeface="MD아트체"/>
                  </a:rPr>
                  <a:t>Meteorological Service of Canada</a:t>
                </a:r>
              </a:p>
            </p:txBody>
          </p:sp>
          <p:pic>
            <p:nvPicPr>
              <p:cNvPr id="95254" name="Picture 59" descr="environment_canada_flag_e"/>
              <p:cNvPicPr>
                <a:picLocks noChangeAspect="1" noChangeArrowheads="1"/>
              </p:cNvPicPr>
              <p:nvPr/>
            </p:nvPicPr>
            <p:blipFill>
              <a:blip r:embed="rId17">
                <a:extLst>
                  <a:ext uri="{28A0092B-C50C-407E-A947-70E740481C1C}">
                    <a14:useLocalDpi xmlns:a14="http://schemas.microsoft.com/office/drawing/2010/main" val="0"/>
                  </a:ext>
                </a:extLst>
              </a:blip>
              <a:srcRect r="-5589" b="-47917"/>
              <a:stretch>
                <a:fillRect/>
              </a:stretch>
            </p:blipFill>
            <p:spPr bwMode="auto">
              <a:xfrm>
                <a:off x="3696" y="1227"/>
                <a:ext cx="16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1196" name="Rectangle 60"/>
          <p:cNvSpPr>
            <a:spLocks noChangeArrowheads="1"/>
          </p:cNvSpPr>
          <p:nvPr/>
        </p:nvSpPr>
        <p:spPr bwMode="auto">
          <a:xfrm>
            <a:off x="1187450" y="188913"/>
            <a:ext cx="7010400" cy="762000"/>
          </a:xfrm>
          <a:prstGeom prst="rect">
            <a:avLst/>
          </a:prstGeom>
          <a:noFill/>
          <a:ln w="9525">
            <a:noFill/>
            <a:miter lim="800000"/>
            <a:headEnd/>
            <a:tailEnd/>
          </a:ln>
          <a:effectLst/>
        </p:spPr>
        <p:txBody>
          <a:bodyPr anchor="ctr"/>
          <a:lstStyle/>
          <a:p>
            <a:pPr algn="ctr" latinLnBrk="1">
              <a:defRPr/>
            </a:pPr>
            <a:r>
              <a:rPr kumimoji="1" lang="en-US" altLang="ko-KR" sz="2800">
                <a:solidFill>
                  <a:srgbClr val="FF3399"/>
                </a:solidFill>
                <a:effectLst>
                  <a:outerShdw blurRad="38100" dist="38100" dir="2700000" algn="tl">
                    <a:srgbClr val="000000"/>
                  </a:outerShdw>
                </a:effectLst>
                <a:latin typeface="Arial" charset="0"/>
                <a:ea typeface="휴먼엑스포" pitchFamily="18" charset="-127"/>
                <a:cs typeface="Arial" charset="0"/>
              </a:rPr>
              <a:t>Asian-Pacific Climate Centre</a:t>
            </a:r>
          </a:p>
        </p:txBody>
      </p:sp>
    </p:spTree>
    <p:extLst>
      <p:ext uri="{BB962C8B-B14F-4D97-AF65-F5344CB8AC3E}">
        <p14:creationId xmlns:p14="http://schemas.microsoft.com/office/powerpoint/2010/main" val="1208595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ru-RU" altLang="ru-RU" sz="4000" smtClean="0">
                <a:solidFill>
                  <a:srgbClr val="800000"/>
                </a:solidFill>
              </a:rPr>
              <a:t>Долгосрочный гидродинамический прогноз</a:t>
            </a:r>
          </a:p>
        </p:txBody>
      </p:sp>
      <p:sp>
        <p:nvSpPr>
          <p:cNvPr id="96259" name="Rectangle 3"/>
          <p:cNvSpPr>
            <a:spLocks noGrp="1" noChangeArrowheads="1"/>
          </p:cNvSpPr>
          <p:nvPr>
            <p:ph type="body" idx="1"/>
          </p:nvPr>
        </p:nvSpPr>
        <p:spPr/>
        <p:txBody>
          <a:bodyPr/>
          <a:lstStyle/>
          <a:p>
            <a:r>
              <a:rPr lang="ru-RU" altLang="ru-RU" smtClean="0">
                <a:solidFill>
                  <a:srgbClr val="000066"/>
                </a:solidFill>
              </a:rPr>
              <a:t>Возможен только в вероятностной форме.</a:t>
            </a:r>
          </a:p>
          <a:p>
            <a:r>
              <a:rPr lang="ru-RU" altLang="ru-RU" smtClean="0">
                <a:solidFill>
                  <a:srgbClr val="000066"/>
                </a:solidFill>
              </a:rPr>
              <a:t>Расчет калибровочного ансамбля «исторических» прогнозов для оценки модельного «климата»</a:t>
            </a:r>
          </a:p>
          <a:p>
            <a:r>
              <a:rPr lang="ru-RU" altLang="ru-RU" smtClean="0">
                <a:solidFill>
                  <a:srgbClr val="000066"/>
                </a:solidFill>
              </a:rPr>
              <a:t>Расчет оперативных ансамблевых прогнозов.</a:t>
            </a:r>
          </a:p>
          <a:p>
            <a:r>
              <a:rPr lang="ru-RU" altLang="ru-RU" smtClean="0">
                <a:solidFill>
                  <a:srgbClr val="000066"/>
                </a:solidFill>
              </a:rPr>
              <a:t>Расчет аномалии по отношению к модельному «климату»</a:t>
            </a:r>
          </a:p>
          <a:p>
            <a:pPr>
              <a:buFontTx/>
              <a:buNone/>
            </a:pPr>
            <a:endParaRPr lang="ru-RU" altLang="ru-RU" smtClean="0">
              <a:solidFill>
                <a:srgbClr val="000066"/>
              </a:solidFill>
            </a:endParaRPr>
          </a:p>
        </p:txBody>
      </p:sp>
    </p:spTree>
    <p:extLst>
      <p:ext uri="{BB962C8B-B14F-4D97-AF65-F5344CB8AC3E}">
        <p14:creationId xmlns:p14="http://schemas.microsoft.com/office/powerpoint/2010/main" val="12932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1"/>
          <p:cNvSpPr>
            <a:spLocks noGrp="1"/>
          </p:cNvSpPr>
          <p:nvPr>
            <p:ph type="title"/>
          </p:nvPr>
        </p:nvSpPr>
        <p:spPr>
          <a:xfrm>
            <a:off x="468313" y="-9525"/>
            <a:ext cx="8229600" cy="1143000"/>
          </a:xfrm>
        </p:spPr>
        <p:txBody>
          <a:bodyPr/>
          <a:lstStyle/>
          <a:p>
            <a:r>
              <a:rPr lang="ru-RU" altLang="ru-RU" sz="3200" smtClean="0">
                <a:solidFill>
                  <a:srgbClr val="990033"/>
                </a:solidFill>
              </a:rPr>
              <a:t>Источники предсказуемости на внутрисезонном масштабе </a:t>
            </a:r>
            <a:r>
              <a:rPr lang="en-US" altLang="ru-RU" sz="3200" smtClean="0">
                <a:solidFill>
                  <a:srgbClr val="990033"/>
                </a:solidFill>
              </a:rPr>
              <a:t>(Vitart, 2012)</a:t>
            </a:r>
            <a:endParaRPr lang="ru-RU" altLang="ru-RU" sz="3200" smtClean="0">
              <a:solidFill>
                <a:srgbClr val="990033"/>
              </a:solidFill>
            </a:endParaRPr>
          </a:p>
        </p:txBody>
      </p:sp>
      <p:sp>
        <p:nvSpPr>
          <p:cNvPr id="20483" name="Объект 2"/>
          <p:cNvSpPr>
            <a:spLocks noGrp="1"/>
          </p:cNvSpPr>
          <p:nvPr>
            <p:ph idx="1"/>
          </p:nvPr>
        </p:nvSpPr>
        <p:spPr>
          <a:xfrm>
            <a:off x="107950" y="1268413"/>
            <a:ext cx="9144000" cy="4852987"/>
          </a:xfrm>
        </p:spPr>
        <p:txBody>
          <a:bodyPr/>
          <a:lstStyle/>
          <a:p>
            <a:pPr>
              <a:defRPr/>
            </a:pPr>
            <a:r>
              <a:rPr lang="ru-RU" altLang="ru-RU" sz="2800" dirty="0" smtClean="0">
                <a:solidFill>
                  <a:srgbClr val="000066"/>
                </a:solidFill>
              </a:rPr>
              <a:t>Температура поверхности океана, </a:t>
            </a:r>
          </a:p>
          <a:p>
            <a:pPr>
              <a:defRPr/>
            </a:pPr>
            <a:r>
              <a:rPr lang="ru-RU" altLang="ru-RU" sz="2800" dirty="0" smtClean="0">
                <a:solidFill>
                  <a:srgbClr val="000066"/>
                </a:solidFill>
              </a:rPr>
              <a:t>Условия на поверхности суши (в </a:t>
            </a:r>
            <a:r>
              <a:rPr lang="ru-RU" altLang="ru-RU" sz="2800" dirty="0" err="1" smtClean="0">
                <a:solidFill>
                  <a:srgbClr val="000066"/>
                </a:solidFill>
              </a:rPr>
              <a:t>т.ч</a:t>
            </a:r>
            <a:r>
              <a:rPr lang="ru-RU" altLang="ru-RU" sz="2800" dirty="0" smtClean="0">
                <a:solidFill>
                  <a:srgbClr val="000066"/>
                </a:solidFill>
              </a:rPr>
              <a:t>. растительности и снега)</a:t>
            </a:r>
          </a:p>
          <a:p>
            <a:pPr>
              <a:defRPr/>
            </a:pPr>
            <a:r>
              <a:rPr lang="ru-RU" altLang="ru-RU" sz="2800" dirty="0" smtClean="0">
                <a:solidFill>
                  <a:srgbClr val="000066"/>
                </a:solidFill>
              </a:rPr>
              <a:t>Колебание </a:t>
            </a:r>
            <a:r>
              <a:rPr lang="ru-RU" altLang="ru-RU" sz="2800" dirty="0" err="1" smtClean="0">
                <a:solidFill>
                  <a:srgbClr val="000066"/>
                </a:solidFill>
              </a:rPr>
              <a:t>Мэддена</a:t>
            </a:r>
            <a:r>
              <a:rPr lang="ru-RU" altLang="ru-RU" sz="2800" dirty="0" smtClean="0">
                <a:solidFill>
                  <a:srgbClr val="000066"/>
                </a:solidFill>
              </a:rPr>
              <a:t>-Джулиана (КМД)</a:t>
            </a:r>
          </a:p>
          <a:p>
            <a:pPr>
              <a:defRPr/>
            </a:pPr>
            <a:r>
              <a:rPr lang="ru-RU" altLang="ru-RU" sz="2800" b="1" dirty="0" smtClean="0">
                <a:solidFill>
                  <a:srgbClr val="000066"/>
                </a:solidFill>
              </a:rPr>
              <a:t>Северо-атлантическое колебание – Арктическая осцилляция (САК-АО)</a:t>
            </a:r>
            <a:endParaRPr lang="en-US" altLang="ru-RU" sz="2800" b="1" dirty="0" smtClean="0">
              <a:solidFill>
                <a:srgbClr val="000066"/>
              </a:solidFill>
            </a:endParaRPr>
          </a:p>
          <a:p>
            <a:pPr>
              <a:defRPr/>
            </a:pPr>
            <a:r>
              <a:rPr lang="en-US" altLang="ru-RU" sz="2800" dirty="0" smtClean="0">
                <a:solidFill>
                  <a:srgbClr val="000066"/>
                </a:solidFill>
              </a:rPr>
              <a:t>C</a:t>
            </a:r>
            <a:r>
              <a:rPr lang="ru-RU" altLang="ru-RU" sz="2800" dirty="0" err="1" smtClean="0">
                <a:solidFill>
                  <a:srgbClr val="000066"/>
                </a:solidFill>
              </a:rPr>
              <a:t>тратосферная</a:t>
            </a:r>
            <a:r>
              <a:rPr lang="ru-RU" altLang="ru-RU" sz="2800" dirty="0" smtClean="0">
                <a:solidFill>
                  <a:srgbClr val="000066"/>
                </a:solidFill>
              </a:rPr>
              <a:t> изменчивость (в том числе, внезапные стратосферные потепления) </a:t>
            </a:r>
          </a:p>
          <a:p>
            <a:pPr>
              <a:defRPr/>
            </a:pPr>
            <a:r>
              <a:rPr lang="ru-RU" altLang="ru-RU" sz="2800" dirty="0" smtClean="0">
                <a:solidFill>
                  <a:srgbClr val="000066"/>
                </a:solidFill>
              </a:rPr>
              <a:t>Морской лед и его толщина</a:t>
            </a:r>
          </a:p>
          <a:p>
            <a:pPr marL="0" indent="0">
              <a:buFont typeface="Arial" charset="0"/>
              <a:buNone/>
              <a:defRPr/>
            </a:pPr>
            <a:r>
              <a:rPr lang="ru-RU" altLang="ru-RU" sz="2800" dirty="0">
                <a:solidFill>
                  <a:srgbClr val="990033"/>
                </a:solidFill>
              </a:rPr>
              <a:t>Н</a:t>
            </a:r>
            <a:r>
              <a:rPr lang="ru-RU" altLang="ru-RU" sz="2800" dirty="0" smtClean="0">
                <a:solidFill>
                  <a:srgbClr val="990033"/>
                </a:solidFill>
              </a:rPr>
              <a:t>а сезонном масштабе:</a:t>
            </a:r>
            <a:r>
              <a:rPr lang="ru-RU" altLang="ru-RU" sz="2800" dirty="0">
                <a:solidFill>
                  <a:srgbClr val="990033"/>
                </a:solidFill>
              </a:rPr>
              <a:t> </a:t>
            </a:r>
            <a:r>
              <a:rPr lang="ru-RU" altLang="ru-RU" sz="2800" dirty="0" smtClean="0">
                <a:solidFill>
                  <a:srgbClr val="990033"/>
                </a:solidFill>
              </a:rPr>
              <a:t> </a:t>
            </a:r>
            <a:r>
              <a:rPr lang="ru-RU" altLang="ru-RU" sz="2800" dirty="0" smtClean="0">
                <a:solidFill>
                  <a:srgbClr val="000066"/>
                </a:solidFill>
              </a:rPr>
              <a:t>+ Эль-Ниньо-Южное колебание</a:t>
            </a:r>
            <a:endParaRPr lang="ru-RU" altLang="ru-RU" dirty="0" smtClean="0">
              <a:solidFill>
                <a:srgbClr val="000066"/>
              </a:solidFill>
            </a:endParaRPr>
          </a:p>
        </p:txBody>
      </p:sp>
    </p:spTree>
    <p:extLst>
      <p:ext uri="{BB962C8B-B14F-4D97-AF65-F5344CB8AC3E}">
        <p14:creationId xmlns:p14="http://schemas.microsoft.com/office/powerpoint/2010/main" val="2038848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144000" cy="908720"/>
          </a:xfrm>
          <a:gradFill rotWithShape="1">
            <a:gsLst>
              <a:gs pos="0">
                <a:srgbClr val="E8E9FE"/>
              </a:gs>
              <a:gs pos="50000">
                <a:schemeClr val="bg1"/>
              </a:gs>
              <a:gs pos="100000">
                <a:srgbClr val="E8E9FE"/>
              </a:gs>
            </a:gsLst>
            <a:lin ang="5400000" scaled="1"/>
          </a:grad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eaLnBrk="1" hangingPunct="1"/>
            <a:r>
              <a:rPr kumimoji="0" lang="ru-RU" altLang="ru-RU" sz="3600" b="1" dirty="0" smtClean="0">
                <a:solidFill>
                  <a:schemeClr val="accent2"/>
                </a:solidFill>
              </a:rPr>
              <a:t>Как выглядит долгосрочный прогноз</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27239"/>
            <a:ext cx="9008607" cy="593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853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0" y="-17463"/>
            <a:ext cx="8964613" cy="1143001"/>
          </a:xfrm>
        </p:spPr>
        <p:txBody>
          <a:bodyPr/>
          <a:lstStyle/>
          <a:p>
            <a:pPr eaLnBrk="1" hangingPunct="1"/>
            <a:r>
              <a:rPr lang="ru-RU" altLang="ru-RU" sz="3600" b="1" dirty="0" smtClean="0">
                <a:solidFill>
                  <a:srgbClr val="800000"/>
                </a:solidFill>
                <a:cs typeface="Arial" pitchFamily="34" charset="0"/>
              </a:rPr>
              <a:t>Зачем нужна глобальная модель атмосферы?</a:t>
            </a:r>
          </a:p>
        </p:txBody>
      </p:sp>
      <p:graphicFrame>
        <p:nvGraphicFramePr>
          <p:cNvPr id="4" name="Таблица 3"/>
          <p:cNvGraphicFramePr>
            <a:graphicFrameLocks noGrp="1"/>
          </p:cNvGraphicFramePr>
          <p:nvPr>
            <p:extLst>
              <p:ext uri="{D42A27DB-BD31-4B8C-83A1-F6EECF244321}">
                <p14:modId xmlns:p14="http://schemas.microsoft.com/office/powerpoint/2010/main" val="2778735051"/>
              </p:ext>
            </p:extLst>
          </p:nvPr>
        </p:nvGraphicFramePr>
        <p:xfrm>
          <a:off x="107504" y="1268760"/>
          <a:ext cx="8928992" cy="5468189"/>
        </p:xfrm>
        <a:graphic>
          <a:graphicData uri="http://schemas.openxmlformats.org/drawingml/2006/table">
            <a:tbl>
              <a:tblPr firstRow="1" bandRow="1">
                <a:tableStyleId>{00A15C55-8517-42AA-B614-E9B94910E393}</a:tableStyleId>
              </a:tblPr>
              <a:tblGrid>
                <a:gridCol w="3960440"/>
                <a:gridCol w="2088232"/>
                <a:gridCol w="2880320"/>
              </a:tblGrid>
              <a:tr h="936104">
                <a:tc>
                  <a:txBody>
                    <a:bodyPr/>
                    <a:lstStyle/>
                    <a:p>
                      <a:r>
                        <a:rPr lang="ru-RU" sz="2800" dirty="0" smtClean="0"/>
                        <a:t>Тип прогноза</a:t>
                      </a:r>
                      <a:endParaRPr lang="ru-RU" sz="2800" dirty="0"/>
                    </a:p>
                  </a:txBody>
                  <a:tcPr marL="91439" marR="91439"/>
                </a:tc>
                <a:tc>
                  <a:txBody>
                    <a:bodyPr/>
                    <a:lstStyle/>
                    <a:p>
                      <a:r>
                        <a:rPr lang="ru-RU" sz="2800" dirty="0" smtClean="0"/>
                        <a:t>Срок прогноза</a:t>
                      </a:r>
                      <a:endParaRPr lang="ru-RU" sz="2800" dirty="0"/>
                    </a:p>
                  </a:txBody>
                  <a:tcPr marL="91439" marR="91439"/>
                </a:tc>
                <a:tc>
                  <a:txBody>
                    <a:bodyPr/>
                    <a:lstStyle/>
                    <a:p>
                      <a:r>
                        <a:rPr lang="ru-RU" sz="2800" dirty="0" smtClean="0"/>
                        <a:t>Разрешение модели</a:t>
                      </a:r>
                      <a:endParaRPr lang="ru-RU" sz="2800" dirty="0"/>
                    </a:p>
                  </a:txBody>
                  <a:tcPr marL="91439" marR="91439"/>
                </a:tc>
              </a:tr>
              <a:tr h="835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Детерминистический</a:t>
                      </a:r>
                      <a:r>
                        <a:rPr lang="ru-RU" sz="2800" baseline="0" dirty="0" smtClean="0"/>
                        <a:t> прогноз</a:t>
                      </a:r>
                      <a:endParaRPr lang="ru-RU" sz="2800" dirty="0" smtClean="0"/>
                    </a:p>
                    <a:p>
                      <a:endParaRPr lang="ru-RU" sz="2800" dirty="0"/>
                    </a:p>
                  </a:txBody>
                  <a:tcPr marL="91439" marR="914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2-7 суток</a:t>
                      </a:r>
                    </a:p>
                  </a:txBody>
                  <a:tcPr marL="91439" marR="91439"/>
                </a:tc>
                <a:tc>
                  <a:txBody>
                    <a:bodyPr/>
                    <a:lstStyle/>
                    <a:p>
                      <a:r>
                        <a:rPr lang="ru-RU" sz="2400" dirty="0" smtClean="0"/>
                        <a:t>Максимально возможное разрешение</a:t>
                      </a:r>
                      <a:endParaRPr lang="ru-RU" sz="2400" dirty="0"/>
                    </a:p>
                  </a:txBody>
                  <a:tcPr marL="91439" marR="91439"/>
                </a:tc>
              </a:tr>
              <a:tr h="835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Ансамблевый прогноз с 25-50 участниками ансамбля</a:t>
                      </a:r>
                    </a:p>
                  </a:txBody>
                  <a:tcPr marL="91439" marR="914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t>3-10 суток</a:t>
                      </a:r>
                    </a:p>
                    <a:p>
                      <a:endParaRPr lang="ru-RU" sz="2800" dirty="0"/>
                    </a:p>
                  </a:txBody>
                  <a:tcPr marL="91439" marR="91439"/>
                </a:tc>
                <a:tc>
                  <a:txBody>
                    <a:bodyPr/>
                    <a:lstStyle/>
                    <a:p>
                      <a:r>
                        <a:rPr lang="ru-RU" sz="2400" dirty="0" smtClean="0"/>
                        <a:t>Умеренное</a:t>
                      </a:r>
                      <a:r>
                        <a:rPr lang="ru-RU" sz="2400" baseline="0" dirty="0" smtClean="0"/>
                        <a:t> разрешение</a:t>
                      </a:r>
                      <a:endParaRPr lang="ru-RU" sz="2400" dirty="0"/>
                    </a:p>
                  </a:txBody>
                  <a:tcPr marL="91439" marR="91439"/>
                </a:tc>
              </a:tr>
              <a:tr h="835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solidFill>
                            <a:srgbClr val="C00000"/>
                          </a:solidFill>
                        </a:rPr>
                        <a:t>Долгосрочный прогноз</a:t>
                      </a:r>
                    </a:p>
                  </a:txBody>
                  <a:tcPr marL="91439" marR="9143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dirty="0" smtClean="0">
                          <a:solidFill>
                            <a:srgbClr val="C00000"/>
                          </a:solidFill>
                        </a:rPr>
                        <a:t>1-6 месяцев</a:t>
                      </a:r>
                    </a:p>
                  </a:txBody>
                  <a:tcPr marL="91439" marR="91439"/>
                </a:tc>
                <a:tc>
                  <a:txBody>
                    <a:bodyPr/>
                    <a:lstStyle/>
                    <a:p>
                      <a:r>
                        <a:rPr lang="ru-RU" sz="2400" dirty="0" smtClean="0">
                          <a:solidFill>
                            <a:srgbClr val="C00000"/>
                          </a:solidFill>
                        </a:rPr>
                        <a:t>Низкое и умеренное</a:t>
                      </a:r>
                      <a:r>
                        <a:rPr lang="ru-RU" sz="2400" baseline="0" dirty="0" smtClean="0">
                          <a:solidFill>
                            <a:srgbClr val="C00000"/>
                          </a:solidFill>
                        </a:rPr>
                        <a:t> </a:t>
                      </a:r>
                      <a:r>
                        <a:rPr lang="ru-RU" sz="2400" dirty="0" smtClean="0">
                          <a:solidFill>
                            <a:srgbClr val="C00000"/>
                          </a:solidFill>
                        </a:rPr>
                        <a:t>разрешение</a:t>
                      </a:r>
                      <a:endParaRPr lang="ru-RU" sz="2400" dirty="0">
                        <a:solidFill>
                          <a:srgbClr val="C00000"/>
                        </a:solidFill>
                      </a:endParaRPr>
                    </a:p>
                  </a:txBody>
                  <a:tcPr marL="91439" marR="91439"/>
                </a:tc>
              </a:tr>
              <a:tr h="130864">
                <a:tc>
                  <a:txBody>
                    <a:bodyPr/>
                    <a:lstStyle/>
                    <a:p>
                      <a:r>
                        <a:rPr lang="ru-RU" sz="2800" dirty="0" smtClean="0">
                          <a:solidFill>
                            <a:srgbClr val="C00000"/>
                          </a:solidFill>
                        </a:rPr>
                        <a:t>Моделирование</a:t>
                      </a:r>
                      <a:r>
                        <a:rPr lang="ru-RU" sz="2800" baseline="0" dirty="0" smtClean="0">
                          <a:solidFill>
                            <a:srgbClr val="C00000"/>
                          </a:solidFill>
                        </a:rPr>
                        <a:t> изменений климата</a:t>
                      </a:r>
                      <a:endParaRPr lang="ru-RU" sz="2800" dirty="0">
                        <a:solidFill>
                          <a:srgbClr val="C00000"/>
                        </a:solidFill>
                      </a:endParaRPr>
                    </a:p>
                  </a:txBody>
                  <a:tcPr marL="91439" marR="91439"/>
                </a:tc>
                <a:tc>
                  <a:txBody>
                    <a:bodyPr/>
                    <a:lstStyle/>
                    <a:p>
                      <a:r>
                        <a:rPr lang="ru-RU" sz="2800" dirty="0" smtClean="0">
                          <a:solidFill>
                            <a:srgbClr val="C00000"/>
                          </a:solidFill>
                        </a:rPr>
                        <a:t>Годы и десятилетия</a:t>
                      </a:r>
                      <a:endParaRPr lang="ru-RU" sz="2800" dirty="0">
                        <a:solidFill>
                          <a:srgbClr val="C00000"/>
                        </a:solidFill>
                      </a:endParaRPr>
                    </a:p>
                  </a:txBody>
                  <a:tcPr marL="91439" marR="91439"/>
                </a:tc>
                <a:tc>
                  <a:txBody>
                    <a:bodyPr/>
                    <a:lstStyle/>
                    <a:p>
                      <a:r>
                        <a:rPr lang="ru-RU" sz="2400" dirty="0" smtClean="0">
                          <a:solidFill>
                            <a:srgbClr val="C00000"/>
                          </a:solidFill>
                        </a:rPr>
                        <a:t>Низкое </a:t>
                      </a:r>
                      <a:r>
                        <a:rPr lang="ru-RU" sz="2400" baseline="0" dirty="0" smtClean="0">
                          <a:solidFill>
                            <a:srgbClr val="C00000"/>
                          </a:solidFill>
                        </a:rPr>
                        <a:t>разрешение</a:t>
                      </a:r>
                      <a:endParaRPr lang="ru-RU" sz="2400" dirty="0">
                        <a:solidFill>
                          <a:srgbClr val="C00000"/>
                        </a:solidFill>
                      </a:endParaRPr>
                    </a:p>
                  </a:txBody>
                  <a:tcPr marL="91439" marR="91439"/>
                </a:tc>
              </a:tr>
            </a:tbl>
          </a:graphicData>
        </a:graphic>
      </p:graphicFrame>
    </p:spTree>
    <p:extLst>
      <p:ext uri="{BB962C8B-B14F-4D97-AF65-F5344CB8AC3E}">
        <p14:creationId xmlns:p14="http://schemas.microsoft.com/office/powerpoint/2010/main" val="1741362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p:cNvSpPr>
            <a:spLocks noGrp="1"/>
          </p:cNvSpPr>
          <p:nvPr>
            <p:ph type="title"/>
          </p:nvPr>
        </p:nvSpPr>
        <p:spPr/>
        <p:txBody>
          <a:bodyPr/>
          <a:lstStyle/>
          <a:p>
            <a:r>
              <a:rPr lang="ru-RU" altLang="ru-RU" smtClean="0">
                <a:solidFill>
                  <a:srgbClr val="800000"/>
                </a:solidFill>
              </a:rPr>
              <a:t>Индекс Северо-Атлантического колебания</a:t>
            </a:r>
          </a:p>
        </p:txBody>
      </p:sp>
      <p:pic>
        <p:nvPicPr>
          <p:cNvPr id="10137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1557338"/>
            <a:ext cx="50387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1"/>
          <p:cNvSpPr txBox="1">
            <a:spLocks noChangeArrowheads="1"/>
          </p:cNvSpPr>
          <p:nvPr/>
        </p:nvSpPr>
        <p:spPr bwMode="auto">
          <a:xfrm>
            <a:off x="250825" y="5805488"/>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1800" b="1">
                <a:solidFill>
                  <a:srgbClr val="000000"/>
                </a:solidFill>
                <a:latin typeface="Arial" pitchFamily="34" charset="0"/>
              </a:rPr>
              <a:t>Зимний индекс относительно предсказуем в моделях !</a:t>
            </a:r>
          </a:p>
        </p:txBody>
      </p:sp>
    </p:spTree>
    <p:extLst>
      <p:ext uri="{BB962C8B-B14F-4D97-AF65-F5344CB8AC3E}">
        <p14:creationId xmlns:p14="http://schemas.microsoft.com/office/powerpoint/2010/main" val="304452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Нижний колонтитул 1"/>
          <p:cNvSpPr>
            <a:spLocks noGrp="1"/>
          </p:cNvSpPr>
          <p:nvPr>
            <p:ph type="ftr" sz="quarter" idx="11"/>
          </p:nvPr>
        </p:nvSpPr>
        <p:spPr bwMode="auto">
          <a:xfrm>
            <a:off x="457200" y="6597650"/>
            <a:ext cx="2133600"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r>
              <a:rPr lang="en-GB" altLang="ru-RU" sz="1200" smtClean="0">
                <a:solidFill>
                  <a:srgbClr val="898989"/>
                </a:solidFill>
                <a:latin typeface="Arial" pitchFamily="34" charset="0"/>
              </a:rPr>
              <a:t>© Crown copyright   Met Office</a:t>
            </a:r>
            <a:endParaRPr lang="en-GB" altLang="ru-RU" sz="1400" smtClean="0">
              <a:solidFill>
                <a:srgbClr val="898989"/>
              </a:solidFill>
              <a:latin typeface="Times" pitchFamily="18" charset="0"/>
            </a:endParaRPr>
          </a:p>
        </p:txBody>
      </p:sp>
      <p:pic>
        <p:nvPicPr>
          <p:cNvPr id="102403" name="Picture 2" descr="2011P"/>
          <p:cNvPicPr>
            <a:picLocks noChangeAspect="1" noChangeArrowheads="1"/>
          </p:cNvPicPr>
          <p:nvPr/>
        </p:nvPicPr>
        <p:blipFill>
          <a:blip r:embed="rId2">
            <a:extLst>
              <a:ext uri="{28A0092B-C50C-407E-A947-70E740481C1C}">
                <a14:useLocalDpi xmlns:a14="http://schemas.microsoft.com/office/drawing/2010/main" val="0"/>
              </a:ext>
            </a:extLst>
          </a:blip>
          <a:srcRect t="27284" b="21652"/>
          <a:stretch>
            <a:fillRect/>
          </a:stretch>
        </p:blipFill>
        <p:spPr bwMode="auto">
          <a:xfrm>
            <a:off x="0" y="5229225"/>
            <a:ext cx="3563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17"/>
          <p:cNvSpPr>
            <a:spLocks noChangeArrowheads="1"/>
          </p:cNvSpPr>
          <p:nvPr/>
        </p:nvSpPr>
        <p:spPr bwMode="auto">
          <a:xfrm>
            <a:off x="250825" y="6597650"/>
            <a:ext cx="20177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ru-RU" sz="1800" b="1">
              <a:solidFill>
                <a:srgbClr val="990033"/>
              </a:solidFill>
              <a:latin typeface="Arial" pitchFamily="34" charset="0"/>
              <a:ea typeface="MS PGothic" pitchFamily="34" charset="-128"/>
            </a:endParaRPr>
          </a:p>
        </p:txBody>
      </p:sp>
      <p:sp>
        <p:nvSpPr>
          <p:cNvPr id="102405" name="Rectangle 2"/>
          <p:cNvSpPr>
            <a:spLocks noGrp="1" noChangeArrowheads="1"/>
          </p:cNvSpPr>
          <p:nvPr>
            <p:ph type="title" idx="4294967295"/>
          </p:nvPr>
        </p:nvSpPr>
        <p:spPr>
          <a:xfrm>
            <a:off x="250825" y="260350"/>
            <a:ext cx="6934200" cy="1371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0" tIns="0" rIns="0" bIns="0"/>
          <a:lstStyle/>
          <a:p>
            <a:endParaRPr lang="en-US" altLang="ru-RU" smtClean="0"/>
          </a:p>
        </p:txBody>
      </p:sp>
      <p:sp>
        <p:nvSpPr>
          <p:cNvPr id="102406" name="Rectangle 3"/>
          <p:cNvSpPr>
            <a:spLocks noChangeArrowheads="1"/>
          </p:cNvSpPr>
          <p:nvPr/>
        </p:nvSpPr>
        <p:spPr bwMode="auto">
          <a:xfrm>
            <a:off x="0" y="0"/>
            <a:ext cx="903605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49263" eaLnBrk="0" hangingPunct="0">
              <a:spcBef>
                <a:spcPct val="20000"/>
              </a:spcBef>
              <a:buFont typeface="Arial" pitchFamily="34" charset="0"/>
              <a:buChar char="•"/>
              <a:defRPr sz="3200">
                <a:solidFill>
                  <a:schemeClr val="tx1"/>
                </a:solidFill>
                <a:latin typeface="Calibri" pitchFamily="34" charset="0"/>
              </a:defRPr>
            </a:lvl1pPr>
            <a:lvl2pPr marL="742950" indent="-285750" defTabSz="449263" eaLnBrk="0" hangingPunct="0">
              <a:spcBef>
                <a:spcPct val="20000"/>
              </a:spcBef>
              <a:buFont typeface="Arial" pitchFamily="34" charset="0"/>
              <a:buChar char="–"/>
              <a:defRPr sz="2800">
                <a:solidFill>
                  <a:schemeClr val="tx1"/>
                </a:solidFill>
                <a:latin typeface="Calibri" pitchFamily="34" charset="0"/>
              </a:defRPr>
            </a:lvl2pPr>
            <a:lvl3pPr marL="1143000" indent="-228600" defTabSz="449263" eaLnBrk="0" hangingPunct="0">
              <a:spcBef>
                <a:spcPct val="20000"/>
              </a:spcBef>
              <a:buFont typeface="Arial" pitchFamily="34" charset="0"/>
              <a:buChar char="•"/>
              <a:defRPr sz="2400">
                <a:solidFill>
                  <a:schemeClr val="tx1"/>
                </a:solidFill>
                <a:latin typeface="Calibri" pitchFamily="34" charset="0"/>
              </a:defRPr>
            </a:lvl3pPr>
            <a:lvl4pPr marL="1600200" indent="-228600" defTabSz="449263" eaLnBrk="0" hangingPunct="0">
              <a:spcBef>
                <a:spcPct val="20000"/>
              </a:spcBef>
              <a:buFont typeface="Arial" pitchFamily="34" charset="0"/>
              <a:buChar char="–"/>
              <a:defRPr sz="2000">
                <a:solidFill>
                  <a:schemeClr val="tx1"/>
                </a:solidFill>
                <a:latin typeface="Calibri" pitchFamily="34" charset="0"/>
              </a:defRPr>
            </a:lvl4pPr>
            <a:lvl5pPr marL="2057400" indent="-228600" defTabSz="449263"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750"/>
              </a:spcBef>
              <a:buClr>
                <a:srgbClr val="0099FF"/>
              </a:buClr>
              <a:buFontTx/>
              <a:buNone/>
            </a:pPr>
            <a:r>
              <a:rPr lang="ru-RU" altLang="ru-RU" sz="2400" b="1">
                <a:solidFill>
                  <a:srgbClr val="990033"/>
                </a:solidFill>
                <a:latin typeface="Arial" pitchFamily="34" charset="0"/>
                <a:ea typeface="MS PGothic" pitchFamily="34" charset="-128"/>
              </a:rPr>
              <a:t>Зима зависит от того, куда дует ветер</a:t>
            </a:r>
            <a:r>
              <a:rPr lang="en-US" altLang="ru-RU" sz="2400" b="1">
                <a:solidFill>
                  <a:srgbClr val="990033"/>
                </a:solidFill>
                <a:latin typeface="Arial" pitchFamily="34" charset="0"/>
                <a:ea typeface="MS PGothic" pitchFamily="34" charset="-128"/>
              </a:rPr>
              <a:t>: </a:t>
            </a:r>
          </a:p>
          <a:p>
            <a:pPr algn="ctr">
              <a:spcBef>
                <a:spcPts val="750"/>
              </a:spcBef>
              <a:buClr>
                <a:srgbClr val="0099FF"/>
              </a:buClr>
              <a:buFontTx/>
              <a:buNone/>
            </a:pPr>
            <a:r>
              <a:rPr lang="ru-RU" altLang="ru-RU" sz="2400" b="1">
                <a:solidFill>
                  <a:srgbClr val="990033"/>
                </a:solidFill>
                <a:latin typeface="Arial" pitchFamily="34" charset="0"/>
                <a:ea typeface="MS PGothic" pitchFamily="34" charset="-128"/>
              </a:rPr>
              <a:t>Северо-Атлантическое колебание</a:t>
            </a:r>
            <a:r>
              <a:rPr lang="en-US" altLang="ru-RU" sz="2400" b="1">
                <a:solidFill>
                  <a:srgbClr val="990033"/>
                </a:solidFill>
                <a:latin typeface="Arial" pitchFamily="34" charset="0"/>
                <a:ea typeface="MS PGothic" pitchFamily="34" charset="-128"/>
              </a:rPr>
              <a:t> (A.Scaife)</a:t>
            </a:r>
            <a:endParaRPr lang="ru-RU" altLang="ru-RU" sz="2400" b="1">
              <a:solidFill>
                <a:srgbClr val="990033"/>
              </a:solidFill>
              <a:latin typeface="Arial" pitchFamily="34" charset="0"/>
              <a:ea typeface="MS PGothic" pitchFamily="34" charset="-128"/>
            </a:endParaRPr>
          </a:p>
          <a:p>
            <a:pPr algn="ctr">
              <a:spcBef>
                <a:spcPts val="750"/>
              </a:spcBef>
              <a:buClr>
                <a:srgbClr val="0099FF"/>
              </a:buClr>
              <a:buFontTx/>
              <a:buNone/>
            </a:pPr>
            <a:r>
              <a:rPr lang="ru-RU" altLang="ru-RU" sz="2400" b="1">
                <a:solidFill>
                  <a:srgbClr val="990033"/>
                </a:solidFill>
                <a:latin typeface="Arial" pitchFamily="34" charset="0"/>
                <a:ea typeface="MS PGothic" pitchFamily="34" charset="-128"/>
              </a:rPr>
              <a:t> Крыжов (МиГ. 2003, 2004)</a:t>
            </a:r>
            <a:endParaRPr lang="en-US" altLang="ru-RU" b="1">
              <a:solidFill>
                <a:srgbClr val="990033"/>
              </a:solidFill>
              <a:latin typeface="Arial" pitchFamily="34" charset="0"/>
              <a:ea typeface="MS PGothic" pitchFamily="34" charset="-128"/>
            </a:endParaRPr>
          </a:p>
        </p:txBody>
      </p:sp>
      <p:pic>
        <p:nvPicPr>
          <p:cNvPr id="102407" name="Picture 5" descr="196263T"/>
          <p:cNvPicPr>
            <a:picLocks noChangeAspect="1" noChangeArrowheads="1"/>
          </p:cNvPicPr>
          <p:nvPr/>
        </p:nvPicPr>
        <p:blipFill>
          <a:blip r:embed="rId3">
            <a:extLst>
              <a:ext uri="{28A0092B-C50C-407E-A947-70E740481C1C}">
                <a14:useLocalDpi xmlns:a14="http://schemas.microsoft.com/office/drawing/2010/main" val="0"/>
              </a:ext>
            </a:extLst>
          </a:blip>
          <a:srcRect t="31476" b="24304"/>
          <a:stretch>
            <a:fillRect/>
          </a:stretch>
        </p:blipFill>
        <p:spPr bwMode="auto">
          <a:xfrm>
            <a:off x="3565525" y="1887538"/>
            <a:ext cx="35274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6" descr="200910T"/>
          <p:cNvPicPr>
            <a:picLocks noChangeAspect="1" noChangeArrowheads="1"/>
          </p:cNvPicPr>
          <p:nvPr/>
        </p:nvPicPr>
        <p:blipFill>
          <a:blip r:embed="rId4">
            <a:extLst>
              <a:ext uri="{28A0092B-C50C-407E-A947-70E740481C1C}">
                <a14:useLocalDpi xmlns:a14="http://schemas.microsoft.com/office/drawing/2010/main" val="0"/>
              </a:ext>
            </a:extLst>
          </a:blip>
          <a:srcRect t="28754" b="23326"/>
          <a:stretch>
            <a:fillRect/>
          </a:stretch>
        </p:blipFill>
        <p:spPr bwMode="auto">
          <a:xfrm>
            <a:off x="3565525" y="3606800"/>
            <a:ext cx="34909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9" descr="196263P"/>
          <p:cNvPicPr>
            <a:picLocks noChangeAspect="1" noChangeArrowheads="1"/>
          </p:cNvPicPr>
          <p:nvPr/>
        </p:nvPicPr>
        <p:blipFill>
          <a:blip r:embed="rId5">
            <a:extLst>
              <a:ext uri="{28A0092B-C50C-407E-A947-70E740481C1C}">
                <a14:useLocalDpi xmlns:a14="http://schemas.microsoft.com/office/drawing/2010/main" val="0"/>
              </a:ext>
            </a:extLst>
          </a:blip>
          <a:srcRect t="28148" b="21646"/>
          <a:stretch>
            <a:fillRect/>
          </a:stretch>
        </p:blipFill>
        <p:spPr bwMode="auto">
          <a:xfrm>
            <a:off x="1588" y="1771650"/>
            <a:ext cx="36004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0" descr="200910P"/>
          <p:cNvPicPr>
            <a:picLocks noChangeAspect="1" noChangeArrowheads="1"/>
          </p:cNvPicPr>
          <p:nvPr/>
        </p:nvPicPr>
        <p:blipFill>
          <a:blip r:embed="rId6">
            <a:extLst>
              <a:ext uri="{28A0092B-C50C-407E-A947-70E740481C1C}">
                <a14:useLocalDpi xmlns:a14="http://schemas.microsoft.com/office/drawing/2010/main" val="0"/>
              </a:ext>
            </a:extLst>
          </a:blip>
          <a:srcRect t="28099" b="25069"/>
          <a:stretch>
            <a:fillRect/>
          </a:stretch>
        </p:blipFill>
        <p:spPr bwMode="auto">
          <a:xfrm>
            <a:off x="1588" y="3584575"/>
            <a:ext cx="36004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Line 12"/>
          <p:cNvSpPr>
            <a:spLocks noChangeShapeType="1"/>
          </p:cNvSpPr>
          <p:nvPr/>
        </p:nvSpPr>
        <p:spPr bwMode="auto">
          <a:xfrm flipH="1">
            <a:off x="1512888" y="2192338"/>
            <a:ext cx="647700" cy="0"/>
          </a:xfrm>
          <a:prstGeom prst="line">
            <a:avLst/>
          </a:prstGeom>
          <a:noFill/>
          <a:ln w="349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2412" name="Line 13"/>
          <p:cNvSpPr>
            <a:spLocks noChangeShapeType="1"/>
          </p:cNvSpPr>
          <p:nvPr/>
        </p:nvSpPr>
        <p:spPr bwMode="auto">
          <a:xfrm flipH="1">
            <a:off x="1512888" y="3992563"/>
            <a:ext cx="647700" cy="0"/>
          </a:xfrm>
          <a:prstGeom prst="line">
            <a:avLst/>
          </a:prstGeom>
          <a:noFill/>
          <a:ln w="349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2413" name="Text Box 15"/>
          <p:cNvSpPr txBox="1">
            <a:spLocks noChangeArrowheads="1"/>
          </p:cNvSpPr>
          <p:nvPr/>
        </p:nvSpPr>
        <p:spPr bwMode="auto">
          <a:xfrm>
            <a:off x="7343775" y="2276475"/>
            <a:ext cx="1655763" cy="2246313"/>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1400" b="1">
                <a:solidFill>
                  <a:srgbClr val="000066"/>
                </a:solidFill>
                <a:latin typeface="Arial" pitchFamily="34" charset="0"/>
                <a:ea typeface="MS PGothic" pitchFamily="34" charset="-128"/>
              </a:rPr>
              <a:t>Слабый градиент давления</a:t>
            </a:r>
            <a:endParaRPr lang="en-GB" altLang="ru-RU" sz="1400" b="1">
              <a:solidFill>
                <a:srgbClr val="000066"/>
              </a:solidFill>
              <a:latin typeface="Arial" pitchFamily="34" charset="0"/>
              <a:ea typeface="MS PGothic" pitchFamily="34" charset="-128"/>
            </a:endParaRPr>
          </a:p>
          <a:p>
            <a:pPr>
              <a:spcBef>
                <a:spcPct val="0"/>
              </a:spcBef>
              <a:buFontTx/>
              <a:buNone/>
            </a:pPr>
            <a:endParaRPr lang="en-GB" altLang="ru-RU" sz="1400" b="1">
              <a:solidFill>
                <a:srgbClr val="000066"/>
              </a:solidFill>
              <a:latin typeface="Arial" pitchFamily="34" charset="0"/>
              <a:ea typeface="MS PGothic" pitchFamily="34" charset="-128"/>
            </a:endParaRPr>
          </a:p>
          <a:p>
            <a:pPr>
              <a:spcBef>
                <a:spcPct val="0"/>
              </a:spcBef>
              <a:buFontTx/>
              <a:buNone/>
            </a:pPr>
            <a:r>
              <a:rPr lang="ru-RU" altLang="ru-RU" sz="1400" b="1">
                <a:solidFill>
                  <a:srgbClr val="000066"/>
                </a:solidFill>
                <a:latin typeface="Arial" pitchFamily="34" charset="0"/>
                <a:ea typeface="MS PGothic" pitchFamily="34" charset="-128"/>
              </a:rPr>
              <a:t>Перенос холода в Европу</a:t>
            </a:r>
            <a:endParaRPr lang="en-GB" altLang="ru-RU" sz="1400" b="1">
              <a:solidFill>
                <a:srgbClr val="000066"/>
              </a:solidFill>
              <a:latin typeface="Arial" pitchFamily="34" charset="0"/>
              <a:ea typeface="MS PGothic" pitchFamily="34" charset="-128"/>
            </a:endParaRPr>
          </a:p>
          <a:p>
            <a:pPr>
              <a:spcBef>
                <a:spcPct val="0"/>
              </a:spcBef>
              <a:buFontTx/>
              <a:buNone/>
            </a:pPr>
            <a:endParaRPr lang="en-GB" altLang="ru-RU" sz="1400" b="1">
              <a:solidFill>
                <a:srgbClr val="000066"/>
              </a:solidFill>
              <a:latin typeface="Arial" pitchFamily="34" charset="0"/>
              <a:ea typeface="MS PGothic" pitchFamily="34" charset="-128"/>
            </a:endParaRPr>
          </a:p>
          <a:p>
            <a:pPr>
              <a:spcBef>
                <a:spcPct val="0"/>
              </a:spcBef>
              <a:buFontTx/>
              <a:buNone/>
            </a:pPr>
            <a:r>
              <a:rPr lang="ru-RU" altLang="ru-RU" sz="1400" b="1">
                <a:solidFill>
                  <a:srgbClr val="000066"/>
                </a:solidFill>
                <a:latin typeface="Arial" pitchFamily="34" charset="0"/>
                <a:ea typeface="MS PGothic" pitchFamily="34" charset="-128"/>
              </a:rPr>
              <a:t>В Европе холодно, спокойно, сухо</a:t>
            </a:r>
            <a:r>
              <a:rPr lang="en-GB" altLang="ru-RU" sz="1400" b="1">
                <a:solidFill>
                  <a:srgbClr val="000066"/>
                </a:solidFill>
                <a:latin typeface="Arial" pitchFamily="34" charset="0"/>
                <a:ea typeface="MS PGothic" pitchFamily="34" charset="-128"/>
              </a:rPr>
              <a:t> </a:t>
            </a:r>
          </a:p>
        </p:txBody>
      </p:sp>
      <p:sp>
        <p:nvSpPr>
          <p:cNvPr id="102414" name="Text Box 19"/>
          <p:cNvSpPr txBox="1">
            <a:spLocks noChangeArrowheads="1"/>
          </p:cNvSpPr>
          <p:nvPr/>
        </p:nvSpPr>
        <p:spPr bwMode="auto">
          <a:xfrm>
            <a:off x="2052638" y="3284538"/>
            <a:ext cx="3600450" cy="369887"/>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ru-RU" altLang="ru-RU" sz="1800" b="1">
                <a:solidFill>
                  <a:srgbClr val="000066"/>
                </a:solidFill>
                <a:latin typeface="Arial" pitchFamily="34" charset="0"/>
                <a:ea typeface="MS PGothic" pitchFamily="34" charset="-128"/>
              </a:rPr>
              <a:t>Зима</a:t>
            </a:r>
            <a:r>
              <a:rPr lang="en-GB" altLang="ru-RU" sz="1800" b="1">
                <a:solidFill>
                  <a:srgbClr val="000066"/>
                </a:solidFill>
                <a:latin typeface="Arial" pitchFamily="34" charset="0"/>
                <a:ea typeface="MS PGothic" pitchFamily="34" charset="-128"/>
              </a:rPr>
              <a:t> 2009/10</a:t>
            </a:r>
          </a:p>
        </p:txBody>
      </p:sp>
      <p:sp>
        <p:nvSpPr>
          <p:cNvPr id="102415" name="Text Box 20"/>
          <p:cNvSpPr txBox="1">
            <a:spLocks noChangeArrowheads="1"/>
          </p:cNvSpPr>
          <p:nvPr/>
        </p:nvSpPr>
        <p:spPr bwMode="auto">
          <a:xfrm>
            <a:off x="2052638" y="1484313"/>
            <a:ext cx="3600450" cy="369887"/>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ru-RU" altLang="ru-RU" sz="1800" b="1">
                <a:solidFill>
                  <a:srgbClr val="000066"/>
                </a:solidFill>
                <a:latin typeface="Arial" pitchFamily="34" charset="0"/>
                <a:ea typeface="MS PGothic" pitchFamily="34" charset="-128"/>
              </a:rPr>
              <a:t>Зима</a:t>
            </a:r>
            <a:r>
              <a:rPr lang="en-GB" altLang="ru-RU" sz="1800" b="1">
                <a:solidFill>
                  <a:srgbClr val="000066"/>
                </a:solidFill>
                <a:latin typeface="Arial" pitchFamily="34" charset="0"/>
                <a:ea typeface="MS PGothic" pitchFamily="34" charset="-128"/>
              </a:rPr>
              <a:t> 1962/63</a:t>
            </a:r>
          </a:p>
        </p:txBody>
      </p:sp>
      <p:sp>
        <p:nvSpPr>
          <p:cNvPr id="102416" name="Text Box 18"/>
          <p:cNvSpPr txBox="1">
            <a:spLocks noChangeArrowheads="1"/>
          </p:cNvSpPr>
          <p:nvPr/>
        </p:nvSpPr>
        <p:spPr bwMode="auto">
          <a:xfrm>
            <a:off x="2052638" y="4940300"/>
            <a:ext cx="3600450" cy="36988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ru-RU" altLang="ru-RU" sz="1800" b="1">
                <a:solidFill>
                  <a:srgbClr val="000066"/>
                </a:solidFill>
                <a:latin typeface="Arial" pitchFamily="34" charset="0"/>
                <a:ea typeface="MS PGothic" pitchFamily="34" charset="-128"/>
              </a:rPr>
              <a:t>Зима</a:t>
            </a:r>
            <a:r>
              <a:rPr lang="en-GB" altLang="ru-RU" sz="1800" b="1">
                <a:solidFill>
                  <a:srgbClr val="000066"/>
                </a:solidFill>
                <a:latin typeface="Arial" pitchFamily="34" charset="0"/>
                <a:ea typeface="MS PGothic" pitchFamily="34" charset="-128"/>
              </a:rPr>
              <a:t> 2011/12 </a:t>
            </a:r>
          </a:p>
        </p:txBody>
      </p:sp>
      <p:sp>
        <p:nvSpPr>
          <p:cNvPr id="102417" name="Line 13"/>
          <p:cNvSpPr>
            <a:spLocks noChangeShapeType="1"/>
          </p:cNvSpPr>
          <p:nvPr/>
        </p:nvSpPr>
        <p:spPr bwMode="auto">
          <a:xfrm>
            <a:off x="1477963" y="5589588"/>
            <a:ext cx="646112" cy="0"/>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102418" name="Picture 17" descr="2011T"/>
          <p:cNvPicPr>
            <a:picLocks noChangeAspect="1" noChangeArrowheads="1"/>
          </p:cNvPicPr>
          <p:nvPr/>
        </p:nvPicPr>
        <p:blipFill>
          <a:blip r:embed="rId7">
            <a:extLst>
              <a:ext uri="{28A0092B-C50C-407E-A947-70E740481C1C}">
                <a14:useLocalDpi xmlns:a14="http://schemas.microsoft.com/office/drawing/2010/main" val="0"/>
              </a:ext>
            </a:extLst>
          </a:blip>
          <a:srcRect t="29095" b="22137"/>
          <a:stretch>
            <a:fillRect/>
          </a:stretch>
        </p:blipFill>
        <p:spPr bwMode="auto">
          <a:xfrm>
            <a:off x="3563938" y="5300663"/>
            <a:ext cx="35290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9" name="Oval 18"/>
          <p:cNvSpPr>
            <a:spLocks noChangeArrowheads="1"/>
          </p:cNvSpPr>
          <p:nvPr/>
        </p:nvSpPr>
        <p:spPr bwMode="auto">
          <a:xfrm>
            <a:off x="5292725" y="2060575"/>
            <a:ext cx="5746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0" name="Oval 19"/>
          <p:cNvSpPr>
            <a:spLocks noChangeArrowheads="1"/>
          </p:cNvSpPr>
          <p:nvPr/>
        </p:nvSpPr>
        <p:spPr bwMode="auto">
          <a:xfrm>
            <a:off x="4572000" y="2205038"/>
            <a:ext cx="3587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1" name="Oval 20"/>
          <p:cNvSpPr>
            <a:spLocks noChangeArrowheads="1"/>
          </p:cNvSpPr>
          <p:nvPr/>
        </p:nvSpPr>
        <p:spPr bwMode="auto">
          <a:xfrm>
            <a:off x="4500563" y="4005263"/>
            <a:ext cx="3587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2" name="Oval 21"/>
          <p:cNvSpPr>
            <a:spLocks noChangeArrowheads="1"/>
          </p:cNvSpPr>
          <p:nvPr/>
        </p:nvSpPr>
        <p:spPr bwMode="auto">
          <a:xfrm>
            <a:off x="5257800" y="3841750"/>
            <a:ext cx="5746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3" name="Oval 22"/>
          <p:cNvSpPr>
            <a:spLocks noChangeArrowheads="1"/>
          </p:cNvSpPr>
          <p:nvPr/>
        </p:nvSpPr>
        <p:spPr bwMode="auto">
          <a:xfrm>
            <a:off x="5243513" y="5516563"/>
            <a:ext cx="5746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4" name="Oval 23"/>
          <p:cNvSpPr>
            <a:spLocks noChangeArrowheads="1"/>
          </p:cNvSpPr>
          <p:nvPr/>
        </p:nvSpPr>
        <p:spPr bwMode="auto">
          <a:xfrm>
            <a:off x="4500563" y="5661025"/>
            <a:ext cx="358775" cy="215900"/>
          </a:xfrm>
          <a:prstGeom prst="ellipse">
            <a:avLst/>
          </a:prstGeom>
          <a:noFill/>
          <a:ln w="19050" algn="ctr">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ru-RU" altLang="ru-RU" sz="1800" b="1">
              <a:solidFill>
                <a:srgbClr val="000000"/>
              </a:solidFill>
              <a:latin typeface="Arial" pitchFamily="34" charset="0"/>
            </a:endParaRPr>
          </a:p>
        </p:txBody>
      </p:sp>
      <p:sp>
        <p:nvSpPr>
          <p:cNvPr id="102425" name="Text Box 15"/>
          <p:cNvSpPr txBox="1">
            <a:spLocks noChangeArrowheads="1"/>
          </p:cNvSpPr>
          <p:nvPr/>
        </p:nvSpPr>
        <p:spPr bwMode="auto">
          <a:xfrm>
            <a:off x="7270750" y="4645025"/>
            <a:ext cx="1728788" cy="203200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ru-RU" altLang="ru-RU" sz="1400" b="1">
                <a:solidFill>
                  <a:srgbClr val="000066"/>
                </a:solidFill>
                <a:latin typeface="Arial" pitchFamily="34" charset="0"/>
                <a:ea typeface="MS PGothic" pitchFamily="34" charset="-128"/>
              </a:rPr>
              <a:t>Сильный градиент давления</a:t>
            </a:r>
            <a:endParaRPr lang="en-GB" altLang="ru-RU" sz="1400" b="1">
              <a:solidFill>
                <a:srgbClr val="000066"/>
              </a:solidFill>
              <a:latin typeface="Arial" pitchFamily="34" charset="0"/>
              <a:ea typeface="MS PGothic" pitchFamily="34" charset="-128"/>
            </a:endParaRPr>
          </a:p>
          <a:p>
            <a:pPr>
              <a:spcBef>
                <a:spcPct val="0"/>
              </a:spcBef>
              <a:buFontTx/>
              <a:buNone/>
            </a:pPr>
            <a:endParaRPr lang="en-GB" altLang="ru-RU" sz="1400" b="1">
              <a:solidFill>
                <a:srgbClr val="000066"/>
              </a:solidFill>
              <a:latin typeface="Arial" pitchFamily="34" charset="0"/>
              <a:ea typeface="MS PGothic" pitchFamily="34" charset="-128"/>
            </a:endParaRPr>
          </a:p>
          <a:p>
            <a:pPr>
              <a:spcBef>
                <a:spcPct val="0"/>
              </a:spcBef>
              <a:buFontTx/>
              <a:buNone/>
            </a:pPr>
            <a:r>
              <a:rPr lang="ru-RU" altLang="ru-RU" sz="1400" b="1">
                <a:solidFill>
                  <a:srgbClr val="000066"/>
                </a:solidFill>
                <a:latin typeface="Arial" pitchFamily="34" charset="0"/>
                <a:ea typeface="MS PGothic" pitchFamily="34" charset="-128"/>
              </a:rPr>
              <a:t>Перенос тепла в Европу</a:t>
            </a:r>
            <a:endParaRPr lang="en-GB" altLang="ru-RU" sz="1400" b="1">
              <a:solidFill>
                <a:srgbClr val="000066"/>
              </a:solidFill>
              <a:latin typeface="Arial" pitchFamily="34" charset="0"/>
              <a:ea typeface="MS PGothic" pitchFamily="34" charset="-128"/>
            </a:endParaRPr>
          </a:p>
          <a:p>
            <a:pPr>
              <a:spcBef>
                <a:spcPct val="0"/>
              </a:spcBef>
              <a:buFontTx/>
              <a:buNone/>
            </a:pPr>
            <a:endParaRPr lang="en-GB" altLang="ru-RU" sz="1400" b="1">
              <a:solidFill>
                <a:srgbClr val="000066"/>
              </a:solidFill>
              <a:latin typeface="Arial" pitchFamily="34" charset="0"/>
              <a:ea typeface="MS PGothic" pitchFamily="34" charset="-128"/>
            </a:endParaRPr>
          </a:p>
          <a:p>
            <a:pPr>
              <a:spcBef>
                <a:spcPct val="0"/>
              </a:spcBef>
              <a:buFontTx/>
              <a:buNone/>
            </a:pPr>
            <a:r>
              <a:rPr lang="ru-RU" altLang="ru-RU" sz="1400" b="1">
                <a:solidFill>
                  <a:srgbClr val="000066"/>
                </a:solidFill>
                <a:latin typeface="Arial" pitchFamily="34" charset="0"/>
                <a:ea typeface="MS PGothic" pitchFamily="34" charset="-128"/>
              </a:rPr>
              <a:t>Тепло, ветрено и сыро</a:t>
            </a:r>
            <a:endParaRPr lang="en-GB" altLang="ru-RU" sz="1400" b="1">
              <a:solidFill>
                <a:srgbClr val="000066"/>
              </a:solidFill>
              <a:latin typeface="Arial" pitchFamily="34" charset="0"/>
              <a:ea typeface="MS PGothic" pitchFamily="34" charset="-128"/>
            </a:endParaRPr>
          </a:p>
        </p:txBody>
      </p:sp>
    </p:spTree>
    <p:extLst>
      <p:ext uri="{BB962C8B-B14F-4D97-AF65-F5344CB8AC3E}">
        <p14:creationId xmlns:p14="http://schemas.microsoft.com/office/powerpoint/2010/main" val="1524940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26988"/>
            <a:ext cx="9144000" cy="863601"/>
          </a:xfrm>
        </p:spPr>
        <p:txBody>
          <a:bodyPr/>
          <a:lstStyle/>
          <a:p>
            <a:pPr eaLnBrk="1" hangingPunct="1"/>
            <a:r>
              <a:rPr lang="ru-RU" altLang="ru-RU" sz="3600" dirty="0" smtClean="0">
                <a:solidFill>
                  <a:srgbClr val="800000"/>
                </a:solidFill>
                <a:latin typeface="Arial" panose="020B0604020202020204" pitchFamily="34" charset="0"/>
                <a:cs typeface="Arial" panose="020B0604020202020204" pitchFamily="34" charset="0"/>
              </a:rPr>
              <a:t>Глобальные модели численного прогноза</a:t>
            </a:r>
          </a:p>
        </p:txBody>
      </p:sp>
      <p:sp>
        <p:nvSpPr>
          <p:cNvPr id="40963" name="Rectangle 3"/>
          <p:cNvSpPr>
            <a:spLocks noGrp="1" noChangeArrowheads="1"/>
          </p:cNvSpPr>
          <p:nvPr>
            <p:ph type="body" idx="4294967295"/>
          </p:nvPr>
        </p:nvSpPr>
        <p:spPr>
          <a:xfrm>
            <a:off x="468313" y="908050"/>
            <a:ext cx="7632700" cy="5661025"/>
          </a:xfrm>
        </p:spPr>
        <p:txBody>
          <a:bodyPr/>
          <a:lstStyle/>
          <a:p>
            <a:pPr eaLnBrk="1" hangingPunct="1"/>
            <a:r>
              <a:rPr lang="ru-RU" altLang="ru-RU" sz="2800" dirty="0" smtClean="0">
                <a:solidFill>
                  <a:srgbClr val="000066"/>
                </a:solidFill>
                <a:latin typeface="Arial" panose="020B0604020202020204" pitchFamily="34" charset="0"/>
                <a:cs typeface="Arial" panose="020B0604020202020204" pitchFamily="34" charset="0"/>
              </a:rPr>
              <a:t>Сейчас в мире всего 15 глобальных моделей. Из них всего </a:t>
            </a:r>
            <a:r>
              <a:rPr lang="ru-RU" altLang="ru-RU" sz="2800" dirty="0" smtClean="0">
                <a:solidFill>
                  <a:srgbClr val="FF0000"/>
                </a:solidFill>
                <a:latin typeface="Arial" panose="020B0604020202020204" pitchFamily="34" charset="0"/>
                <a:cs typeface="Arial" panose="020B0604020202020204" pitchFamily="34" charset="0"/>
              </a:rPr>
              <a:t>9</a:t>
            </a:r>
            <a:r>
              <a:rPr lang="ru-RU" altLang="ru-RU" sz="2800" dirty="0" smtClean="0">
                <a:solidFill>
                  <a:srgbClr val="000066"/>
                </a:solidFill>
                <a:latin typeface="Arial" panose="020B0604020202020204" pitchFamily="34" charset="0"/>
                <a:cs typeface="Arial" panose="020B0604020202020204" pitchFamily="34" charset="0"/>
              </a:rPr>
              <a:t> собственной разработки:</a:t>
            </a:r>
          </a:p>
          <a:p>
            <a:pPr lvl="1" eaLnBrk="1" hangingPunct="1"/>
            <a:r>
              <a:rPr lang="ru-RU" altLang="ru-RU" dirty="0" smtClean="0">
                <a:solidFill>
                  <a:srgbClr val="000066"/>
                </a:solidFill>
                <a:latin typeface="Arial" panose="020B0604020202020204" pitchFamily="34" charset="0"/>
                <a:cs typeface="Arial" panose="020B0604020202020204" pitchFamily="34" charset="0"/>
              </a:rPr>
              <a:t>Россия, Европейский центр, США, Великобритания, Франция, Германия, Канада, Япония, </a:t>
            </a:r>
            <a:r>
              <a:rPr lang="ru-RU" altLang="ru-RU" u="sng" dirty="0" smtClean="0">
                <a:solidFill>
                  <a:srgbClr val="000066"/>
                </a:solidFill>
                <a:latin typeface="Arial" panose="020B0604020202020204" pitchFamily="34" charset="0"/>
                <a:cs typeface="Arial" panose="020B0604020202020204" pitchFamily="34" charset="0"/>
              </a:rPr>
              <a:t>Китай</a:t>
            </a:r>
            <a:r>
              <a:rPr lang="ru-RU" altLang="ru-RU" dirty="0" smtClean="0">
                <a:solidFill>
                  <a:srgbClr val="000066"/>
                </a:solidFill>
                <a:latin typeface="Arial" panose="020B0604020202020204" pitchFamily="34" charset="0"/>
                <a:cs typeface="Arial" panose="020B0604020202020204" pitchFamily="34" charset="0"/>
              </a:rPr>
              <a:t>.</a:t>
            </a:r>
          </a:p>
          <a:p>
            <a:pPr eaLnBrk="1" hangingPunct="1"/>
            <a:r>
              <a:rPr lang="ru-RU" altLang="ru-RU" sz="2800" dirty="0" smtClean="0">
                <a:solidFill>
                  <a:srgbClr val="000066"/>
                </a:solidFill>
                <a:latin typeface="Arial" panose="020B0604020202020204" pitchFamily="34" charset="0"/>
                <a:cs typeface="Arial" panose="020B0604020202020204" pitchFamily="34" charset="0"/>
              </a:rPr>
              <a:t>Типичное разрешение по горизонтали на 2020 г - 7-20 км.</a:t>
            </a:r>
            <a:r>
              <a:rPr lang="ru-RU" altLang="ru-RU" sz="2800" dirty="0" smtClean="0">
                <a:latin typeface="Arial" panose="020B0604020202020204" pitchFamily="34" charset="0"/>
                <a:cs typeface="Arial" panose="020B0604020202020204" pitchFamily="34" charset="0"/>
              </a:rPr>
              <a:t> </a:t>
            </a:r>
            <a:r>
              <a:rPr lang="ru-RU" altLang="ru-RU" sz="2800" dirty="0" smtClean="0">
                <a:solidFill>
                  <a:srgbClr val="002060"/>
                </a:solidFill>
                <a:latin typeface="Arial" panose="020B0604020202020204" pitchFamily="34" charset="0"/>
                <a:cs typeface="Arial" panose="020B0604020202020204" pitchFamily="34" charset="0"/>
              </a:rPr>
              <a:t>Количество вертикальных уровней 60-140. </a:t>
            </a:r>
          </a:p>
          <a:p>
            <a:pPr eaLnBrk="1" hangingPunct="1">
              <a:buFont typeface="Arial" charset="0"/>
              <a:buNone/>
            </a:pPr>
            <a:r>
              <a:rPr lang="ru-RU" altLang="ru-RU" sz="2400" dirty="0" smtClean="0">
                <a:solidFill>
                  <a:srgbClr val="002060"/>
                </a:solidFill>
                <a:cs typeface="Arial" charset="0"/>
              </a:rPr>
              <a:t>(</a:t>
            </a:r>
            <a:r>
              <a:rPr lang="en-US" altLang="ru-RU" sz="2400" dirty="0" smtClean="0">
                <a:solidFill>
                  <a:srgbClr val="002060"/>
                </a:solidFill>
                <a:cs typeface="Arial" charset="0"/>
              </a:rPr>
              <a:t>http://wgne.meteoinfo.ru/nwp-systems-wgne-table/</a:t>
            </a:r>
            <a:r>
              <a:rPr lang="ru-RU" altLang="ru-RU" sz="2400" dirty="0" smtClean="0">
                <a:solidFill>
                  <a:srgbClr val="002060"/>
                </a:solidFill>
                <a:cs typeface="Arial" charset="0"/>
              </a:rPr>
              <a:t>).</a:t>
            </a:r>
          </a:p>
        </p:txBody>
      </p:sp>
    </p:spTree>
    <p:extLst>
      <p:ext uri="{BB962C8B-B14F-4D97-AF65-F5344CB8AC3E}">
        <p14:creationId xmlns:p14="http://schemas.microsoft.com/office/powerpoint/2010/main" val="3607489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Группа 55"/>
          <p:cNvGrpSpPr>
            <a:grpSpLocks noChangeAspect="1"/>
          </p:cNvGrpSpPr>
          <p:nvPr/>
        </p:nvGrpSpPr>
        <p:grpSpPr>
          <a:xfrm>
            <a:off x="1767222" y="8786"/>
            <a:ext cx="5506157" cy="5401440"/>
            <a:chOff x="3270317" y="1888594"/>
            <a:chExt cx="2736304" cy="2664296"/>
          </a:xfrm>
          <a:solidFill>
            <a:schemeClr val="bg1">
              <a:alpha val="74000"/>
            </a:schemeClr>
          </a:solidFill>
        </p:grpSpPr>
        <p:pic>
          <p:nvPicPr>
            <p:cNvPr id="57" name="Picture 5"/>
            <p:cNvPicPr>
              <a:picLocks noChangeAspect="1" noChangeArrowheads="1"/>
            </p:cNvPicPr>
            <p:nvPr/>
          </p:nvPicPr>
          <p:blipFill>
            <a:blip r:embed="rId2" cstate="print">
              <a:extLst/>
            </a:blip>
            <a:srcRect/>
            <a:stretch>
              <a:fillRect/>
            </a:stretch>
          </p:blipFill>
          <p:spPr bwMode="auto">
            <a:xfrm>
              <a:off x="3281380" y="2076380"/>
              <a:ext cx="2540600" cy="2288724"/>
            </a:xfrm>
            <a:prstGeom prst="rect">
              <a:avLst/>
            </a:prstGeom>
            <a:grpFill/>
            <a:ln>
              <a:noFill/>
            </a:ln>
            <a:effectLst/>
            <a:extLst/>
          </p:spPr>
        </p:pic>
        <p:sp>
          <p:nvSpPr>
            <p:cNvPr id="58" name="Овал 57"/>
            <p:cNvSpPr>
              <a:spLocks noChangeAspect="1"/>
            </p:cNvSpPr>
            <p:nvPr/>
          </p:nvSpPr>
          <p:spPr>
            <a:xfrm>
              <a:off x="3270317" y="1888594"/>
              <a:ext cx="2736304" cy="26642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2" name="Заголовок 1"/>
          <p:cNvSpPr>
            <a:spLocks noGrp="1"/>
          </p:cNvSpPr>
          <p:nvPr>
            <p:ph type="title"/>
          </p:nvPr>
        </p:nvSpPr>
        <p:spPr>
          <a:xfrm>
            <a:off x="0" y="307975"/>
            <a:ext cx="8921750" cy="744538"/>
          </a:xfrm>
        </p:spPr>
        <p:txBody>
          <a:bodyPr rtlCol="0">
            <a:noAutofit/>
          </a:bodyPr>
          <a:lstStyle/>
          <a:p>
            <a:pPr eaLnBrk="1" fontAlgn="auto" hangingPunct="1">
              <a:spcAft>
                <a:spcPts val="0"/>
              </a:spcAft>
              <a:defRPr/>
            </a:pPr>
            <a:r>
              <a:rPr lang="ru-RU" sz="2800" dirty="0" smtClean="0">
                <a:solidFill>
                  <a:schemeClr val="accent2">
                    <a:lumMod val="50000"/>
                  </a:schemeClr>
                </a:solidFill>
              </a:rPr>
              <a:t>Многомасштабная глобальная модель атмосферы ПЛАВ</a:t>
            </a:r>
            <a:br>
              <a:rPr lang="ru-RU" sz="2800" dirty="0" smtClean="0">
                <a:solidFill>
                  <a:schemeClr val="accent2">
                    <a:lumMod val="50000"/>
                  </a:schemeClr>
                </a:solidFill>
              </a:rPr>
            </a:br>
            <a:r>
              <a:rPr lang="ru-RU" sz="2000" b="1" dirty="0">
                <a:solidFill>
                  <a:srgbClr val="002060"/>
                </a:solidFill>
              </a:rPr>
              <a:t>Одна из 9 оригинальных глобальных моделей прогноза погоды в </a:t>
            </a:r>
            <a:r>
              <a:rPr lang="ru-RU" sz="2000" b="1" dirty="0" smtClean="0">
                <a:solidFill>
                  <a:srgbClr val="002060"/>
                </a:solidFill>
              </a:rPr>
              <a:t>мире</a:t>
            </a:r>
            <a:r>
              <a:rPr lang="ru-RU" sz="2800" dirty="0">
                <a:solidFill>
                  <a:schemeClr val="accent2">
                    <a:lumMod val="50000"/>
                  </a:schemeClr>
                </a:solidFill>
              </a:rPr>
              <a:t/>
            </a:r>
            <a:br>
              <a:rPr lang="ru-RU" sz="2800" dirty="0">
                <a:solidFill>
                  <a:schemeClr val="accent2">
                    <a:lumMod val="50000"/>
                  </a:schemeClr>
                </a:solidFill>
              </a:rPr>
            </a:br>
            <a:endParaRPr lang="ru-RU" sz="2800" dirty="0">
              <a:solidFill>
                <a:schemeClr val="accent2">
                  <a:lumMod val="50000"/>
                </a:schemeClr>
              </a:solidFill>
            </a:endParaRPr>
          </a:p>
        </p:txBody>
      </p:sp>
      <p:sp>
        <p:nvSpPr>
          <p:cNvPr id="3" name="Объект 2"/>
          <p:cNvSpPr>
            <a:spLocks noGrp="1"/>
          </p:cNvSpPr>
          <p:nvPr>
            <p:ph idx="1"/>
          </p:nvPr>
        </p:nvSpPr>
        <p:spPr>
          <a:xfrm>
            <a:off x="41275" y="1303338"/>
            <a:ext cx="9102725" cy="1439862"/>
          </a:xfrm>
        </p:spPr>
        <p:txBody>
          <a:bodyPr>
            <a:noAutofit/>
          </a:bodyPr>
          <a:lstStyle/>
          <a:p>
            <a:pPr marL="0" indent="0" algn="ctr" eaLnBrk="1" hangingPunct="1">
              <a:buFont typeface="Arial" charset="0"/>
              <a:buNone/>
            </a:pPr>
            <a:r>
              <a:rPr lang="ru-RU" sz="2000" dirty="0" smtClean="0">
                <a:solidFill>
                  <a:srgbClr val="002060"/>
                </a:solidFill>
              </a:rPr>
              <a:t>Совместная разработка Гидрометцентра и ИВМ РАН </a:t>
            </a:r>
          </a:p>
          <a:p>
            <a:pPr marL="0" indent="0" algn="ctr" eaLnBrk="1" hangingPunct="1">
              <a:buFont typeface="Arial" charset="0"/>
              <a:buNone/>
            </a:pPr>
            <a:endParaRPr lang="ru-RU" sz="2000" dirty="0" smtClean="0">
              <a:solidFill>
                <a:srgbClr val="002060"/>
              </a:solidFill>
            </a:endParaRPr>
          </a:p>
          <a:p>
            <a:pPr marL="0" indent="0" algn="ctr" eaLnBrk="1" hangingPunct="1">
              <a:buFont typeface="Arial" charset="0"/>
              <a:buNone/>
            </a:pPr>
            <a:r>
              <a:rPr lang="ru-RU" sz="2000" dirty="0" smtClean="0">
                <a:solidFill>
                  <a:srgbClr val="002060"/>
                </a:solidFill>
              </a:rPr>
              <a:t>Коллектив </a:t>
            </a:r>
            <a:r>
              <a:rPr lang="ru-RU" sz="2000" dirty="0" smtClean="0">
                <a:solidFill>
                  <a:srgbClr val="002060"/>
                </a:solidFill>
              </a:rPr>
              <a:t>– 10 человек, соавторы 8 статей в журналах </a:t>
            </a:r>
            <a:r>
              <a:rPr lang="en-US" sz="2000" dirty="0" smtClean="0">
                <a:solidFill>
                  <a:srgbClr val="002060"/>
                </a:solidFill>
              </a:rPr>
              <a:t>Q1 </a:t>
            </a:r>
            <a:r>
              <a:rPr lang="ru-RU" sz="2000" dirty="0" smtClean="0">
                <a:solidFill>
                  <a:srgbClr val="002060"/>
                </a:solidFill>
              </a:rPr>
              <a:t>(2016-2021)</a:t>
            </a:r>
            <a:endParaRPr lang="en-US" sz="2000" dirty="0" smtClean="0">
              <a:solidFill>
                <a:srgbClr val="002060"/>
              </a:solidFill>
            </a:endParaRPr>
          </a:p>
          <a:p>
            <a:pPr marL="0" indent="0" algn="ctr" eaLnBrk="1" hangingPunct="1">
              <a:buFont typeface="Arial" charset="0"/>
              <a:buNone/>
            </a:pPr>
            <a:r>
              <a:rPr lang="ru-RU" sz="2000" dirty="0" smtClean="0">
                <a:solidFill>
                  <a:srgbClr val="002060"/>
                </a:solidFill>
                <a:latin typeface="Arial" charset="0"/>
              </a:rPr>
              <a:t>Г</a:t>
            </a:r>
            <a:r>
              <a:rPr lang="ru-RU" sz="2000" dirty="0" smtClean="0">
                <a:solidFill>
                  <a:srgbClr val="002060"/>
                </a:solidFill>
              </a:rPr>
              <a:t>рант РНФ 21-17-00254;  </a:t>
            </a:r>
            <a:r>
              <a:rPr lang="ru-RU" sz="1600" dirty="0" smtClean="0">
                <a:solidFill>
                  <a:srgbClr val="002060"/>
                </a:solidFill>
              </a:rPr>
              <a:t>участие </a:t>
            </a:r>
            <a:r>
              <a:rPr lang="ru-RU" sz="1400" dirty="0" smtClean="0">
                <a:solidFill>
                  <a:srgbClr val="002060"/>
                </a:solidFill>
              </a:rPr>
              <a:t>21-71-30023, 14-37-00053, 14-27-00126</a:t>
            </a:r>
            <a:endParaRPr lang="ru-RU" sz="2000" dirty="0" smtClean="0">
              <a:solidFill>
                <a:srgbClr val="002060"/>
              </a:solidFill>
            </a:endParaRPr>
          </a:p>
        </p:txBody>
      </p:sp>
      <p:grpSp>
        <p:nvGrpSpPr>
          <p:cNvPr id="30" name="Группа 29"/>
          <p:cNvGrpSpPr/>
          <p:nvPr/>
        </p:nvGrpSpPr>
        <p:grpSpPr>
          <a:xfrm>
            <a:off x="323528" y="3429000"/>
            <a:ext cx="4392488" cy="959400"/>
            <a:chOff x="0" y="444557"/>
            <a:chExt cx="4392488" cy="676260"/>
          </a:xfrm>
          <a:solidFill>
            <a:srgbClr val="265A9A"/>
          </a:solidFill>
        </p:grpSpPr>
        <p:sp>
          <p:nvSpPr>
            <p:cNvPr id="31" name="Скругленный прямоугольник 30"/>
            <p:cNvSpPr/>
            <p:nvPr/>
          </p:nvSpPr>
          <p:spPr>
            <a:xfrm>
              <a:off x="0" y="444557"/>
              <a:ext cx="4392488" cy="676260"/>
            </a:xfrm>
            <a:prstGeom prst="roundRect">
              <a:avLst/>
            </a:prstGeom>
            <a:grpFill/>
            <a:ln>
              <a:solidFill>
                <a:srgbClr val="265A9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Скругленный прямоугольник 4"/>
            <p:cNvSpPr txBox="1"/>
            <p:nvPr/>
          </p:nvSpPr>
          <p:spPr>
            <a:xfrm>
              <a:off x="33012" y="477569"/>
              <a:ext cx="4326464" cy="610236"/>
            </a:xfrm>
            <a:prstGeom prst="rect">
              <a:avLst/>
            </a:prstGeom>
            <a:noFill/>
            <a:ln>
              <a:solidFill>
                <a:srgbClr val="265A9A"/>
              </a:solidFill>
            </a:ln>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algn="ctr" defTabSz="755650" fontAlgn="auto">
                <a:lnSpc>
                  <a:spcPct val="90000"/>
                </a:lnSpc>
                <a:spcAft>
                  <a:spcPct val="35000"/>
                </a:spcAft>
                <a:defRPr/>
              </a:pPr>
              <a:r>
                <a:rPr lang="ru-RU" sz="1700" dirty="0"/>
                <a:t>Применяется в ГМЦ для оперативного среднесрочного и долгосрочного прогноза</a:t>
              </a:r>
            </a:p>
          </p:txBody>
        </p:sp>
      </p:grpSp>
      <p:grpSp>
        <p:nvGrpSpPr>
          <p:cNvPr id="33" name="Группа 32"/>
          <p:cNvGrpSpPr/>
          <p:nvPr/>
        </p:nvGrpSpPr>
        <p:grpSpPr>
          <a:xfrm>
            <a:off x="323528" y="4509120"/>
            <a:ext cx="4392488" cy="959400"/>
            <a:chOff x="0" y="1169777"/>
            <a:chExt cx="4392488" cy="676260"/>
          </a:xfrm>
          <a:solidFill>
            <a:srgbClr val="265A9A"/>
          </a:solidFill>
        </p:grpSpPr>
        <p:sp>
          <p:nvSpPr>
            <p:cNvPr id="34" name="Скругленный прямоугольник 33"/>
            <p:cNvSpPr/>
            <p:nvPr/>
          </p:nvSpPr>
          <p:spPr>
            <a:xfrm>
              <a:off x="0" y="1169777"/>
              <a:ext cx="4392488" cy="676260"/>
            </a:xfrm>
            <a:prstGeom prst="roundRect">
              <a:avLst/>
            </a:prstGeom>
            <a:grpFill/>
            <a:ln>
              <a:solidFill>
                <a:srgbClr val="265A9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Скругленный прямоугольник 4"/>
            <p:cNvSpPr txBox="1"/>
            <p:nvPr/>
          </p:nvSpPr>
          <p:spPr>
            <a:xfrm>
              <a:off x="33012" y="1202789"/>
              <a:ext cx="4326464" cy="610236"/>
            </a:xfrm>
            <a:prstGeom prst="rect">
              <a:avLst/>
            </a:prstGeom>
            <a:noFill/>
            <a:ln>
              <a:solidFill>
                <a:srgbClr val="265A9A"/>
              </a:solidFill>
            </a:ln>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algn="ctr" defTabSz="755650" fontAlgn="auto">
                <a:lnSpc>
                  <a:spcPct val="90000"/>
                </a:lnSpc>
                <a:spcAft>
                  <a:spcPct val="35000"/>
                </a:spcAft>
                <a:defRPr/>
              </a:pPr>
              <a:r>
                <a:rPr lang="ru-RU" sz="1700" dirty="0"/>
                <a:t>Климатическая версия развивается в </a:t>
              </a:r>
              <a:endParaRPr lang="ru-RU" sz="1700" dirty="0" smtClean="0"/>
            </a:p>
            <a:p>
              <a:pPr algn="ctr" defTabSz="755650" fontAlgn="auto">
                <a:lnSpc>
                  <a:spcPct val="90000"/>
                </a:lnSpc>
                <a:spcAft>
                  <a:spcPct val="35000"/>
                </a:spcAft>
                <a:defRPr/>
              </a:pPr>
              <a:r>
                <a:rPr lang="ru-RU" sz="1700" dirty="0" smtClean="0"/>
                <a:t>ИВМ </a:t>
              </a:r>
              <a:r>
                <a:rPr lang="ru-RU" sz="1700" dirty="0"/>
                <a:t>РАН</a:t>
              </a:r>
            </a:p>
          </p:txBody>
        </p:sp>
      </p:grpSp>
      <p:grpSp>
        <p:nvGrpSpPr>
          <p:cNvPr id="14343" name="Группа 35"/>
          <p:cNvGrpSpPr>
            <a:grpSpLocks/>
          </p:cNvGrpSpPr>
          <p:nvPr/>
        </p:nvGrpSpPr>
        <p:grpSpPr bwMode="auto">
          <a:xfrm>
            <a:off x="323850" y="5570538"/>
            <a:ext cx="4392613" cy="958850"/>
            <a:chOff x="0" y="1894997"/>
            <a:chExt cx="4392488" cy="676260"/>
          </a:xfrm>
        </p:grpSpPr>
        <p:sp>
          <p:nvSpPr>
            <p:cNvPr id="37" name="Скругленный прямоугольник 36"/>
            <p:cNvSpPr/>
            <p:nvPr/>
          </p:nvSpPr>
          <p:spPr>
            <a:xfrm>
              <a:off x="0" y="1894997"/>
              <a:ext cx="4392488" cy="676260"/>
            </a:xfrm>
            <a:prstGeom prst="roundRect">
              <a:avLst/>
            </a:prstGeom>
            <a:solidFill>
              <a:srgbClr val="265A9A"/>
            </a:solidFill>
            <a:ln>
              <a:solidFill>
                <a:srgbClr val="265A9A"/>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Скругленный прямоугольник 4"/>
            <p:cNvSpPr txBox="1"/>
            <p:nvPr/>
          </p:nvSpPr>
          <p:spPr>
            <a:xfrm>
              <a:off x="33337" y="1927466"/>
              <a:ext cx="4325814" cy="611321"/>
            </a:xfrm>
            <a:prstGeom prst="rect">
              <a:avLst/>
            </a:prstGeom>
            <a:ln>
              <a:solidFill>
                <a:srgbClr val="265A9A"/>
              </a:solidFill>
            </a:ln>
          </p:spPr>
          <p:style>
            <a:lnRef idx="0">
              <a:scrgbClr r="0" g="0" b="0"/>
            </a:lnRef>
            <a:fillRef idx="0">
              <a:scrgbClr r="0" g="0" b="0"/>
            </a:fillRef>
            <a:effectRef idx="0">
              <a:scrgbClr r="0" g="0" b="0"/>
            </a:effectRef>
            <a:fontRef idx="minor">
              <a:schemeClr val="lt1"/>
            </a:fontRef>
          </p:style>
          <p:txBody>
            <a:bodyPr lIns="64770" tIns="64770" rIns="64770" bIns="64770" spcCol="1270" anchor="ctr"/>
            <a:lstStyle/>
            <a:p>
              <a:pPr algn="ctr" defTabSz="755650" fontAlgn="auto">
                <a:lnSpc>
                  <a:spcPct val="90000"/>
                </a:lnSpc>
                <a:spcAft>
                  <a:spcPct val="35000"/>
                </a:spcAft>
                <a:defRPr/>
              </a:pPr>
              <a:r>
                <a:rPr lang="ru-RU" sz="1700" dirty="0">
                  <a:solidFill>
                    <a:schemeClr val="bg1"/>
                  </a:solidFill>
                </a:rPr>
                <a:t>Реализация модели ПЛАВ в интересах Минобороны в рамках ГОЗ</a:t>
              </a:r>
            </a:p>
          </p:txBody>
        </p:sp>
      </p:grpSp>
      <p:grpSp>
        <p:nvGrpSpPr>
          <p:cNvPr id="14344" name="Группа 38"/>
          <p:cNvGrpSpPr>
            <a:grpSpLocks/>
          </p:cNvGrpSpPr>
          <p:nvPr/>
        </p:nvGrpSpPr>
        <p:grpSpPr bwMode="auto">
          <a:xfrm>
            <a:off x="4926013" y="3429000"/>
            <a:ext cx="3825875" cy="958850"/>
            <a:chOff x="0" y="126414"/>
            <a:chExt cx="3824934" cy="959400"/>
          </a:xfrm>
        </p:grpSpPr>
        <p:sp>
          <p:nvSpPr>
            <p:cNvPr id="40" name="Скругленный прямоугольник 39"/>
            <p:cNvSpPr/>
            <p:nvPr/>
          </p:nvSpPr>
          <p:spPr>
            <a:xfrm>
              <a:off x="0" y="126414"/>
              <a:ext cx="3824934" cy="9594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41" name="Скругленный прямоугольник 4"/>
            <p:cNvSpPr txBox="1"/>
            <p:nvPr/>
          </p:nvSpPr>
          <p:spPr>
            <a:xfrm>
              <a:off x="47613" y="172478"/>
              <a:ext cx="3729707" cy="86727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64770" tIns="64770" rIns="64770" bIns="64770" anchor="ctr"/>
            <a:lstStyle/>
            <a:p>
              <a:pPr algn="ctr" defTabSz="755650">
                <a:lnSpc>
                  <a:spcPct val="90000"/>
                </a:lnSpc>
                <a:spcAft>
                  <a:spcPct val="35000"/>
                </a:spcAft>
              </a:pPr>
              <a:r>
                <a:rPr lang="ru-RU" sz="1700">
                  <a:solidFill>
                    <a:srgbClr val="1F497D"/>
                  </a:solidFill>
                  <a:cs typeface="Arial" charset="0"/>
                </a:rPr>
                <a:t>Международное сотрудничество: </a:t>
              </a:r>
              <a:r>
                <a:rPr lang="ru-RU" sz="1700" b="1">
                  <a:solidFill>
                    <a:srgbClr val="1F497D"/>
                  </a:solidFill>
                  <a:cs typeface="Arial" charset="0"/>
                </a:rPr>
                <a:t>ECMWF, Meteo-France, Nansen Centre, консорц</a:t>
              </a:r>
              <a:r>
                <a:rPr lang="ru-RU" sz="1700" b="1">
                  <a:solidFill>
                    <a:srgbClr val="1F497D"/>
                  </a:solidFill>
                  <a:latin typeface="Arial" charset="0"/>
                  <a:cs typeface="Arial" charset="0"/>
                </a:rPr>
                <a:t>иум</a:t>
              </a:r>
              <a:r>
                <a:rPr lang="ru-RU" sz="1700" b="1">
                  <a:solidFill>
                    <a:srgbClr val="1F497D"/>
                  </a:solidFill>
                  <a:cs typeface="Arial" charset="0"/>
                </a:rPr>
                <a:t> ALARO</a:t>
              </a:r>
            </a:p>
          </p:txBody>
        </p:sp>
      </p:grpSp>
      <p:grpSp>
        <p:nvGrpSpPr>
          <p:cNvPr id="14345" name="Группа 41"/>
          <p:cNvGrpSpPr>
            <a:grpSpLocks/>
          </p:cNvGrpSpPr>
          <p:nvPr/>
        </p:nvGrpSpPr>
        <p:grpSpPr bwMode="auto">
          <a:xfrm>
            <a:off x="4918075" y="4508500"/>
            <a:ext cx="3824288" cy="960438"/>
            <a:chOff x="0" y="1100214"/>
            <a:chExt cx="3824934" cy="959400"/>
          </a:xfrm>
        </p:grpSpPr>
        <p:sp>
          <p:nvSpPr>
            <p:cNvPr id="43" name="Скругленный прямоугольник 42"/>
            <p:cNvSpPr/>
            <p:nvPr/>
          </p:nvSpPr>
          <p:spPr>
            <a:xfrm>
              <a:off x="0" y="1100214"/>
              <a:ext cx="3824934" cy="9594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44" name="Скругленный прямоугольник 4"/>
            <p:cNvSpPr txBox="1"/>
            <p:nvPr/>
          </p:nvSpPr>
          <p:spPr>
            <a:xfrm>
              <a:off x="46046" y="1147788"/>
              <a:ext cx="3732842" cy="864253"/>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64770" tIns="64770" rIns="64770" bIns="64770" anchor="ctr"/>
            <a:lstStyle/>
            <a:p>
              <a:pPr algn="ctr" defTabSz="755650">
                <a:lnSpc>
                  <a:spcPct val="90000"/>
                </a:lnSpc>
                <a:spcAft>
                  <a:spcPct val="35000"/>
                </a:spcAft>
              </a:pPr>
              <a:r>
                <a:rPr lang="ru-RU" sz="1700">
                  <a:solidFill>
                    <a:srgbClr val="1F497D"/>
                  </a:solidFill>
                  <a:cs typeface="Arial" charset="0"/>
                </a:rPr>
                <a:t>Внутрироссийское сотрудничество: </a:t>
              </a:r>
              <a:r>
                <a:rPr lang="ru-RU" sz="1700" b="1">
                  <a:solidFill>
                    <a:srgbClr val="1F497D"/>
                  </a:solidFill>
                  <a:cs typeface="Arial" charset="0"/>
                </a:rPr>
                <a:t>НИВЦ МГУ, ЦАО, ТГУ</a:t>
              </a:r>
              <a:r>
                <a:rPr lang="ru-RU" sz="1700">
                  <a:solidFill>
                    <a:srgbClr val="1F497D"/>
                  </a:solidFill>
                  <a:cs typeface="Arial" charset="0"/>
                </a:rPr>
                <a:t> </a:t>
              </a:r>
            </a:p>
          </p:txBody>
        </p:sp>
      </p:grpSp>
      <p:grpSp>
        <p:nvGrpSpPr>
          <p:cNvPr id="14346" name="Группа 44"/>
          <p:cNvGrpSpPr>
            <a:grpSpLocks/>
          </p:cNvGrpSpPr>
          <p:nvPr/>
        </p:nvGrpSpPr>
        <p:grpSpPr bwMode="auto">
          <a:xfrm>
            <a:off x="4932363" y="5589588"/>
            <a:ext cx="3824287" cy="958850"/>
            <a:chOff x="0" y="2074014"/>
            <a:chExt cx="3824934" cy="959400"/>
          </a:xfrm>
        </p:grpSpPr>
        <p:sp>
          <p:nvSpPr>
            <p:cNvPr id="46" name="Скругленный прямоугольник 45"/>
            <p:cNvSpPr/>
            <p:nvPr/>
          </p:nvSpPr>
          <p:spPr>
            <a:xfrm>
              <a:off x="0" y="2074014"/>
              <a:ext cx="3824934" cy="9594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47" name="Скругленный прямоугольник 4"/>
            <p:cNvSpPr txBox="1"/>
            <p:nvPr/>
          </p:nvSpPr>
          <p:spPr>
            <a:xfrm>
              <a:off x="46045" y="2120077"/>
              <a:ext cx="3732844" cy="86727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lIns="64770" tIns="64770" rIns="64770" bIns="64770" anchor="ctr"/>
            <a:lstStyle/>
            <a:p>
              <a:pPr algn="ctr" defTabSz="755650">
                <a:lnSpc>
                  <a:spcPct val="90000"/>
                </a:lnSpc>
                <a:spcAft>
                  <a:spcPct val="35000"/>
                </a:spcAft>
              </a:pPr>
              <a:r>
                <a:rPr lang="ru-RU" sz="1700">
                  <a:solidFill>
                    <a:srgbClr val="1F497D"/>
                  </a:solidFill>
                  <a:cs typeface="Arial" charset="0"/>
                </a:rPr>
                <a:t>Участие в международных проектах  ВМО</a:t>
              </a:r>
              <a:r>
                <a:rPr lang="en-US" sz="1700">
                  <a:solidFill>
                    <a:srgbClr val="1F497D"/>
                  </a:solidFill>
                  <a:cs typeface="Arial" charset="0"/>
                </a:rPr>
                <a:t>: </a:t>
              </a:r>
              <a:r>
                <a:rPr lang="en-US" sz="1700" b="1">
                  <a:solidFill>
                    <a:srgbClr val="1F497D"/>
                  </a:solidFill>
                  <a:cs typeface="Arial" charset="0"/>
                </a:rPr>
                <a:t>S2S, YOPPSiteMIP</a:t>
              </a:r>
              <a:endParaRPr lang="ru-RU" sz="1700" b="1">
                <a:solidFill>
                  <a:srgbClr val="1F497D"/>
                </a:solidFill>
                <a:cs typeface="Arial" charset="0"/>
              </a:endParaRPr>
            </a:p>
          </p:txBody>
        </p:sp>
      </p:grpSp>
      <p:pic>
        <p:nvPicPr>
          <p:cNvPr id="14347"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7596188" y="954088"/>
            <a:ext cx="1073150" cy="1079500"/>
          </a:xfrm>
          <a:prstGeom prst="rect">
            <a:avLst/>
          </a:prstGeom>
          <a:noFill/>
          <a:ln w="9525">
            <a:noFill/>
            <a:miter lim="800000"/>
            <a:headEnd/>
            <a:tailEnd/>
          </a:ln>
        </p:spPr>
      </p:pic>
      <p:pic>
        <p:nvPicPr>
          <p:cNvPr id="14348" name="Picture 4" descr="Гидрометцентр России (@meteoinfo_ru) / Twitte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0075" y="981075"/>
            <a:ext cx="1081088" cy="1079500"/>
          </a:xfrm>
          <a:prstGeom prst="rect">
            <a:avLst/>
          </a:prstGeom>
          <a:noFill/>
          <a:ln w="9525">
            <a:noFill/>
            <a:miter lim="800000"/>
            <a:headEnd/>
            <a:tailEnd/>
          </a:ln>
        </p:spPr>
      </p:pic>
    </p:spTree>
    <p:extLst>
      <p:ext uri="{BB962C8B-B14F-4D97-AF65-F5344CB8AC3E}">
        <p14:creationId xmlns:p14="http://schemas.microsoft.com/office/powerpoint/2010/main" val="524169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Прямоугольник 4"/>
          <p:cNvSpPr>
            <a:spLocks noChangeArrowheads="1"/>
          </p:cNvSpPr>
          <p:nvPr/>
        </p:nvSpPr>
        <p:spPr bwMode="auto">
          <a:xfrm>
            <a:off x="-3175" y="6602413"/>
            <a:ext cx="8662988" cy="261937"/>
          </a:xfrm>
          <a:prstGeom prst="rect">
            <a:avLst/>
          </a:prstGeom>
          <a:noFill/>
          <a:ln w="9525">
            <a:noFill/>
            <a:miter lim="800000"/>
            <a:headEnd/>
            <a:tailEnd/>
          </a:ln>
        </p:spPr>
        <p:txBody>
          <a:bodyPr>
            <a:spAutoFit/>
          </a:bodyPr>
          <a:lstStyle/>
          <a:p>
            <a:pPr>
              <a:defRPr/>
            </a:pPr>
            <a:r>
              <a:rPr lang="en-US" sz="1050" i="1" dirty="0">
                <a:solidFill>
                  <a:srgbClr val="2D3A42"/>
                </a:solidFill>
                <a:latin typeface="Calibri" pitchFamily="34" charset="0"/>
              </a:rPr>
              <a:t>* </a:t>
            </a:r>
            <a:r>
              <a:rPr lang="ru-RU" sz="1050" i="1" dirty="0">
                <a:solidFill>
                  <a:srgbClr val="2D3A42"/>
                </a:solidFill>
                <a:latin typeface="Calibri" pitchFamily="34" charset="0"/>
              </a:rPr>
              <a:t>Картинка: </a:t>
            </a:r>
            <a:r>
              <a:rPr lang="en-US" sz="1050" dirty="0">
                <a:latin typeface="Calibri" pitchFamily="34" charset="0"/>
              </a:rPr>
              <a:t>https://apps.ecmwf.int/wmolcdnv/scores/time_series/850_t</a:t>
            </a:r>
            <a:r>
              <a:rPr lang="en-US" sz="1100" dirty="0">
                <a:latin typeface="Calibri" pitchFamily="34" charset="0"/>
              </a:rPr>
              <a:t>#</a:t>
            </a:r>
            <a:endParaRPr lang="ru-RU" sz="1100" dirty="0">
              <a:latin typeface="Calibri" pitchFamily="34" charset="0"/>
            </a:endParaRPr>
          </a:p>
        </p:txBody>
      </p:sp>
      <p:sp>
        <p:nvSpPr>
          <p:cNvPr id="2" name="Прямоугольник 5"/>
          <p:cNvSpPr>
            <a:spLocks noChangeArrowheads="1"/>
          </p:cNvSpPr>
          <p:nvPr/>
        </p:nvSpPr>
        <p:spPr bwMode="auto">
          <a:xfrm>
            <a:off x="-4804" y="139700"/>
            <a:ext cx="4532395" cy="584775"/>
          </a:xfrm>
          <a:prstGeom prst="rect">
            <a:avLst/>
          </a:prstGeom>
          <a:noFill/>
          <a:ln w="9525">
            <a:noFill/>
            <a:miter lim="800000"/>
            <a:headEnd/>
            <a:tailEnd/>
          </a:ln>
        </p:spPr>
        <p:txBody>
          <a:bodyPr wrap="none">
            <a:spAutoFit/>
          </a:bodyPr>
          <a:lstStyle/>
          <a:p>
            <a:pPr algn="ctr"/>
            <a:r>
              <a:rPr lang="ru-RU" b="1" dirty="0">
                <a:solidFill>
                  <a:srgbClr val="2D3A42"/>
                </a:solidFill>
                <a:latin typeface="Calibri" pitchFamily="34" charset="0"/>
              </a:rPr>
              <a:t> </a:t>
            </a:r>
            <a:r>
              <a:rPr lang="ru-RU" b="1" dirty="0">
                <a:solidFill>
                  <a:schemeClr val="tx2"/>
                </a:solidFill>
                <a:latin typeface="Calibri" pitchFamily="34" charset="0"/>
              </a:rPr>
              <a:t>Эволюция качества прогноза температуры</a:t>
            </a:r>
            <a:endParaRPr lang="ru-RU" sz="2000" b="1" dirty="0">
              <a:solidFill>
                <a:schemeClr val="tx2"/>
              </a:solidFill>
              <a:latin typeface="Calibri" pitchFamily="34" charset="0"/>
            </a:endParaRPr>
          </a:p>
          <a:p>
            <a:pPr algn="ctr"/>
            <a:r>
              <a:rPr lang="ru-RU" sz="1200" dirty="0">
                <a:solidFill>
                  <a:srgbClr val="2D3A42"/>
                </a:solidFill>
                <a:latin typeface="Calibri" pitchFamily="34" charset="0"/>
              </a:rPr>
              <a:t>   (850 </a:t>
            </a:r>
            <a:r>
              <a:rPr lang="ru-RU" sz="1200" dirty="0" err="1">
                <a:solidFill>
                  <a:srgbClr val="2D3A42"/>
                </a:solidFill>
                <a:latin typeface="Calibri" pitchFamily="34" charset="0"/>
              </a:rPr>
              <a:t>гПа</a:t>
            </a:r>
            <a:r>
              <a:rPr lang="ru-RU" sz="1200" dirty="0">
                <a:solidFill>
                  <a:srgbClr val="2D3A42"/>
                </a:solidFill>
                <a:latin typeface="Calibri" pitchFamily="34" charset="0"/>
              </a:rPr>
              <a:t>, на 5 суток, </a:t>
            </a:r>
            <a:r>
              <a:rPr lang="en-US" sz="1200" dirty="0" err="1">
                <a:solidFill>
                  <a:srgbClr val="2D3A42"/>
                </a:solidFill>
                <a:latin typeface="Calibri" pitchFamily="34" charset="0"/>
              </a:rPr>
              <a:t>RMSerr</a:t>
            </a:r>
            <a:r>
              <a:rPr lang="en-US" sz="1200" dirty="0">
                <a:solidFill>
                  <a:srgbClr val="2D3A42"/>
                </a:solidFill>
                <a:latin typeface="Calibri" pitchFamily="34" charset="0"/>
              </a:rPr>
              <a:t>, </a:t>
            </a:r>
            <a:r>
              <a:rPr lang="ru-RU" sz="1200" dirty="0">
                <a:solidFill>
                  <a:srgbClr val="2D3A42"/>
                </a:solidFill>
                <a:latin typeface="Calibri" pitchFamily="34" charset="0"/>
              </a:rPr>
              <a:t>северное полушарие)</a:t>
            </a:r>
            <a:r>
              <a:rPr lang="en-US" sz="1200" dirty="0">
                <a:solidFill>
                  <a:srgbClr val="2D3A42"/>
                </a:solidFill>
                <a:latin typeface="Calibri" pitchFamily="34" charset="0"/>
              </a:rPr>
              <a:t> *</a:t>
            </a:r>
          </a:p>
        </p:txBody>
      </p:sp>
      <p:sp>
        <p:nvSpPr>
          <p:cNvPr id="15363"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Calibri" pitchFamily="34" charset="0"/>
            </a:endParaRPr>
          </a:p>
        </p:txBody>
      </p:sp>
      <p:sp>
        <p:nvSpPr>
          <p:cNvPr id="15364" name="Rectangle 4"/>
          <p:cNvSpPr>
            <a:spLocks noChangeArrowheads="1"/>
          </p:cNvSpPr>
          <p:nvPr/>
        </p:nvSpPr>
        <p:spPr bwMode="auto">
          <a:xfrm>
            <a:off x="457200" y="6334125"/>
            <a:ext cx="9144000" cy="0"/>
          </a:xfrm>
          <a:prstGeom prst="rect">
            <a:avLst/>
          </a:prstGeom>
          <a:noFill/>
          <a:ln w="9525">
            <a:noFill/>
            <a:miter lim="800000"/>
            <a:headEnd/>
            <a:tailEnd/>
          </a:ln>
        </p:spPr>
        <p:txBody>
          <a:bodyPr wrap="none" anchor="ctr">
            <a:spAutoFit/>
          </a:bodyPr>
          <a:lstStyle/>
          <a:p>
            <a:endParaRPr lang="ru-RU" altLang="ru-RU"/>
          </a:p>
        </p:txBody>
      </p:sp>
      <p:sp>
        <p:nvSpPr>
          <p:cNvPr id="15365" name="Прямоугольник 3"/>
          <p:cNvSpPr>
            <a:spLocks noChangeArrowheads="1"/>
          </p:cNvSpPr>
          <p:nvPr/>
        </p:nvSpPr>
        <p:spPr bwMode="auto">
          <a:xfrm>
            <a:off x="869950" y="5961063"/>
            <a:ext cx="7878763" cy="708025"/>
          </a:xfrm>
          <a:prstGeom prst="rect">
            <a:avLst/>
          </a:prstGeom>
          <a:noFill/>
          <a:ln w="9525">
            <a:noFill/>
            <a:miter lim="800000"/>
            <a:headEnd/>
            <a:tailEnd/>
          </a:ln>
        </p:spPr>
        <p:txBody>
          <a:bodyPr>
            <a:spAutoFit/>
          </a:bodyPr>
          <a:lstStyle/>
          <a:p>
            <a:pPr algn="ctr" hangingPunct="0"/>
            <a:r>
              <a:rPr lang="ru-RU" sz="1400">
                <a:solidFill>
                  <a:srgbClr val="002060"/>
                </a:solidFill>
                <a:latin typeface="Calibri" pitchFamily="34" charset="0"/>
              </a:rPr>
              <a:t>Диаграмма надежности для прогноза аномалии Н500 более одного стандартного отклонения  (интенсивные циклоны и антициклоны).</a:t>
            </a:r>
          </a:p>
          <a:p>
            <a:pPr algn="ctr" hangingPunct="0"/>
            <a:r>
              <a:rPr lang="ru-RU" sz="1200">
                <a:latin typeface="Calibri" pitchFamily="34" charset="0"/>
              </a:rPr>
              <a:t>Внетропическая часть северного полушария , янв</a:t>
            </a:r>
            <a:r>
              <a:rPr lang="en-US" sz="1200">
                <a:latin typeface="Calibri" pitchFamily="34" charset="0"/>
              </a:rPr>
              <a:t>. </a:t>
            </a:r>
            <a:r>
              <a:rPr lang="ru-RU" sz="1200">
                <a:latin typeface="Calibri" pitchFamily="34" charset="0"/>
              </a:rPr>
              <a:t>2021.</a:t>
            </a:r>
          </a:p>
        </p:txBody>
      </p:sp>
      <p:sp>
        <p:nvSpPr>
          <p:cNvPr id="15366" name="TextBox 29"/>
          <p:cNvSpPr txBox="1">
            <a:spLocks noChangeArrowheads="1"/>
          </p:cNvSpPr>
          <p:nvPr/>
        </p:nvSpPr>
        <p:spPr bwMode="auto">
          <a:xfrm>
            <a:off x="4356100" y="188913"/>
            <a:ext cx="4927600" cy="369332"/>
          </a:xfrm>
          <a:prstGeom prst="rect">
            <a:avLst/>
          </a:prstGeom>
          <a:noFill/>
          <a:ln w="9525">
            <a:noFill/>
            <a:miter lim="800000"/>
            <a:headEnd/>
            <a:tailEnd/>
          </a:ln>
        </p:spPr>
        <p:txBody>
          <a:bodyPr>
            <a:spAutoFit/>
          </a:bodyPr>
          <a:lstStyle/>
          <a:p>
            <a:pPr algn="ctr"/>
            <a:r>
              <a:rPr lang="ru-RU" b="1" dirty="0">
                <a:solidFill>
                  <a:schemeClr val="tx2"/>
                </a:solidFill>
                <a:latin typeface="Calibri" pitchFamily="34" charset="0"/>
              </a:rPr>
              <a:t>Масштабируемость  кода модели</a:t>
            </a:r>
          </a:p>
        </p:txBody>
      </p:sp>
      <p:pic>
        <p:nvPicPr>
          <p:cNvPr id="15367" name="Рисунок 24"/>
          <p:cNvPicPr>
            <a:picLocks noChangeAspect="1"/>
          </p:cNvPicPr>
          <p:nvPr/>
        </p:nvPicPr>
        <p:blipFill>
          <a:blip r:embed="rId3">
            <a:clrChange>
              <a:clrFrom>
                <a:srgbClr val="FFFFFF"/>
              </a:clrFrom>
              <a:clrTo>
                <a:srgbClr val="FFFFFF">
                  <a:alpha val="0"/>
                </a:srgbClr>
              </a:clrTo>
            </a:clrChange>
          </a:blip>
          <a:srcRect t="11731" r="5791" b="4054"/>
          <a:stretch>
            <a:fillRect/>
          </a:stretch>
        </p:blipFill>
        <p:spPr bwMode="auto">
          <a:xfrm>
            <a:off x="1476375" y="3551238"/>
            <a:ext cx="2765425" cy="2473325"/>
          </a:xfrm>
          <a:prstGeom prst="rect">
            <a:avLst/>
          </a:prstGeom>
          <a:noFill/>
          <a:ln w="9525">
            <a:noFill/>
            <a:miter lim="800000"/>
            <a:headEnd/>
            <a:tailEnd/>
          </a:ln>
        </p:spPr>
      </p:pic>
      <p:pic>
        <p:nvPicPr>
          <p:cNvPr id="15368" name="Рисунок 25"/>
          <p:cNvPicPr>
            <a:picLocks noChangeAspect="1"/>
          </p:cNvPicPr>
          <p:nvPr/>
        </p:nvPicPr>
        <p:blipFill>
          <a:blip r:embed="rId4">
            <a:clrChange>
              <a:clrFrom>
                <a:srgbClr val="FFFFFF"/>
              </a:clrFrom>
              <a:clrTo>
                <a:srgbClr val="FFFFFF">
                  <a:alpha val="0"/>
                </a:srgbClr>
              </a:clrTo>
            </a:clrChange>
          </a:blip>
          <a:srcRect t="11732" r="5325" b="2895"/>
          <a:stretch>
            <a:fillRect/>
          </a:stretch>
        </p:blipFill>
        <p:spPr bwMode="auto">
          <a:xfrm>
            <a:off x="4800600" y="3551238"/>
            <a:ext cx="2795588" cy="2522537"/>
          </a:xfrm>
          <a:prstGeom prst="rect">
            <a:avLst/>
          </a:prstGeom>
          <a:noFill/>
          <a:ln w="9525">
            <a:noFill/>
            <a:miter lim="800000"/>
            <a:headEnd/>
            <a:tailEnd/>
          </a:ln>
        </p:spPr>
      </p:pic>
      <p:sp>
        <p:nvSpPr>
          <p:cNvPr id="15369" name="TextBox 26"/>
          <p:cNvSpPr txBox="1">
            <a:spLocks noChangeArrowheads="1"/>
          </p:cNvSpPr>
          <p:nvPr/>
        </p:nvSpPr>
        <p:spPr bwMode="auto">
          <a:xfrm>
            <a:off x="266701" y="3077588"/>
            <a:ext cx="8393112" cy="646331"/>
          </a:xfrm>
          <a:prstGeom prst="rect">
            <a:avLst/>
          </a:prstGeom>
          <a:noFill/>
          <a:ln w="9525">
            <a:noFill/>
            <a:miter lim="800000"/>
            <a:headEnd/>
            <a:tailEnd/>
          </a:ln>
        </p:spPr>
        <p:txBody>
          <a:bodyPr>
            <a:spAutoFit/>
          </a:bodyPr>
          <a:lstStyle/>
          <a:p>
            <a:pPr algn="ctr"/>
            <a:r>
              <a:rPr lang="ru-RU" b="1" dirty="0">
                <a:solidFill>
                  <a:srgbClr val="002060"/>
                </a:solidFill>
                <a:latin typeface="Calibri" pitchFamily="34" charset="0"/>
              </a:rPr>
              <a:t>Эффект внедрения стохастических </a:t>
            </a:r>
            <a:r>
              <a:rPr lang="ru-RU" b="1" dirty="0" err="1">
                <a:solidFill>
                  <a:srgbClr val="002060"/>
                </a:solidFill>
                <a:latin typeface="Calibri" pitchFamily="34" charset="0"/>
              </a:rPr>
              <a:t>параметризаций</a:t>
            </a:r>
            <a:r>
              <a:rPr lang="ru-RU" b="1" dirty="0">
                <a:solidFill>
                  <a:srgbClr val="002060"/>
                </a:solidFill>
                <a:latin typeface="Calibri" pitchFamily="34" charset="0"/>
              </a:rPr>
              <a:t> в ПЛАВ в ансамблевом среднесрочном прогнозе</a:t>
            </a:r>
            <a:r>
              <a:rPr lang="en-US" b="1" dirty="0">
                <a:solidFill>
                  <a:srgbClr val="002060"/>
                </a:solidFill>
                <a:latin typeface="Calibri" pitchFamily="34" charset="0"/>
              </a:rPr>
              <a:t> </a:t>
            </a:r>
            <a:r>
              <a:rPr lang="ru-RU" sz="1200" b="1" dirty="0">
                <a:solidFill>
                  <a:srgbClr val="002060"/>
                </a:solidFill>
                <a:latin typeface="Calibri" pitchFamily="34" charset="0"/>
              </a:rPr>
              <a:t>(слева – до, справа – после)</a:t>
            </a:r>
          </a:p>
        </p:txBody>
      </p:sp>
      <p:pic>
        <p:nvPicPr>
          <p:cNvPr id="15370"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237163" y="541338"/>
            <a:ext cx="2771775" cy="2603500"/>
          </a:xfrm>
          <a:prstGeom prst="rect">
            <a:avLst/>
          </a:prstGeom>
          <a:noFill/>
          <a:ln w="9525">
            <a:noFill/>
            <a:miter lim="800000"/>
            <a:headEnd/>
            <a:tailEnd/>
          </a:ln>
        </p:spPr>
      </p:pic>
      <p:pic>
        <p:nvPicPr>
          <p:cNvPr id="15371" name="Picture 7"/>
          <p:cNvPicPr>
            <a:picLocks noChangeAspect="1" noChangeArrowheads="1"/>
          </p:cNvPicPr>
          <p:nvPr/>
        </p:nvPicPr>
        <p:blipFill>
          <a:blip r:embed="rId6"/>
          <a:srcRect/>
          <a:stretch>
            <a:fillRect/>
          </a:stretch>
        </p:blipFill>
        <p:spPr bwMode="auto">
          <a:xfrm>
            <a:off x="439738" y="3662363"/>
            <a:ext cx="912812" cy="820737"/>
          </a:xfrm>
          <a:prstGeom prst="rect">
            <a:avLst/>
          </a:prstGeom>
          <a:noFill/>
          <a:ln w="9525">
            <a:noFill/>
            <a:miter lim="800000"/>
            <a:headEnd/>
            <a:tailEnd/>
          </a:ln>
        </p:spPr>
      </p:pic>
      <p:grpSp>
        <p:nvGrpSpPr>
          <p:cNvPr id="15372" name="Группа 48"/>
          <p:cNvGrpSpPr>
            <a:grpSpLocks/>
          </p:cNvGrpSpPr>
          <p:nvPr/>
        </p:nvGrpSpPr>
        <p:grpSpPr bwMode="auto">
          <a:xfrm>
            <a:off x="330200" y="614363"/>
            <a:ext cx="4044950" cy="2611437"/>
            <a:chOff x="2421013" y="2487855"/>
            <a:chExt cx="3879229" cy="2301365"/>
          </a:xfrm>
        </p:grpSpPr>
        <p:sp>
          <p:nvSpPr>
            <p:cNvPr id="50" name="TextBox 49"/>
            <p:cNvSpPr txBox="1"/>
            <p:nvPr/>
          </p:nvSpPr>
          <p:spPr>
            <a:xfrm rot="5400000">
              <a:off x="2674800" y="2301865"/>
              <a:ext cx="400110" cy="782173"/>
            </a:xfrm>
            <a:prstGeom prst="rect">
              <a:avLst/>
            </a:prstGeom>
            <a:solidFill>
              <a:schemeClr val="bg1">
                <a:alpha val="0"/>
              </a:schemeClr>
            </a:solidFill>
          </p:spPr>
          <p:txBody>
            <a:bodyPr vert="vert270">
              <a:spAutoFit/>
            </a:bodyPr>
            <a:lstStyle/>
            <a:p>
              <a:pPr fontAlgn="auto">
                <a:spcBef>
                  <a:spcPts val="0"/>
                </a:spcBef>
                <a:spcAft>
                  <a:spcPts val="0"/>
                </a:spcAft>
                <a:defRPr/>
              </a:pPr>
              <a:r>
                <a:rPr lang="ru-RU" sz="1400" dirty="0">
                  <a:solidFill>
                    <a:schemeClr val="tx2"/>
                  </a:solidFill>
                  <a:latin typeface="+mn-lt"/>
                  <a:cs typeface="+mn-cs"/>
                </a:rPr>
                <a:t>Град.</a:t>
              </a:r>
              <a:r>
                <a:rPr lang="en-US" sz="1400" dirty="0">
                  <a:solidFill>
                    <a:schemeClr val="tx2"/>
                  </a:solidFill>
                  <a:latin typeface="+mn-lt"/>
                  <a:cs typeface="+mn-cs"/>
                </a:rPr>
                <a:t> K</a:t>
              </a:r>
              <a:endParaRPr lang="ru-RU" sz="1400" dirty="0">
                <a:solidFill>
                  <a:schemeClr val="tx2"/>
                </a:solidFill>
                <a:latin typeface="+mn-lt"/>
                <a:cs typeface="+mn-cs"/>
              </a:endParaRPr>
            </a:p>
          </p:txBody>
        </p:sp>
        <p:grpSp>
          <p:nvGrpSpPr>
            <p:cNvPr id="15375" name="Группа 50"/>
            <p:cNvGrpSpPr>
              <a:grpSpLocks/>
            </p:cNvGrpSpPr>
            <p:nvPr/>
          </p:nvGrpSpPr>
          <p:grpSpPr bwMode="auto">
            <a:xfrm>
              <a:off x="2699792" y="2737853"/>
              <a:ext cx="3600450" cy="2051367"/>
              <a:chOff x="2689679" y="2649047"/>
              <a:chExt cx="3600450" cy="2051367"/>
            </a:xfrm>
          </p:grpSpPr>
          <p:pic>
            <p:nvPicPr>
              <p:cNvPr id="15376" name="Рисунок 17" descr="slav20-t850-120h-rms-2.png"/>
              <p:cNvPicPr>
                <a:picLocks noChangeAspect="1"/>
              </p:cNvPicPr>
              <p:nvPr/>
            </p:nvPicPr>
            <p:blipFill>
              <a:blip r:embed="rId7">
                <a:clrChange>
                  <a:clrFrom>
                    <a:srgbClr val="FFFFFF"/>
                  </a:clrFrom>
                  <a:clrTo>
                    <a:srgbClr val="FFFFFF">
                      <a:alpha val="0"/>
                    </a:srgbClr>
                  </a:clrTo>
                </a:clrChange>
              </a:blip>
              <a:srcRect t="20198"/>
              <a:stretch>
                <a:fillRect/>
              </a:stretch>
            </p:blipFill>
            <p:spPr bwMode="auto">
              <a:xfrm>
                <a:off x="2840492" y="2708920"/>
                <a:ext cx="3308350" cy="1991494"/>
              </a:xfrm>
              <a:prstGeom prst="rect">
                <a:avLst/>
              </a:prstGeom>
              <a:solidFill>
                <a:schemeClr val="bg1">
                  <a:alpha val="0"/>
                </a:schemeClr>
              </a:solidFill>
              <a:ln w="9525">
                <a:noFill/>
                <a:miter lim="800000"/>
                <a:headEnd/>
                <a:tailEnd/>
              </a:ln>
            </p:spPr>
          </p:pic>
          <p:sp>
            <p:nvSpPr>
              <p:cNvPr id="15377" name="TextBox 6"/>
              <p:cNvSpPr txBox="1">
                <a:spLocks noChangeArrowheads="1"/>
              </p:cNvSpPr>
              <p:nvPr/>
            </p:nvSpPr>
            <p:spPr bwMode="auto">
              <a:xfrm>
                <a:off x="2689679" y="3883226"/>
                <a:ext cx="613523" cy="268664"/>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2.</a:t>
                </a:r>
                <a:r>
                  <a:rPr lang="en-US" sz="1400">
                    <a:solidFill>
                      <a:schemeClr val="tx2"/>
                    </a:solidFill>
                    <a:latin typeface="Calibri" pitchFamily="34" charset="0"/>
                  </a:rPr>
                  <a:t>6</a:t>
                </a:r>
                <a:endParaRPr lang="ru-RU" sz="1400">
                  <a:solidFill>
                    <a:schemeClr val="tx2"/>
                  </a:solidFill>
                  <a:latin typeface="Calibri" pitchFamily="34" charset="0"/>
                </a:endParaRPr>
              </a:p>
            </p:txBody>
          </p:sp>
          <p:sp>
            <p:nvSpPr>
              <p:cNvPr id="15378" name="TextBox 7"/>
              <p:cNvSpPr txBox="1">
                <a:spLocks noChangeArrowheads="1"/>
              </p:cNvSpPr>
              <p:nvPr/>
            </p:nvSpPr>
            <p:spPr bwMode="auto">
              <a:xfrm>
                <a:off x="2689679" y="3296921"/>
                <a:ext cx="613523" cy="268664"/>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3.0</a:t>
                </a:r>
              </a:p>
            </p:txBody>
          </p:sp>
          <p:sp>
            <p:nvSpPr>
              <p:cNvPr id="15379" name="TextBox 8"/>
              <p:cNvSpPr txBox="1">
                <a:spLocks noChangeArrowheads="1"/>
              </p:cNvSpPr>
              <p:nvPr/>
            </p:nvSpPr>
            <p:spPr bwMode="auto">
              <a:xfrm>
                <a:off x="2689679" y="2649047"/>
                <a:ext cx="613523" cy="268665"/>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3.</a:t>
                </a:r>
                <a:r>
                  <a:rPr lang="en-US" sz="1400">
                    <a:solidFill>
                      <a:schemeClr val="tx2"/>
                    </a:solidFill>
                    <a:latin typeface="Calibri" pitchFamily="34" charset="0"/>
                  </a:rPr>
                  <a:t>4</a:t>
                </a:r>
                <a:endParaRPr lang="ru-RU" sz="1400">
                  <a:solidFill>
                    <a:schemeClr val="tx2"/>
                  </a:solidFill>
                  <a:latin typeface="Calibri" pitchFamily="34" charset="0"/>
                </a:endParaRPr>
              </a:p>
            </p:txBody>
          </p:sp>
          <p:sp>
            <p:nvSpPr>
              <p:cNvPr id="15380" name="TextBox 10"/>
              <p:cNvSpPr txBox="1">
                <a:spLocks noChangeArrowheads="1"/>
              </p:cNvSpPr>
              <p:nvPr/>
            </p:nvSpPr>
            <p:spPr bwMode="auto">
              <a:xfrm>
                <a:off x="5457382" y="4392569"/>
                <a:ext cx="832747" cy="268665"/>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2020</a:t>
                </a:r>
              </a:p>
            </p:txBody>
          </p:sp>
          <p:sp>
            <p:nvSpPr>
              <p:cNvPr id="15381" name="TextBox 11"/>
              <p:cNvSpPr txBox="1">
                <a:spLocks noChangeArrowheads="1"/>
              </p:cNvSpPr>
              <p:nvPr/>
            </p:nvSpPr>
            <p:spPr bwMode="auto">
              <a:xfrm>
                <a:off x="4921501" y="2899521"/>
                <a:ext cx="1115911" cy="456170"/>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ПЛАВ, Россия</a:t>
                </a:r>
              </a:p>
            </p:txBody>
          </p:sp>
          <p:sp>
            <p:nvSpPr>
              <p:cNvPr id="15382" name="TextBox 12"/>
              <p:cNvSpPr txBox="1">
                <a:spLocks noChangeArrowheads="1"/>
              </p:cNvSpPr>
              <p:nvPr/>
            </p:nvSpPr>
            <p:spPr bwMode="auto">
              <a:xfrm>
                <a:off x="3540694" y="2899521"/>
                <a:ext cx="1115912" cy="456170"/>
              </a:xfrm>
              <a:prstGeom prst="rect">
                <a:avLst/>
              </a:prstGeom>
              <a:solidFill>
                <a:schemeClr val="bg1">
                  <a:alpha val="0"/>
                </a:schemeClr>
              </a:solidFill>
              <a:ln w="9525">
                <a:noFill/>
                <a:miter lim="800000"/>
                <a:headEnd/>
                <a:tailEnd/>
              </a:ln>
            </p:spPr>
            <p:txBody>
              <a:bodyPr>
                <a:spAutoFit/>
              </a:bodyPr>
              <a:lstStyle/>
              <a:p>
                <a:r>
                  <a:rPr lang="en-US" sz="1400">
                    <a:solidFill>
                      <a:schemeClr val="tx2"/>
                    </a:solidFill>
                    <a:latin typeface="Calibri" pitchFamily="34" charset="0"/>
                  </a:rPr>
                  <a:t>NCEP,</a:t>
                </a:r>
              </a:p>
              <a:p>
                <a:r>
                  <a:rPr lang="ru-RU" sz="1400">
                    <a:solidFill>
                      <a:schemeClr val="tx2"/>
                    </a:solidFill>
                    <a:latin typeface="Calibri" pitchFamily="34" charset="0"/>
                  </a:rPr>
                  <a:t>США</a:t>
                </a:r>
              </a:p>
            </p:txBody>
          </p:sp>
          <p:sp>
            <p:nvSpPr>
              <p:cNvPr id="15383" name="TextBox 14"/>
              <p:cNvSpPr txBox="1">
                <a:spLocks noChangeArrowheads="1"/>
              </p:cNvSpPr>
              <p:nvPr/>
            </p:nvSpPr>
            <p:spPr bwMode="auto">
              <a:xfrm>
                <a:off x="3266664" y="4392569"/>
                <a:ext cx="831225" cy="268665"/>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2010</a:t>
                </a:r>
              </a:p>
            </p:txBody>
          </p:sp>
          <p:sp>
            <p:nvSpPr>
              <p:cNvPr id="15384" name="TextBox 16"/>
              <p:cNvSpPr txBox="1">
                <a:spLocks noChangeArrowheads="1"/>
              </p:cNvSpPr>
              <p:nvPr/>
            </p:nvSpPr>
            <p:spPr bwMode="auto">
              <a:xfrm>
                <a:off x="4346038" y="4392569"/>
                <a:ext cx="832747" cy="268665"/>
              </a:xfrm>
              <a:prstGeom prst="rect">
                <a:avLst/>
              </a:prstGeom>
              <a:solidFill>
                <a:schemeClr val="bg1">
                  <a:alpha val="0"/>
                </a:schemeClr>
              </a:solidFill>
              <a:ln w="9525">
                <a:noFill/>
                <a:miter lim="800000"/>
                <a:headEnd/>
                <a:tailEnd/>
              </a:ln>
            </p:spPr>
            <p:txBody>
              <a:bodyPr>
                <a:spAutoFit/>
              </a:bodyPr>
              <a:lstStyle/>
              <a:p>
                <a:r>
                  <a:rPr lang="ru-RU" sz="1400">
                    <a:solidFill>
                      <a:schemeClr val="tx2"/>
                    </a:solidFill>
                    <a:latin typeface="Calibri" pitchFamily="34" charset="0"/>
                  </a:rPr>
                  <a:t>20</a:t>
                </a:r>
                <a:r>
                  <a:rPr lang="en-US" sz="1400">
                    <a:solidFill>
                      <a:schemeClr val="tx2"/>
                    </a:solidFill>
                    <a:latin typeface="Calibri" pitchFamily="34" charset="0"/>
                  </a:rPr>
                  <a:t>15</a:t>
                </a:r>
                <a:endParaRPr lang="ru-RU" sz="1400">
                  <a:solidFill>
                    <a:schemeClr val="tx2"/>
                  </a:solidFill>
                  <a:latin typeface="Calibri" pitchFamily="34" charset="0"/>
                </a:endParaRPr>
              </a:p>
            </p:txBody>
          </p:sp>
          <p:cxnSp>
            <p:nvCxnSpPr>
              <p:cNvPr id="63" name="Прямая соединительная линия 62"/>
              <p:cNvCxnSpPr/>
              <p:nvPr/>
            </p:nvCxnSpPr>
            <p:spPr>
              <a:xfrm>
                <a:off x="3560358" y="2771185"/>
                <a:ext cx="0" cy="1655024"/>
              </a:xfrm>
              <a:prstGeom prst="line">
                <a:avLst/>
              </a:prstGeom>
              <a:solidFill>
                <a:schemeClr val="bg1">
                  <a:alpha val="0"/>
                </a:schemeClr>
              </a:solidFill>
              <a:ln>
                <a:solidFill>
                  <a:srgbClr val="777777"/>
                </a:solidFill>
                <a:prstDash val="lgDash"/>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4641305" y="2771185"/>
                <a:ext cx="0" cy="1655024"/>
              </a:xfrm>
              <a:prstGeom prst="line">
                <a:avLst/>
              </a:prstGeom>
              <a:solidFill>
                <a:schemeClr val="bg1">
                  <a:alpha val="0"/>
                </a:schemeClr>
              </a:solidFill>
              <a:ln>
                <a:solidFill>
                  <a:srgbClr val="777777"/>
                </a:solidFill>
                <a:prstDash val="lgDash"/>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3127980" y="3418924"/>
                <a:ext cx="2880495" cy="0"/>
              </a:xfrm>
              <a:prstGeom prst="line">
                <a:avLst/>
              </a:prstGeom>
              <a:solidFill>
                <a:schemeClr val="bg1">
                  <a:alpha val="0"/>
                </a:schemeClr>
              </a:solidFill>
              <a:ln>
                <a:solidFill>
                  <a:srgbClr val="777777"/>
                </a:solidFill>
                <a:prstDash val="lgDash"/>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3127980" y="4042881"/>
                <a:ext cx="2880495" cy="20986"/>
              </a:xfrm>
              <a:prstGeom prst="line">
                <a:avLst/>
              </a:prstGeom>
              <a:solidFill>
                <a:schemeClr val="bg1">
                  <a:alpha val="0"/>
                </a:schemeClr>
              </a:solidFill>
              <a:ln>
                <a:solidFill>
                  <a:srgbClr val="777777"/>
                </a:solidFill>
                <a:prstDash val="lgDash"/>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5936918" y="2786573"/>
                <a:ext cx="0" cy="1656423"/>
              </a:xfrm>
              <a:prstGeom prst="line">
                <a:avLst/>
              </a:prstGeom>
              <a:solidFill>
                <a:schemeClr val="bg1">
                  <a:alpha val="0"/>
                </a:schemeClr>
              </a:solidFill>
              <a:ln>
                <a:solidFill>
                  <a:srgbClr val="777777"/>
                </a:solidFill>
                <a:prstDash val="lgDash"/>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3127980" y="2780977"/>
                <a:ext cx="2880495" cy="0"/>
              </a:xfrm>
              <a:prstGeom prst="line">
                <a:avLst/>
              </a:prstGeom>
              <a:ln>
                <a:solidFill>
                  <a:srgbClr val="777777"/>
                </a:solidFill>
                <a:prstDash val="lgDash"/>
              </a:ln>
            </p:spPr>
            <p:style>
              <a:lnRef idx="1">
                <a:schemeClr val="accent1"/>
              </a:lnRef>
              <a:fillRef idx="0">
                <a:schemeClr val="accent1"/>
              </a:fillRef>
              <a:effectRef idx="0">
                <a:schemeClr val="accent1"/>
              </a:effectRef>
              <a:fontRef idx="minor">
                <a:schemeClr val="tx1"/>
              </a:fontRef>
            </p:style>
          </p:cxnSp>
        </p:grpSp>
      </p:grpSp>
      <p:sp>
        <p:nvSpPr>
          <p:cNvPr id="34" name="Объект 2"/>
          <p:cNvSpPr txBox="1">
            <a:spLocks/>
          </p:cNvSpPr>
          <p:nvPr/>
        </p:nvSpPr>
        <p:spPr bwMode="auto">
          <a:xfrm>
            <a:off x="7872413" y="811213"/>
            <a:ext cx="1300162" cy="396875"/>
          </a:xfrm>
          <a:prstGeom prst="rect">
            <a:avLst/>
          </a:prstGeom>
          <a:noFill/>
          <a:ln w="50800">
            <a:noFill/>
          </a:ln>
          <a:extLst/>
        </p:spPr>
        <p:txBody>
          <a:bodyPr/>
          <a:lstStyle/>
          <a:p>
            <a:pPr eaLnBrk="0" hangingPunct="0">
              <a:defRPr/>
            </a:pPr>
            <a:r>
              <a:rPr lang="ru-RU" sz="1600" dirty="0">
                <a:solidFill>
                  <a:srgbClr val="C00000"/>
                </a:solidFill>
                <a:latin typeface="+mj-lt"/>
              </a:rPr>
              <a:t>13 608 ядер</a:t>
            </a:r>
            <a:endParaRPr lang="ru-RU" sz="1200" dirty="0">
              <a:solidFill>
                <a:srgbClr val="C00000"/>
              </a:solidFill>
              <a:latin typeface="+mj-lt"/>
            </a:endParaRPr>
          </a:p>
        </p:txBody>
      </p:sp>
      <p:pic>
        <p:nvPicPr>
          <p:cNvPr id="15392" name="Picture 7"/>
          <p:cNvPicPr>
            <a:picLocks noChangeAspect="1" noChangeArrowheads="1"/>
          </p:cNvPicPr>
          <p:nvPr/>
        </p:nvPicPr>
        <p:blipFill>
          <a:blip r:embed="rId6"/>
          <a:srcRect/>
          <a:stretch>
            <a:fillRect/>
          </a:stretch>
        </p:blipFill>
        <p:spPr bwMode="auto">
          <a:xfrm>
            <a:off x="468313" y="3644900"/>
            <a:ext cx="912812" cy="820738"/>
          </a:xfrm>
          <a:prstGeom prst="rect">
            <a:avLst/>
          </a:prstGeom>
          <a:noFill/>
          <a:ln w="9525">
            <a:noFill/>
            <a:miter lim="800000"/>
            <a:headEnd/>
            <a:tailEnd/>
          </a:ln>
        </p:spPr>
      </p:pic>
      <p:sp>
        <p:nvSpPr>
          <p:cNvPr id="15393" name="TextBox 13"/>
          <p:cNvSpPr txBox="1">
            <a:spLocks noChangeArrowheads="1"/>
          </p:cNvSpPr>
          <p:nvPr/>
        </p:nvSpPr>
        <p:spPr bwMode="auto">
          <a:xfrm>
            <a:off x="1331913" y="1916113"/>
            <a:ext cx="1871662" cy="523875"/>
          </a:xfrm>
          <a:prstGeom prst="rect">
            <a:avLst/>
          </a:prstGeom>
          <a:noFill/>
          <a:ln w="9525">
            <a:noFill/>
            <a:miter lim="800000"/>
            <a:headEnd/>
            <a:tailEnd/>
          </a:ln>
        </p:spPr>
        <p:txBody>
          <a:bodyPr>
            <a:spAutoFit/>
          </a:bodyPr>
          <a:lstStyle/>
          <a:p>
            <a:r>
              <a:rPr lang="en-US" sz="1400">
                <a:solidFill>
                  <a:schemeClr val="tx2"/>
                </a:solidFill>
                <a:latin typeface="Calibri" pitchFamily="34" charset="0"/>
              </a:rPr>
              <a:t>ECMWF,</a:t>
            </a:r>
          </a:p>
          <a:p>
            <a:r>
              <a:rPr lang="ru-RU" sz="1400">
                <a:solidFill>
                  <a:schemeClr val="tx2"/>
                </a:solidFill>
                <a:latin typeface="Calibri" pitchFamily="34" charset="0"/>
              </a:rPr>
              <a:t>Европейский центр</a:t>
            </a:r>
          </a:p>
        </p:txBody>
      </p:sp>
    </p:spTree>
    <p:extLst>
      <p:ext uri="{BB962C8B-B14F-4D97-AF65-F5344CB8AC3E}">
        <p14:creationId xmlns:p14="http://schemas.microsoft.com/office/powerpoint/2010/main" val="650919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498178"/>
          </a:xfrm>
        </p:spPr>
        <p:txBody>
          <a:bodyPr/>
          <a:lstStyle/>
          <a:p>
            <a:r>
              <a:rPr lang="ru-RU" dirty="0" smtClean="0">
                <a:solidFill>
                  <a:srgbClr val="990033"/>
                </a:solidFill>
              </a:rPr>
              <a:t>Среднесрочный п</a:t>
            </a:r>
            <a:r>
              <a:rPr lang="ru-RU" dirty="0">
                <a:solidFill>
                  <a:srgbClr val="990033"/>
                </a:solidFill>
              </a:rPr>
              <a:t>р</a:t>
            </a:r>
            <a:r>
              <a:rPr lang="ru-RU" dirty="0" smtClean="0">
                <a:solidFill>
                  <a:srgbClr val="990033"/>
                </a:solidFill>
              </a:rPr>
              <a:t>огноз:</a:t>
            </a:r>
            <a:br>
              <a:rPr lang="ru-RU" dirty="0" smtClean="0">
                <a:solidFill>
                  <a:srgbClr val="990033"/>
                </a:solidFill>
              </a:rPr>
            </a:br>
            <a:r>
              <a:rPr lang="ru-RU" dirty="0" smtClean="0">
                <a:solidFill>
                  <a:srgbClr val="990033"/>
                </a:solidFill>
              </a:rPr>
              <a:t>Новая глобальная модель ПЛАВ10</a:t>
            </a:r>
            <a:endParaRPr lang="ru-RU" dirty="0">
              <a:solidFill>
                <a:srgbClr val="990033"/>
              </a:solidFill>
            </a:endParaRPr>
          </a:p>
        </p:txBody>
      </p:sp>
      <p:pic>
        <p:nvPicPr>
          <p:cNvPr id="3" name="Рисунок 2" descr="C:\Users\Mikhail\AppData\Local\Temp\slav20_vs_slav10.png"/>
          <p:cNvPicPr/>
          <p:nvPr/>
        </p:nvPicPr>
        <p:blipFill rotWithShape="1">
          <a:blip r:embed="rId2" cstate="print">
            <a:extLst>
              <a:ext uri="{28A0092B-C50C-407E-A947-70E740481C1C}">
                <a14:useLocalDpi xmlns:a14="http://schemas.microsoft.com/office/drawing/2010/main" val="0"/>
              </a:ext>
            </a:extLst>
          </a:blip>
          <a:srcRect l="5826" t="4394" r="8271" b="3736"/>
          <a:stretch/>
        </p:blipFill>
        <p:spPr bwMode="auto">
          <a:xfrm>
            <a:off x="1072515" y="1988840"/>
            <a:ext cx="2332990" cy="2352040"/>
          </a:xfrm>
          <a:prstGeom prst="rect">
            <a:avLst/>
          </a:prstGeom>
          <a:noFill/>
          <a:ln>
            <a:noFill/>
          </a:ln>
          <a:extLst>
            <a:ext uri="{53640926-AAD7-44D8-BBD7-CCE9431645EC}">
              <a14:shadowObscured xmlns:a14="http://schemas.microsoft.com/office/drawing/2010/main"/>
            </a:ext>
          </a:extLst>
        </p:spPr>
      </p:pic>
      <p:pic>
        <p:nvPicPr>
          <p:cNvPr id="4" name="Рисунок 3" descr="C:\Users\Mikhail\AppData\Local\Temp\lvels_2021_2.png"/>
          <p:cNvPicPr/>
          <p:nvPr/>
        </p:nvPicPr>
        <p:blipFill rotWithShape="1">
          <a:blip r:embed="rId3">
            <a:extLst>
              <a:ext uri="{28A0092B-C50C-407E-A947-70E740481C1C}">
                <a14:useLocalDpi xmlns:a14="http://schemas.microsoft.com/office/drawing/2010/main" val="0"/>
              </a:ext>
            </a:extLst>
          </a:blip>
          <a:srcRect l="9775" t="18581" r="8173" b="32373"/>
          <a:stretch/>
        </p:blipFill>
        <p:spPr bwMode="auto">
          <a:xfrm>
            <a:off x="3779912" y="1974565"/>
            <a:ext cx="3594100" cy="2343785"/>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539552" y="4509120"/>
            <a:ext cx="7920880" cy="1200329"/>
          </a:xfrm>
          <a:prstGeom prst="rect">
            <a:avLst/>
          </a:prstGeom>
          <a:noFill/>
        </p:spPr>
        <p:txBody>
          <a:bodyPr wrap="square" rtlCol="0">
            <a:spAutoFit/>
          </a:bodyPr>
          <a:lstStyle/>
          <a:p>
            <a:pPr marL="342900" indent="-342900">
              <a:buAutoNum type="arabicPeriod"/>
            </a:pPr>
            <a:r>
              <a:rPr lang="ru-RU" b="0" dirty="0" smtClean="0">
                <a:solidFill>
                  <a:srgbClr val="000066"/>
                </a:solidFill>
              </a:rPr>
              <a:t>Оптимизация алгоритма модели </a:t>
            </a:r>
          </a:p>
          <a:p>
            <a:pPr marL="342900" indent="-342900">
              <a:buAutoNum type="arabicPeriod"/>
            </a:pPr>
            <a:r>
              <a:rPr lang="ru-RU" b="0" dirty="0" smtClean="0">
                <a:solidFill>
                  <a:srgbClr val="000066"/>
                </a:solidFill>
              </a:rPr>
              <a:t>Параллельный ввод/вывод</a:t>
            </a:r>
          </a:p>
          <a:p>
            <a:pPr marL="342900" indent="-342900">
              <a:buAutoNum type="arabicPeriod"/>
            </a:pPr>
            <a:r>
              <a:rPr lang="ru-RU" b="0" dirty="0" smtClean="0">
                <a:solidFill>
                  <a:srgbClr val="000066"/>
                </a:solidFill>
              </a:rPr>
              <a:t>Оптимизация параллельного кода</a:t>
            </a:r>
          </a:p>
          <a:p>
            <a:pPr marL="342900" indent="-342900">
              <a:buAutoNum type="arabicPeriod"/>
            </a:pPr>
            <a:r>
              <a:rPr lang="ru-RU" b="0" dirty="0" smtClean="0">
                <a:solidFill>
                  <a:srgbClr val="000066"/>
                </a:solidFill>
              </a:rPr>
              <a:t>Настройка </a:t>
            </a:r>
            <a:r>
              <a:rPr lang="ru-RU" b="0" dirty="0" err="1" smtClean="0">
                <a:solidFill>
                  <a:srgbClr val="000066"/>
                </a:solidFill>
              </a:rPr>
              <a:t>параметризаций</a:t>
            </a:r>
            <a:r>
              <a:rPr lang="ru-RU" b="0" dirty="0" smtClean="0">
                <a:solidFill>
                  <a:srgbClr val="000066"/>
                </a:solidFill>
              </a:rPr>
              <a:t> модели</a:t>
            </a:r>
            <a:endParaRPr lang="ru-RU" b="0" dirty="0">
              <a:solidFill>
                <a:srgbClr val="000066"/>
              </a:solidFill>
            </a:endParaRPr>
          </a:p>
        </p:txBody>
      </p:sp>
    </p:spTree>
    <p:extLst>
      <p:ext uri="{BB962C8B-B14F-4D97-AF65-F5344CB8AC3E}">
        <p14:creationId xmlns:p14="http://schemas.microsoft.com/office/powerpoint/2010/main" val="1358337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643174" y="4572008"/>
            <a:ext cx="3857652" cy="207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643174" y="2071678"/>
            <a:ext cx="3857652" cy="207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slav.png"/>
          <p:cNvPicPr>
            <a:picLocks noChangeAspect="1"/>
          </p:cNvPicPr>
          <p:nvPr/>
        </p:nvPicPr>
        <p:blipFill>
          <a:blip r:embed="rId2"/>
          <a:stretch>
            <a:fillRect/>
          </a:stretch>
        </p:blipFill>
        <p:spPr>
          <a:xfrm>
            <a:off x="2704108" y="2570214"/>
            <a:ext cx="3735784" cy="1890670"/>
          </a:xfrm>
          <a:prstGeom prst="rect">
            <a:avLst/>
          </a:prstGeom>
        </p:spPr>
      </p:pic>
      <p:pic>
        <p:nvPicPr>
          <p:cNvPr id="6" name="Рисунок 5" descr="slav_noise.png"/>
          <p:cNvPicPr>
            <a:picLocks noChangeAspect="1"/>
          </p:cNvPicPr>
          <p:nvPr/>
        </p:nvPicPr>
        <p:blipFill>
          <a:blip r:embed="rId3" cstate="print"/>
          <a:stretch>
            <a:fillRect/>
          </a:stretch>
        </p:blipFill>
        <p:spPr>
          <a:xfrm>
            <a:off x="2722954" y="4991977"/>
            <a:ext cx="3716938" cy="1866023"/>
          </a:xfrm>
          <a:prstGeom prst="rect">
            <a:avLst/>
          </a:prstGeom>
        </p:spPr>
      </p:pic>
      <p:sp>
        <p:nvSpPr>
          <p:cNvPr id="8" name="Rectangle 3"/>
          <p:cNvSpPr txBox="1">
            <a:spLocks/>
          </p:cNvSpPr>
          <p:nvPr/>
        </p:nvSpPr>
        <p:spPr>
          <a:xfrm>
            <a:off x="395536" y="116632"/>
            <a:ext cx="8248430" cy="2097922"/>
          </a:xfrm>
          <a:prstGeom prst="rect">
            <a:avLst/>
          </a:prstGeom>
        </p:spPr>
        <p:txBody>
          <a:bodyPr/>
          <a:lstStyle/>
          <a:p>
            <a:pPr marL="342900" marR="0" lvl="0" indent="-342900" algn="ctr" defTabSz="914400" eaLnBrk="1" fontAlgn="auto" latinLnBrk="0" hangingPunct="1">
              <a:lnSpc>
                <a:spcPct val="100000"/>
              </a:lnSpc>
              <a:spcBef>
                <a:spcPct val="20000"/>
              </a:spcBef>
              <a:spcAft>
                <a:spcPts val="0"/>
              </a:spcAft>
              <a:buClrTx/>
              <a:buSzTx/>
              <a:tabLst/>
              <a:defRPr/>
            </a:pPr>
            <a:r>
              <a:rPr lang="ru-RU" altLang="ru-RU" sz="2800" b="0" kern="0" dirty="0" smtClean="0">
                <a:solidFill>
                  <a:srgbClr val="990000"/>
                </a:solidFill>
                <a:latin typeface="Arial" panose="020B0604020202020204" pitchFamily="34" charset="0"/>
                <a:cs typeface="Arial" panose="020B0604020202020204" pitchFamily="34" charset="0"/>
              </a:rPr>
              <a:t>Усовершенствование алгоритма: Уменьшение «орографического» шума </a:t>
            </a:r>
            <a:endParaRPr lang="ru-RU" altLang="ru-RU" sz="2000" b="0" kern="0" dirty="0" smtClean="0">
              <a:solidFill>
                <a:srgbClr val="000066"/>
              </a:solidFill>
              <a:latin typeface="Arial" panose="020B0604020202020204" pitchFamily="34" charset="0"/>
              <a:cs typeface="Arial" panose="020B0604020202020204" pitchFamily="34" charset="0"/>
            </a:endParaRPr>
          </a:p>
          <a:p>
            <a:pPr lvl="0" eaLnBrk="1" fontAlgn="auto" hangingPunct="1">
              <a:spcBef>
                <a:spcPct val="20000"/>
              </a:spcBef>
              <a:spcAft>
                <a:spcPts val="0"/>
              </a:spcAft>
              <a:defRPr/>
            </a:pPr>
            <a:r>
              <a:rPr lang="ru-RU" altLang="ru-RU" sz="2000" kern="0" dirty="0">
                <a:solidFill>
                  <a:srgbClr val="000066"/>
                </a:solidFill>
                <a:latin typeface="Calibri"/>
              </a:rPr>
              <a:t>Д</a:t>
            </a:r>
            <a:r>
              <a:rPr lang="ru-RU" altLang="ru-RU" sz="2000" b="0" kern="0" dirty="0" smtClean="0">
                <a:solidFill>
                  <a:srgbClr val="000066"/>
                </a:solidFill>
                <a:latin typeface="Calibri"/>
              </a:rPr>
              <a:t>остигнуто за счет модификации последовательности вычислений в блоке динамики. </a:t>
            </a:r>
            <a:r>
              <a:rPr lang="en-US" altLang="ru-RU" sz="2000" b="0" kern="0" dirty="0" smtClean="0">
                <a:solidFill>
                  <a:srgbClr val="000066"/>
                </a:solidFill>
                <a:latin typeface="Calibri"/>
              </a:rPr>
              <a:t>=&gt; </a:t>
            </a:r>
            <a:endParaRPr lang="ru-RU" altLang="ru-RU" sz="2000" b="0" kern="0" dirty="0" smtClean="0">
              <a:solidFill>
                <a:srgbClr val="000066"/>
              </a:solidFill>
              <a:latin typeface="Calibri"/>
            </a:endParaRPr>
          </a:p>
          <a:p>
            <a:pPr lvl="0" eaLnBrk="1" fontAlgn="auto" hangingPunct="1">
              <a:spcBef>
                <a:spcPct val="20000"/>
              </a:spcBef>
              <a:spcAft>
                <a:spcPts val="0"/>
              </a:spcAft>
              <a:defRPr/>
            </a:pPr>
            <a:r>
              <a:rPr lang="ru-RU" altLang="ru-RU" sz="2000" kern="0" dirty="0" smtClean="0">
                <a:solidFill>
                  <a:srgbClr val="000066"/>
                </a:solidFill>
                <a:latin typeface="Calibri"/>
              </a:rPr>
              <a:t>Увеличение шага по времени в </a:t>
            </a:r>
            <a:r>
              <a:rPr lang="ru-RU" altLang="ru-RU" sz="2000" kern="0" dirty="0">
                <a:solidFill>
                  <a:srgbClr val="000066"/>
                </a:solidFill>
                <a:latin typeface="Calibri"/>
              </a:rPr>
              <a:t>3</a:t>
            </a:r>
            <a:r>
              <a:rPr lang="ru-RU" altLang="ru-RU" sz="2000" kern="0" dirty="0" smtClean="0">
                <a:solidFill>
                  <a:srgbClr val="000066"/>
                </a:solidFill>
                <a:latin typeface="Calibri"/>
              </a:rPr>
              <a:t> раза</a:t>
            </a:r>
            <a:r>
              <a:rPr lang="ru-RU" altLang="ru-RU" sz="2000" b="0" kern="0" dirty="0" smtClean="0">
                <a:solidFill>
                  <a:srgbClr val="000066"/>
                </a:solidFill>
                <a:latin typeface="Calibri"/>
              </a:rPr>
              <a:t>.</a:t>
            </a:r>
          </a:p>
          <a:p>
            <a:pPr lvl="0" eaLnBrk="1" fontAlgn="auto" hangingPunct="1">
              <a:spcBef>
                <a:spcPct val="20000"/>
              </a:spcBef>
              <a:spcAft>
                <a:spcPts val="0"/>
              </a:spcAft>
              <a:defRPr/>
            </a:pPr>
            <a:endParaRPr lang="ru-RU" altLang="ru-RU" sz="200" b="0" kern="0" dirty="0" smtClean="0">
              <a:solidFill>
                <a:srgbClr val="000066"/>
              </a:solidFill>
              <a:latin typeface="Calibri"/>
            </a:endParaRPr>
          </a:p>
          <a:p>
            <a:pPr lvl="0" eaLnBrk="1" fontAlgn="auto" hangingPunct="1">
              <a:spcBef>
                <a:spcPct val="20000"/>
              </a:spcBef>
              <a:spcAft>
                <a:spcPts val="0"/>
              </a:spcAft>
              <a:defRPr/>
            </a:pPr>
            <a:r>
              <a:rPr lang="ru-RU" altLang="ru-RU" b="0" kern="0" dirty="0" smtClean="0">
                <a:solidFill>
                  <a:srgbClr val="000066"/>
                </a:solidFill>
                <a:latin typeface="Calibri"/>
              </a:rPr>
              <a:t>Поле </a:t>
            </a:r>
            <a:r>
              <a:rPr lang="ru-RU" altLang="ru-RU" b="0" kern="0" dirty="0" err="1" smtClean="0">
                <a:solidFill>
                  <a:srgbClr val="000066"/>
                </a:solidFill>
                <a:latin typeface="Calibri"/>
              </a:rPr>
              <a:t>геопотенциала</a:t>
            </a:r>
            <a:r>
              <a:rPr lang="ru-RU" altLang="ru-RU" b="0" kern="0" dirty="0" smtClean="0">
                <a:solidFill>
                  <a:srgbClr val="000066"/>
                </a:solidFill>
                <a:latin typeface="Calibri"/>
              </a:rPr>
              <a:t> </a:t>
            </a:r>
            <a:r>
              <a:rPr lang="en-US" altLang="ru-RU" b="0" kern="0" dirty="0" smtClean="0">
                <a:solidFill>
                  <a:srgbClr val="000066"/>
                </a:solidFill>
                <a:latin typeface="Calibri"/>
              </a:rPr>
              <a:t> </a:t>
            </a:r>
            <a:r>
              <a:rPr lang="ru-RU" altLang="ru-RU" b="0" kern="0" dirty="0" smtClean="0">
                <a:solidFill>
                  <a:srgbClr val="000066"/>
                </a:solidFill>
                <a:latin typeface="Calibri"/>
              </a:rPr>
              <a:t>на </a:t>
            </a:r>
            <a:r>
              <a:rPr lang="ru-RU" altLang="ru-RU" kern="0" dirty="0" smtClean="0">
                <a:solidFill>
                  <a:srgbClr val="000066"/>
                </a:solidFill>
                <a:latin typeface="Calibri"/>
              </a:rPr>
              <a:t>уровне</a:t>
            </a:r>
            <a:r>
              <a:rPr lang="ru-RU" altLang="ru-RU" b="0" kern="0" dirty="0" smtClean="0">
                <a:solidFill>
                  <a:srgbClr val="000066"/>
                </a:solidFill>
                <a:latin typeface="Calibri"/>
              </a:rPr>
              <a:t> 500 </a:t>
            </a:r>
            <a:r>
              <a:rPr lang="ru-RU" altLang="ru-RU" kern="0" dirty="0" err="1" smtClean="0">
                <a:solidFill>
                  <a:srgbClr val="000066"/>
                </a:solidFill>
                <a:latin typeface="Calibri"/>
              </a:rPr>
              <a:t>гПа</a:t>
            </a:r>
            <a:r>
              <a:rPr lang="ru-RU" altLang="ru-RU" b="0" kern="0" dirty="0" smtClean="0">
                <a:solidFill>
                  <a:srgbClr val="000066"/>
                </a:solidFill>
                <a:latin typeface="Calibri"/>
              </a:rPr>
              <a:t> в новой версии ПЛАВ:</a:t>
            </a:r>
          </a:p>
          <a:p>
            <a:pPr lvl="0" eaLnBrk="1" fontAlgn="auto" hangingPunct="1">
              <a:spcBef>
                <a:spcPct val="20000"/>
              </a:spcBef>
              <a:spcAft>
                <a:spcPts val="0"/>
              </a:spcAft>
              <a:defRPr/>
            </a:pPr>
            <a:endParaRPr lang="ru-RU" altLang="ru-RU" sz="2000" kern="0" dirty="0">
              <a:solidFill>
                <a:srgbClr val="000066"/>
              </a:solidFill>
              <a:latin typeface="Calibri"/>
            </a:endParaRPr>
          </a:p>
          <a:p>
            <a:pPr lvl="0" eaLnBrk="1" fontAlgn="auto" hangingPunct="1">
              <a:spcBef>
                <a:spcPct val="20000"/>
              </a:spcBef>
              <a:spcAft>
                <a:spcPts val="0"/>
              </a:spcAft>
              <a:defRPr/>
            </a:pPr>
            <a:endParaRPr lang="ru-RU" altLang="ru-RU" sz="2000" b="0" kern="0" dirty="0" smtClean="0">
              <a:solidFill>
                <a:srgbClr val="000066"/>
              </a:solidFill>
              <a:latin typeface="Calibri"/>
            </a:endParaRPr>
          </a:p>
          <a:p>
            <a:pPr lvl="0" eaLnBrk="1" fontAlgn="auto" hangingPunct="1">
              <a:spcBef>
                <a:spcPct val="20000"/>
              </a:spcBef>
              <a:spcAft>
                <a:spcPts val="0"/>
              </a:spcAft>
              <a:defRPr/>
            </a:pPr>
            <a:endParaRPr lang="ru-RU" altLang="ru-RU" sz="2000" kern="0" dirty="0">
              <a:solidFill>
                <a:srgbClr val="000066"/>
              </a:solidFill>
              <a:latin typeface="Calibri"/>
            </a:endParaRPr>
          </a:p>
          <a:p>
            <a:pPr lvl="0" eaLnBrk="1" fontAlgn="auto" hangingPunct="1">
              <a:spcBef>
                <a:spcPct val="20000"/>
              </a:spcBef>
              <a:spcAft>
                <a:spcPts val="0"/>
              </a:spcAft>
              <a:defRPr/>
            </a:pPr>
            <a:endParaRPr lang="ru-RU" altLang="ru-RU" sz="2000" b="0" kern="0" dirty="0" smtClean="0">
              <a:solidFill>
                <a:srgbClr val="000066"/>
              </a:solidFill>
              <a:latin typeface="Calibri"/>
            </a:endParaRPr>
          </a:p>
          <a:p>
            <a:pPr lvl="0" eaLnBrk="1" fontAlgn="auto" hangingPunct="1">
              <a:spcBef>
                <a:spcPct val="20000"/>
              </a:spcBef>
              <a:spcAft>
                <a:spcPts val="0"/>
              </a:spcAft>
              <a:defRPr/>
            </a:pPr>
            <a:endParaRPr lang="ru-RU" altLang="ru-RU" sz="2000" kern="0" dirty="0">
              <a:solidFill>
                <a:srgbClr val="000066"/>
              </a:solidFill>
              <a:latin typeface="Calibri"/>
            </a:endParaRPr>
          </a:p>
          <a:p>
            <a:pPr lvl="0" eaLnBrk="1" fontAlgn="auto" hangingPunct="1">
              <a:spcBef>
                <a:spcPct val="20000"/>
              </a:spcBef>
              <a:spcAft>
                <a:spcPts val="0"/>
              </a:spcAft>
              <a:defRPr/>
            </a:pPr>
            <a:endParaRPr lang="ru-RU" altLang="ru-RU" sz="2000" b="0" kern="0" dirty="0" smtClean="0">
              <a:solidFill>
                <a:srgbClr val="000066"/>
              </a:solidFill>
              <a:latin typeface="Calibri"/>
            </a:endParaRPr>
          </a:p>
          <a:p>
            <a:pPr lvl="0" eaLnBrk="1" fontAlgn="auto" hangingPunct="1">
              <a:spcBef>
                <a:spcPct val="20000"/>
              </a:spcBef>
              <a:spcAft>
                <a:spcPts val="0"/>
              </a:spcAft>
              <a:defRPr/>
            </a:pPr>
            <a:r>
              <a:rPr lang="ru-RU" altLang="ru-RU" b="0" kern="0" dirty="0" smtClean="0">
                <a:solidFill>
                  <a:srgbClr val="000066"/>
                </a:solidFill>
                <a:latin typeface="Calibri"/>
              </a:rPr>
              <a:t>и в версии кода до изменения алгоритма:</a:t>
            </a:r>
          </a:p>
        </p:txBody>
      </p:sp>
    </p:spTree>
    <p:extLst>
      <p:ext uri="{BB962C8B-B14F-4D97-AF65-F5344CB8AC3E}">
        <p14:creationId xmlns:p14="http://schemas.microsoft.com/office/powerpoint/2010/main" val="3541501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1143000"/>
          </a:xfrm>
        </p:spPr>
        <p:txBody>
          <a:bodyPr/>
          <a:lstStyle/>
          <a:p>
            <a:r>
              <a:rPr lang="en-US" sz="3200" dirty="0">
                <a:solidFill>
                  <a:srgbClr val="990000"/>
                </a:solidFill>
                <a:latin typeface="Arial" panose="020B0604020202020204" pitchFamily="34" charset="0"/>
                <a:cs typeface="Arial" panose="020B0604020202020204" pitchFamily="34" charset="0"/>
              </a:rPr>
              <a:t>Elapsed time in seconds for used in different I/O steps of SL-AV model code while using 2916 cores at Cray XC40</a:t>
            </a:r>
            <a:endParaRPr lang="ru-RU" sz="3200" dirty="0">
              <a:solidFill>
                <a:srgbClr val="990000"/>
              </a:solidFill>
              <a:latin typeface="Arial" panose="020B0604020202020204" pitchFamily="34" charset="0"/>
              <a:cs typeface="Arial" panose="020B0604020202020204" pitchFamily="34"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1640" y="1556613"/>
            <a:ext cx="7139136" cy="428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967" y="5879271"/>
            <a:ext cx="9144000" cy="978729"/>
          </a:xfrm>
          <a:prstGeom prst="rect">
            <a:avLst/>
          </a:prstGeom>
        </p:spPr>
        <p:txBody>
          <a:bodyPr wrap="square">
            <a:spAutoFit/>
          </a:bodyPr>
          <a:lstStyle/>
          <a:p>
            <a:pPr lvl="0" eaLnBrk="1" fontAlgn="auto" hangingPunct="1">
              <a:spcBef>
                <a:spcPct val="20000"/>
              </a:spcBef>
              <a:spcAft>
                <a:spcPts val="0"/>
              </a:spcAft>
              <a:defRPr/>
            </a:pPr>
            <a:r>
              <a:rPr lang="ru-RU" altLang="ru-RU" kern="0" dirty="0">
                <a:solidFill>
                  <a:srgbClr val="000066"/>
                </a:solidFill>
                <a:latin typeface="Calibri"/>
              </a:rPr>
              <a:t>Контрольная точка</a:t>
            </a:r>
            <a:r>
              <a:rPr lang="en-US" altLang="ru-RU" kern="0" dirty="0">
                <a:solidFill>
                  <a:srgbClr val="000066"/>
                </a:solidFill>
                <a:latin typeface="Calibri"/>
              </a:rPr>
              <a:t> (ML)</a:t>
            </a:r>
            <a:r>
              <a:rPr lang="ru-RU" altLang="ru-RU" kern="0" dirty="0">
                <a:solidFill>
                  <a:srgbClr val="000066"/>
                </a:solidFill>
                <a:latin typeface="Calibri"/>
              </a:rPr>
              <a:t>: 12 трехмерных полей и 20 двухмерных полей;  около 26 Гб для ПЛАВ10; записываются для </a:t>
            </a:r>
            <a:r>
              <a:rPr lang="ru-RU" altLang="ru-RU" kern="0" dirty="0" err="1">
                <a:solidFill>
                  <a:srgbClr val="000066"/>
                </a:solidFill>
                <a:latin typeface="Calibri"/>
              </a:rPr>
              <a:t>заблаговременностей</a:t>
            </a:r>
            <a:r>
              <a:rPr lang="ru-RU" altLang="ru-RU" kern="0" dirty="0">
                <a:solidFill>
                  <a:srgbClr val="000066"/>
                </a:solidFill>
                <a:latin typeface="Calibri"/>
              </a:rPr>
              <a:t> +6 и +12 часов.</a:t>
            </a:r>
          </a:p>
          <a:p>
            <a:pPr lvl="0" eaLnBrk="1" fontAlgn="auto" hangingPunct="1">
              <a:spcBef>
                <a:spcPct val="20000"/>
              </a:spcBef>
              <a:spcAft>
                <a:spcPts val="0"/>
              </a:spcAft>
              <a:defRPr/>
            </a:pPr>
            <a:r>
              <a:rPr lang="ru-RU" altLang="ru-RU" kern="0" dirty="0">
                <a:solidFill>
                  <a:srgbClr val="000066"/>
                </a:solidFill>
                <a:latin typeface="Calibri"/>
              </a:rPr>
              <a:t>Прогностическая информация (</a:t>
            </a:r>
            <a:r>
              <a:rPr lang="en-US" altLang="ru-RU" kern="0" dirty="0">
                <a:solidFill>
                  <a:srgbClr val="000066"/>
                </a:solidFill>
                <a:latin typeface="Calibri"/>
              </a:rPr>
              <a:t>PL)</a:t>
            </a:r>
            <a:r>
              <a:rPr lang="ru-RU" altLang="ru-RU" kern="0" dirty="0">
                <a:solidFill>
                  <a:srgbClr val="000066"/>
                </a:solidFill>
                <a:latin typeface="Calibri"/>
              </a:rPr>
              <a:t>: около 3 Гб записывается каждые 1-3 часа.</a:t>
            </a:r>
            <a:endParaRPr lang="en-US" altLang="ru-RU" kern="0" dirty="0">
              <a:solidFill>
                <a:srgbClr val="000066"/>
              </a:solidFill>
              <a:latin typeface="Calibri"/>
            </a:endParaRPr>
          </a:p>
        </p:txBody>
      </p:sp>
    </p:spTree>
    <p:extLst>
      <p:ext uri="{BB962C8B-B14F-4D97-AF65-F5344CB8AC3E}">
        <p14:creationId xmlns:p14="http://schemas.microsoft.com/office/powerpoint/2010/main" val="1158575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7886700" cy="770400"/>
          </a:xfrm>
        </p:spPr>
        <p:txBody>
          <a:bodyPr>
            <a:normAutofit/>
          </a:bodyPr>
          <a:lstStyle/>
          <a:p>
            <a:r>
              <a:rPr lang="en-US" dirty="0" smtClean="0">
                <a:solidFill>
                  <a:srgbClr val="800000"/>
                </a:solidFill>
                <a:latin typeface="Arial" panose="020B0604020202020204" pitchFamily="34" charset="0"/>
                <a:cs typeface="Arial" panose="020B0604020202020204" pitchFamily="34" charset="0"/>
              </a:rPr>
              <a:t>Change in array structure</a:t>
            </a:r>
            <a:endParaRPr lang="ru-RU" dirty="0">
              <a:solidFill>
                <a:srgbClr val="8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99102" y="1078374"/>
            <a:ext cx="8405345" cy="4938968"/>
          </a:xfrm>
        </p:spPr>
        <p:txBody>
          <a:bodyPr>
            <a:normAutofit/>
          </a:bodyPr>
          <a:lstStyle/>
          <a:p>
            <a:pPr marL="0" indent="0">
              <a:lnSpc>
                <a:spcPct val="100000"/>
              </a:lnSpc>
              <a:buNone/>
            </a:pPr>
            <a:r>
              <a:rPr lang="en-US" sz="2400" dirty="0" smtClean="0"/>
              <a:t>Original version of the model used array with dimensions (6*NLEV, NLON, NLAT) to store model state (u, v, T, div, </a:t>
            </a:r>
            <a:r>
              <a:rPr lang="en-US" sz="2400" dirty="0" err="1" smtClean="0"/>
              <a:t>vor</a:t>
            </a:r>
            <a:r>
              <a:rPr lang="en-US" sz="2400" dirty="0" smtClean="0"/>
              <a:t>, P)</a:t>
            </a:r>
          </a:p>
          <a:p>
            <a:pPr marL="0" indent="0">
              <a:lnSpc>
                <a:spcPct val="100000"/>
              </a:lnSpc>
              <a:buNone/>
            </a:pPr>
            <a:r>
              <a:rPr lang="en-US" sz="2400" dirty="0" smtClean="0"/>
              <a:t>We have switched to the usage of 6 separate arrays with dimensions (NLEV, NLON, NLAT) that improves data locality </a:t>
            </a:r>
          </a:p>
          <a:p>
            <a:pPr marL="0" indent="0">
              <a:lnSpc>
                <a:spcPct val="100000"/>
              </a:lnSpc>
              <a:buNone/>
            </a:pPr>
            <a:r>
              <a:rPr lang="en-US" sz="2400" b="1" dirty="0"/>
              <a:t>O</a:t>
            </a:r>
            <a:r>
              <a:rPr lang="en-US" sz="2400" b="1" dirty="0" smtClean="0"/>
              <a:t>riginal array storage timing:</a:t>
            </a:r>
          </a:p>
          <a:p>
            <a:pPr>
              <a:lnSpc>
                <a:spcPct val="100000"/>
              </a:lnSpc>
            </a:pPr>
            <a:r>
              <a:rPr lang="en-US" sz="2400" dirty="0" smtClean="0"/>
              <a:t>Step with radiation 6.3 s</a:t>
            </a:r>
          </a:p>
          <a:p>
            <a:pPr>
              <a:lnSpc>
                <a:spcPct val="100000"/>
              </a:lnSpc>
            </a:pPr>
            <a:r>
              <a:rPr lang="en-US" sz="2400" dirty="0" smtClean="0"/>
              <a:t>Step without radiation 3.58 s</a:t>
            </a:r>
          </a:p>
          <a:p>
            <a:pPr marL="0" indent="0">
              <a:lnSpc>
                <a:spcPct val="100000"/>
              </a:lnSpc>
              <a:buNone/>
            </a:pPr>
            <a:r>
              <a:rPr lang="en-US" sz="2400" b="1" dirty="0" smtClean="0"/>
              <a:t>New version timing:</a:t>
            </a:r>
          </a:p>
          <a:p>
            <a:pPr>
              <a:lnSpc>
                <a:spcPct val="100000"/>
              </a:lnSpc>
            </a:pPr>
            <a:r>
              <a:rPr lang="en-US" sz="2400" dirty="0" smtClean="0"/>
              <a:t>Step with radiation 5.1 s</a:t>
            </a:r>
          </a:p>
          <a:p>
            <a:pPr>
              <a:lnSpc>
                <a:spcPct val="100000"/>
              </a:lnSpc>
            </a:pPr>
            <a:r>
              <a:rPr lang="en-US" sz="2400" dirty="0" smtClean="0"/>
              <a:t>Step without radiation 2.23 s</a:t>
            </a:r>
            <a:br>
              <a:rPr lang="en-US" sz="2400" dirty="0" smtClean="0"/>
            </a:br>
            <a:endParaRPr lang="en-US" sz="2400" dirty="0" smtClean="0"/>
          </a:p>
          <a:p>
            <a:pPr>
              <a:lnSpc>
                <a:spcPct val="100000"/>
              </a:lnSpc>
            </a:pPr>
            <a:endParaRPr lang="en-US" dirty="0"/>
          </a:p>
        </p:txBody>
      </p:sp>
    </p:spTree>
    <p:extLst>
      <p:ext uri="{BB962C8B-B14F-4D97-AF65-F5344CB8AC3E}">
        <p14:creationId xmlns:p14="http://schemas.microsoft.com/office/powerpoint/2010/main" val="42595816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990000"/>
                </a:solidFill>
              </a:rPr>
              <a:t>Результаты оптимизаций</a:t>
            </a:r>
            <a:endParaRPr lang="ru-RU" dirty="0">
              <a:solidFill>
                <a:srgbClr val="990000"/>
              </a:solidFill>
            </a:endParaRPr>
          </a:p>
        </p:txBody>
      </p:sp>
      <p:sp>
        <p:nvSpPr>
          <p:cNvPr id="3" name="Объект 2"/>
          <p:cNvSpPr>
            <a:spLocks noGrp="1"/>
          </p:cNvSpPr>
          <p:nvPr>
            <p:ph idx="1"/>
          </p:nvPr>
        </p:nvSpPr>
        <p:spPr/>
        <p:txBody>
          <a:bodyPr/>
          <a:lstStyle/>
          <a:p>
            <a:r>
              <a:rPr lang="ru-RU" dirty="0" smtClean="0">
                <a:solidFill>
                  <a:srgbClr val="002060"/>
                </a:solidFill>
              </a:rPr>
              <a:t>Версия ПЛАВ10: время расчета прогноза на  с 42 мин (2019) на 4000 ядрах  до 13 мин на 3000 ядрах. </a:t>
            </a:r>
          </a:p>
          <a:p>
            <a:r>
              <a:rPr lang="ru-RU" dirty="0" smtClean="0">
                <a:solidFill>
                  <a:srgbClr val="002060"/>
                </a:solidFill>
              </a:rPr>
              <a:t>Версия для долгосрочного прогноза: один прогноз рассчитывается 1ч29 мин вместо 1ч51 мин </a:t>
            </a:r>
            <a:r>
              <a:rPr lang="ru-RU" sz="2400" dirty="0" smtClean="0">
                <a:solidFill>
                  <a:srgbClr val="002060"/>
                </a:solidFill>
              </a:rPr>
              <a:t>(шаг по времени увеличить нельзя</a:t>
            </a:r>
            <a:r>
              <a:rPr lang="ru-RU" sz="2400" dirty="0">
                <a:solidFill>
                  <a:srgbClr val="002060"/>
                </a:solidFill>
              </a:rPr>
              <a:t>, </a:t>
            </a:r>
            <a:r>
              <a:rPr lang="ru-RU" sz="2400" dirty="0" smtClean="0">
                <a:solidFill>
                  <a:srgbClr val="002060"/>
                </a:solidFill>
              </a:rPr>
              <a:t>параллельный вывод </a:t>
            </a:r>
            <a:r>
              <a:rPr lang="en-US" sz="2400" dirty="0" err="1" smtClean="0">
                <a:solidFill>
                  <a:srgbClr val="002060"/>
                </a:solidFill>
              </a:rPr>
              <a:t>NetCDF</a:t>
            </a:r>
            <a:r>
              <a:rPr lang="en-US" sz="2400" dirty="0" smtClean="0">
                <a:solidFill>
                  <a:srgbClr val="002060"/>
                </a:solidFill>
              </a:rPr>
              <a:t> </a:t>
            </a:r>
            <a:r>
              <a:rPr lang="ru-RU" sz="2400" dirty="0" smtClean="0">
                <a:solidFill>
                  <a:srgbClr val="002060"/>
                </a:solidFill>
              </a:rPr>
              <a:t>пока не реализован)</a:t>
            </a:r>
            <a:r>
              <a:rPr lang="en-US" dirty="0" smtClean="0">
                <a:solidFill>
                  <a:srgbClr val="002060"/>
                </a:solidFill>
              </a:rPr>
              <a:t>. </a:t>
            </a:r>
            <a:endParaRPr lang="ru-RU" dirty="0">
              <a:solidFill>
                <a:srgbClr val="002060"/>
              </a:solidFill>
            </a:endParaRPr>
          </a:p>
        </p:txBody>
      </p:sp>
    </p:spTree>
    <p:extLst>
      <p:ext uri="{BB962C8B-B14F-4D97-AF65-F5344CB8AC3E}">
        <p14:creationId xmlns:p14="http://schemas.microsoft.com/office/powerpoint/2010/main" val="92499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b="1" dirty="0" smtClean="0">
                <a:solidFill>
                  <a:srgbClr val="800000"/>
                </a:solidFill>
              </a:rPr>
              <a:t>Что рассчитывает модель</a:t>
            </a:r>
            <a:endParaRPr lang="ru-RU" sz="4800" b="1" dirty="0">
              <a:solidFill>
                <a:srgbClr val="800000"/>
              </a:solidFill>
            </a:endParaRPr>
          </a:p>
        </p:txBody>
      </p:sp>
      <p:sp>
        <p:nvSpPr>
          <p:cNvPr id="3" name="Объект 2"/>
          <p:cNvSpPr>
            <a:spLocks noGrp="1"/>
          </p:cNvSpPr>
          <p:nvPr>
            <p:ph idx="1"/>
          </p:nvPr>
        </p:nvSpPr>
        <p:spPr>
          <a:xfrm>
            <a:off x="467544" y="1628800"/>
            <a:ext cx="8229600" cy="4525963"/>
          </a:xfrm>
        </p:spPr>
        <p:txBody>
          <a:bodyPr/>
          <a:lstStyle/>
          <a:p>
            <a:r>
              <a:rPr lang="ru-RU" sz="3600" dirty="0" smtClean="0">
                <a:solidFill>
                  <a:srgbClr val="002060"/>
                </a:solidFill>
              </a:rPr>
              <a:t>Скорость ветра, температуру, высоту, влажность на дискретных модельных уровнях.</a:t>
            </a:r>
          </a:p>
          <a:p>
            <a:r>
              <a:rPr lang="ru-RU" sz="3600" dirty="0" smtClean="0">
                <a:solidFill>
                  <a:srgbClr val="002060"/>
                </a:solidFill>
              </a:rPr>
              <a:t>Осадки, включая их фазу</a:t>
            </a:r>
          </a:p>
          <a:p>
            <a:r>
              <a:rPr lang="ru-RU" sz="3600" dirty="0" smtClean="0">
                <a:solidFill>
                  <a:srgbClr val="002060"/>
                </a:solidFill>
              </a:rPr>
              <a:t>Давление, температуру и влажность у поверхности</a:t>
            </a:r>
          </a:p>
          <a:p>
            <a:r>
              <a:rPr lang="ru-RU" sz="3600" dirty="0" smtClean="0">
                <a:solidFill>
                  <a:srgbClr val="002060"/>
                </a:solidFill>
              </a:rPr>
              <a:t>Облачность на уровнях</a:t>
            </a:r>
          </a:p>
          <a:p>
            <a:endParaRPr lang="ru-RU" dirty="0">
              <a:solidFill>
                <a:srgbClr val="002060"/>
              </a:solidFill>
            </a:endParaRPr>
          </a:p>
        </p:txBody>
      </p:sp>
    </p:spTree>
    <p:extLst>
      <p:ext uri="{BB962C8B-B14F-4D97-AF65-F5344CB8AC3E}">
        <p14:creationId xmlns:p14="http://schemas.microsoft.com/office/powerpoint/2010/main" val="2093891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0" y="115888"/>
            <a:ext cx="8697913" cy="1009650"/>
          </a:xfrm>
        </p:spPr>
        <p:txBody>
          <a:bodyPr>
            <a:normAutofit fontScale="90000"/>
          </a:bodyPr>
          <a:lstStyle/>
          <a:p>
            <a:r>
              <a:rPr lang="en-US" sz="4000" dirty="0" smtClean="0">
                <a:solidFill>
                  <a:srgbClr val="990033"/>
                </a:solidFill>
              </a:rPr>
              <a:t>Long range forecast: </a:t>
            </a:r>
            <a:r>
              <a:rPr lang="en-US" sz="4000" dirty="0" smtClean="0">
                <a:solidFill>
                  <a:srgbClr val="990033"/>
                </a:solidFill>
              </a:rPr>
              <a:t>Old </a:t>
            </a:r>
            <a:r>
              <a:rPr lang="en-US" sz="4000" dirty="0" smtClean="0">
                <a:solidFill>
                  <a:srgbClr val="990033"/>
                </a:solidFill>
              </a:rPr>
              <a:t>and </a:t>
            </a:r>
            <a:r>
              <a:rPr lang="en-US" sz="4000" dirty="0" smtClean="0">
                <a:solidFill>
                  <a:srgbClr val="990033"/>
                </a:solidFill>
              </a:rPr>
              <a:t>new  </a:t>
            </a:r>
            <a:r>
              <a:rPr lang="en-US" sz="4000" dirty="0" smtClean="0">
                <a:solidFill>
                  <a:srgbClr val="990033"/>
                </a:solidFill>
              </a:rPr>
              <a:t>system </a:t>
            </a:r>
            <a:r>
              <a:rPr lang="ru-RU" sz="4000" dirty="0" smtClean="0">
                <a:solidFill>
                  <a:srgbClr val="990033"/>
                </a:solidFill>
              </a:rPr>
              <a:t> </a:t>
            </a:r>
            <a:r>
              <a:rPr lang="en-US" sz="4000" dirty="0" smtClean="0">
                <a:solidFill>
                  <a:srgbClr val="990033"/>
                </a:solidFill>
              </a:rPr>
              <a:t>at </a:t>
            </a:r>
            <a:r>
              <a:rPr lang="en-US" sz="4000" dirty="0" err="1" smtClean="0">
                <a:solidFill>
                  <a:srgbClr val="990033"/>
                </a:solidFill>
              </a:rPr>
              <a:t>Hydrometcentre</a:t>
            </a:r>
            <a:r>
              <a:rPr lang="en-US" sz="4000" dirty="0" smtClean="0">
                <a:solidFill>
                  <a:srgbClr val="990033"/>
                </a:solidFill>
              </a:rPr>
              <a:t> of Russia</a:t>
            </a:r>
            <a:endParaRPr lang="ru-RU" sz="4000" dirty="0" smtClean="0">
              <a:solidFill>
                <a:srgbClr val="990033"/>
              </a:solidFill>
            </a:endParaRPr>
          </a:p>
        </p:txBody>
      </p:sp>
      <p:sp>
        <p:nvSpPr>
          <p:cNvPr id="24578" name="Текст 2"/>
          <p:cNvSpPr>
            <a:spLocks noGrp="1"/>
          </p:cNvSpPr>
          <p:nvPr>
            <p:ph type="body" idx="1"/>
          </p:nvPr>
        </p:nvSpPr>
        <p:spPr>
          <a:xfrm>
            <a:off x="684213" y="1196975"/>
            <a:ext cx="4040187" cy="504825"/>
          </a:xfrm>
        </p:spPr>
        <p:txBody>
          <a:bodyPr/>
          <a:lstStyle/>
          <a:p>
            <a:r>
              <a:rPr lang="en-US" smtClean="0"/>
              <a:t>SL-AV</a:t>
            </a:r>
            <a:r>
              <a:rPr lang="ru-RU" smtClean="0"/>
              <a:t> 2008</a:t>
            </a:r>
          </a:p>
        </p:txBody>
      </p:sp>
      <p:sp>
        <p:nvSpPr>
          <p:cNvPr id="24579" name="Объект 3"/>
          <p:cNvSpPr>
            <a:spLocks noGrp="1"/>
          </p:cNvSpPr>
          <p:nvPr>
            <p:ph sz="half" idx="2"/>
          </p:nvPr>
        </p:nvSpPr>
        <p:spPr>
          <a:xfrm>
            <a:off x="107950" y="1557338"/>
            <a:ext cx="4032250" cy="4608512"/>
          </a:xfrm>
        </p:spPr>
        <p:txBody>
          <a:bodyPr>
            <a:normAutofit lnSpcReduction="10000"/>
          </a:bodyPr>
          <a:lstStyle/>
          <a:p>
            <a:r>
              <a:rPr lang="en-US" dirty="0" smtClean="0">
                <a:solidFill>
                  <a:srgbClr val="000066"/>
                </a:solidFill>
              </a:rPr>
              <a:t>Resolution</a:t>
            </a:r>
            <a:r>
              <a:rPr lang="ru-RU" dirty="0" smtClean="0">
                <a:solidFill>
                  <a:srgbClr val="000066"/>
                </a:solidFill>
              </a:rPr>
              <a:t> 1,4х1,125°</a:t>
            </a:r>
            <a:r>
              <a:rPr lang="en-US" dirty="0" smtClean="0">
                <a:solidFill>
                  <a:srgbClr val="000066"/>
                </a:solidFill>
              </a:rPr>
              <a:t> </a:t>
            </a:r>
            <a:r>
              <a:rPr lang="en-US" dirty="0" err="1" smtClean="0">
                <a:solidFill>
                  <a:srgbClr val="000066"/>
                </a:solidFill>
              </a:rPr>
              <a:t>lon-lat</a:t>
            </a:r>
            <a:r>
              <a:rPr lang="ru-RU" dirty="0" smtClean="0">
                <a:solidFill>
                  <a:srgbClr val="000066"/>
                </a:solidFill>
              </a:rPr>
              <a:t>, 28 </a:t>
            </a:r>
            <a:r>
              <a:rPr lang="en-US" dirty="0" smtClean="0">
                <a:solidFill>
                  <a:srgbClr val="000066"/>
                </a:solidFill>
              </a:rPr>
              <a:t>levels</a:t>
            </a:r>
            <a:endParaRPr lang="ru-RU" dirty="0" smtClean="0">
              <a:solidFill>
                <a:srgbClr val="000066"/>
              </a:solidFill>
            </a:endParaRPr>
          </a:p>
          <a:p>
            <a:r>
              <a:rPr lang="en-US" dirty="0" smtClean="0">
                <a:solidFill>
                  <a:srgbClr val="000066"/>
                </a:solidFill>
              </a:rPr>
              <a:t>Uppermost level at</a:t>
            </a:r>
            <a:r>
              <a:rPr lang="ru-RU" dirty="0" smtClean="0">
                <a:solidFill>
                  <a:srgbClr val="000066"/>
                </a:solidFill>
              </a:rPr>
              <a:t> 5 </a:t>
            </a:r>
            <a:r>
              <a:rPr lang="en-US" dirty="0" err="1" smtClean="0">
                <a:solidFill>
                  <a:srgbClr val="000066"/>
                </a:solidFill>
              </a:rPr>
              <a:t>hPa</a:t>
            </a:r>
            <a:endParaRPr lang="ru-RU" dirty="0" smtClean="0">
              <a:solidFill>
                <a:srgbClr val="000066"/>
              </a:solidFill>
            </a:endParaRPr>
          </a:p>
          <a:p>
            <a:r>
              <a:rPr lang="ru-RU" dirty="0" smtClean="0">
                <a:solidFill>
                  <a:srgbClr val="000066"/>
                </a:solidFill>
              </a:rPr>
              <a:t>1.5-3 </a:t>
            </a:r>
            <a:r>
              <a:rPr lang="en-US" dirty="0" smtClean="0">
                <a:solidFill>
                  <a:srgbClr val="000066"/>
                </a:solidFill>
              </a:rPr>
              <a:t>km resolution in the stratosphere</a:t>
            </a:r>
            <a:endParaRPr lang="ru-RU" dirty="0" smtClean="0">
              <a:solidFill>
                <a:srgbClr val="000066"/>
              </a:solidFill>
            </a:endParaRPr>
          </a:p>
          <a:p>
            <a:r>
              <a:rPr lang="en-US" dirty="0" smtClean="0">
                <a:solidFill>
                  <a:srgbClr val="000066"/>
                </a:solidFill>
              </a:rPr>
              <a:t>SW and LW radiation:</a:t>
            </a:r>
            <a:r>
              <a:rPr lang="ru-RU" dirty="0" smtClean="0">
                <a:solidFill>
                  <a:srgbClr val="000066"/>
                </a:solidFill>
              </a:rPr>
              <a:t> </a:t>
            </a:r>
            <a:r>
              <a:rPr lang="en-US" dirty="0" smtClean="0">
                <a:solidFill>
                  <a:srgbClr val="000066"/>
                </a:solidFill>
              </a:rPr>
              <a:t>Ritter, </a:t>
            </a:r>
            <a:r>
              <a:rPr lang="en-US" dirty="0" err="1" smtClean="0">
                <a:solidFill>
                  <a:srgbClr val="000066"/>
                </a:solidFill>
              </a:rPr>
              <a:t>Geleyn</a:t>
            </a:r>
            <a:r>
              <a:rPr lang="en-US" dirty="0" smtClean="0">
                <a:solidFill>
                  <a:srgbClr val="000066"/>
                </a:solidFill>
              </a:rPr>
              <a:t> 1992</a:t>
            </a:r>
            <a:r>
              <a:rPr lang="ru-RU" dirty="0" smtClean="0">
                <a:solidFill>
                  <a:srgbClr val="000066"/>
                </a:solidFill>
              </a:rPr>
              <a:t> (1+1 </a:t>
            </a:r>
            <a:r>
              <a:rPr lang="en-US" dirty="0" smtClean="0">
                <a:solidFill>
                  <a:srgbClr val="000066"/>
                </a:solidFill>
              </a:rPr>
              <a:t>band</a:t>
            </a:r>
            <a:r>
              <a:rPr lang="ru-RU" dirty="0" smtClean="0">
                <a:solidFill>
                  <a:srgbClr val="000066"/>
                </a:solidFill>
              </a:rPr>
              <a:t>)</a:t>
            </a:r>
          </a:p>
          <a:p>
            <a:r>
              <a:rPr lang="en-US" dirty="0" smtClean="0">
                <a:solidFill>
                  <a:srgbClr val="000066"/>
                </a:solidFill>
              </a:rPr>
              <a:t>Boundary layer – improved version of</a:t>
            </a:r>
            <a:r>
              <a:rPr lang="ru-RU" dirty="0" smtClean="0">
                <a:solidFill>
                  <a:srgbClr val="000066"/>
                </a:solidFill>
              </a:rPr>
              <a:t> </a:t>
            </a:r>
            <a:r>
              <a:rPr lang="en-US" dirty="0" err="1" smtClean="0">
                <a:solidFill>
                  <a:srgbClr val="000066"/>
                </a:solidFill>
              </a:rPr>
              <a:t>Geleyn</a:t>
            </a:r>
            <a:r>
              <a:rPr lang="en-US" dirty="0" smtClean="0">
                <a:solidFill>
                  <a:srgbClr val="000066"/>
                </a:solidFill>
              </a:rPr>
              <a:t> 1982</a:t>
            </a:r>
          </a:p>
          <a:p>
            <a:r>
              <a:rPr lang="en-US" dirty="0" smtClean="0">
                <a:solidFill>
                  <a:srgbClr val="000066"/>
                </a:solidFill>
              </a:rPr>
              <a:t>ISBA surface scheme</a:t>
            </a:r>
          </a:p>
          <a:p>
            <a:r>
              <a:rPr lang="en-US" dirty="0" smtClean="0">
                <a:solidFill>
                  <a:srgbClr val="000066"/>
                </a:solidFill>
              </a:rPr>
              <a:t>4 months forecast in </a:t>
            </a:r>
            <a:r>
              <a:rPr lang="uk-UA" dirty="0" smtClean="0">
                <a:solidFill>
                  <a:srgbClr val="000066"/>
                </a:solidFill>
              </a:rPr>
              <a:t>40 </a:t>
            </a:r>
            <a:r>
              <a:rPr lang="en-US" dirty="0" smtClean="0">
                <a:solidFill>
                  <a:srgbClr val="000066"/>
                </a:solidFill>
              </a:rPr>
              <a:t>min at</a:t>
            </a:r>
            <a:r>
              <a:rPr lang="uk-UA" dirty="0" smtClean="0">
                <a:solidFill>
                  <a:srgbClr val="000066"/>
                </a:solidFill>
              </a:rPr>
              <a:t> 8 </a:t>
            </a:r>
            <a:r>
              <a:rPr lang="en-US" dirty="0" smtClean="0">
                <a:solidFill>
                  <a:srgbClr val="000066"/>
                </a:solidFill>
              </a:rPr>
              <a:t>cores of</a:t>
            </a:r>
            <a:r>
              <a:rPr lang="uk-UA" dirty="0" smtClean="0">
                <a:solidFill>
                  <a:srgbClr val="000066"/>
                </a:solidFill>
              </a:rPr>
              <a:t> </a:t>
            </a:r>
            <a:r>
              <a:rPr lang="en-US" dirty="0" smtClean="0">
                <a:solidFill>
                  <a:srgbClr val="000066"/>
                </a:solidFill>
              </a:rPr>
              <a:t>Cray XC40</a:t>
            </a:r>
            <a:endParaRPr lang="ru-RU" dirty="0" smtClean="0">
              <a:solidFill>
                <a:srgbClr val="000066"/>
              </a:solidFill>
            </a:endParaRPr>
          </a:p>
        </p:txBody>
      </p:sp>
      <p:sp>
        <p:nvSpPr>
          <p:cNvPr id="24580" name="Текст 4"/>
          <p:cNvSpPr>
            <a:spLocks noGrp="1"/>
          </p:cNvSpPr>
          <p:nvPr>
            <p:ph type="body" sz="quarter" idx="3"/>
          </p:nvPr>
        </p:nvSpPr>
        <p:spPr>
          <a:xfrm>
            <a:off x="4859338" y="1196975"/>
            <a:ext cx="4041775" cy="431800"/>
          </a:xfrm>
        </p:spPr>
        <p:txBody>
          <a:bodyPr/>
          <a:lstStyle/>
          <a:p>
            <a:pPr>
              <a:lnSpc>
                <a:spcPct val="90000"/>
              </a:lnSpc>
            </a:pPr>
            <a:r>
              <a:rPr lang="en-US" smtClean="0"/>
              <a:t>SL-AV </a:t>
            </a:r>
            <a:r>
              <a:rPr lang="ru-RU" smtClean="0"/>
              <a:t>2015</a:t>
            </a:r>
          </a:p>
        </p:txBody>
      </p:sp>
      <p:sp>
        <p:nvSpPr>
          <p:cNvPr id="24581" name="Объект 5"/>
          <p:cNvSpPr>
            <a:spLocks noGrp="1"/>
          </p:cNvSpPr>
          <p:nvPr>
            <p:ph sz="quarter" idx="4"/>
          </p:nvPr>
        </p:nvSpPr>
        <p:spPr>
          <a:xfrm>
            <a:off x="4573588" y="1844675"/>
            <a:ext cx="4570412" cy="4422775"/>
          </a:xfrm>
        </p:spPr>
        <p:txBody>
          <a:bodyPr>
            <a:normAutofit lnSpcReduction="10000"/>
          </a:bodyPr>
          <a:lstStyle/>
          <a:p>
            <a:r>
              <a:rPr lang="en-US" sz="2000" dirty="0" smtClean="0">
                <a:solidFill>
                  <a:srgbClr val="000066"/>
                </a:solidFill>
                <a:latin typeface="Arial" charset="0"/>
              </a:rPr>
              <a:t>Resolution</a:t>
            </a:r>
            <a:r>
              <a:rPr lang="ru-RU" sz="2000" dirty="0" smtClean="0">
                <a:solidFill>
                  <a:srgbClr val="000066"/>
                </a:solidFill>
                <a:latin typeface="Arial" charset="0"/>
              </a:rPr>
              <a:t> 0,9х0,72°</a:t>
            </a:r>
            <a:r>
              <a:rPr lang="en-US" sz="2000" dirty="0" smtClean="0">
                <a:solidFill>
                  <a:srgbClr val="000066"/>
                </a:solidFill>
                <a:latin typeface="Arial" charset="0"/>
              </a:rPr>
              <a:t> </a:t>
            </a:r>
            <a:r>
              <a:rPr lang="en-US" sz="2000" dirty="0" err="1" smtClean="0">
                <a:solidFill>
                  <a:srgbClr val="000066"/>
                </a:solidFill>
                <a:latin typeface="Arial" charset="0"/>
              </a:rPr>
              <a:t>lon-lat</a:t>
            </a:r>
            <a:r>
              <a:rPr lang="ru-RU" sz="2000" dirty="0" smtClean="0">
                <a:solidFill>
                  <a:srgbClr val="000066"/>
                </a:solidFill>
                <a:latin typeface="Arial" charset="0"/>
              </a:rPr>
              <a:t>, 96 </a:t>
            </a:r>
            <a:r>
              <a:rPr lang="en-US" sz="2000" dirty="0" smtClean="0">
                <a:solidFill>
                  <a:srgbClr val="000066"/>
                </a:solidFill>
                <a:latin typeface="Arial" charset="0"/>
              </a:rPr>
              <a:t>levels</a:t>
            </a:r>
            <a:endParaRPr lang="ru-RU" sz="2000" dirty="0" smtClean="0">
              <a:solidFill>
                <a:srgbClr val="000066"/>
              </a:solidFill>
              <a:latin typeface="Arial" charset="0"/>
            </a:endParaRPr>
          </a:p>
          <a:p>
            <a:r>
              <a:rPr lang="en-US" sz="2000" dirty="0" smtClean="0">
                <a:solidFill>
                  <a:srgbClr val="000066"/>
                </a:solidFill>
                <a:latin typeface="Arial" charset="0"/>
              </a:rPr>
              <a:t>Uppermost level at</a:t>
            </a:r>
            <a:r>
              <a:rPr lang="ru-RU" sz="2000" dirty="0" smtClean="0">
                <a:solidFill>
                  <a:srgbClr val="000066"/>
                </a:solidFill>
                <a:latin typeface="Arial" charset="0"/>
              </a:rPr>
              <a:t> 0,04 </a:t>
            </a:r>
            <a:r>
              <a:rPr lang="en-US" sz="2000" dirty="0" err="1" smtClean="0">
                <a:solidFill>
                  <a:srgbClr val="000066"/>
                </a:solidFill>
                <a:latin typeface="Arial" charset="0"/>
              </a:rPr>
              <a:t>hPa</a:t>
            </a:r>
            <a:endParaRPr lang="ru-RU" sz="2000" dirty="0" smtClean="0">
              <a:solidFill>
                <a:srgbClr val="000066"/>
              </a:solidFill>
              <a:latin typeface="Arial" charset="0"/>
            </a:endParaRPr>
          </a:p>
          <a:p>
            <a:r>
              <a:rPr lang="ru-RU" sz="2000" dirty="0" smtClean="0">
                <a:solidFill>
                  <a:srgbClr val="000066"/>
                </a:solidFill>
                <a:latin typeface="Arial" charset="0"/>
              </a:rPr>
              <a:t>500-700 </a:t>
            </a:r>
            <a:r>
              <a:rPr lang="en-US" sz="2000" dirty="0" smtClean="0">
                <a:solidFill>
                  <a:srgbClr val="000066"/>
                </a:solidFill>
                <a:latin typeface="Arial" charset="0"/>
              </a:rPr>
              <a:t>m resolution in the stratosphere</a:t>
            </a:r>
            <a:endParaRPr lang="ru-RU" sz="2000" dirty="0" smtClean="0">
              <a:solidFill>
                <a:srgbClr val="000066"/>
              </a:solidFill>
              <a:latin typeface="Arial" charset="0"/>
            </a:endParaRPr>
          </a:p>
          <a:p>
            <a:r>
              <a:rPr lang="en-US" sz="2000" dirty="0" smtClean="0">
                <a:solidFill>
                  <a:srgbClr val="000066"/>
                </a:solidFill>
                <a:latin typeface="Arial" charset="0"/>
              </a:rPr>
              <a:t>SW radiation:</a:t>
            </a:r>
            <a:r>
              <a:rPr lang="ru-RU" sz="2000" dirty="0" smtClean="0">
                <a:solidFill>
                  <a:srgbClr val="000066"/>
                </a:solidFill>
                <a:latin typeface="Arial" charset="0"/>
              </a:rPr>
              <a:t> </a:t>
            </a:r>
            <a:r>
              <a:rPr lang="en-US" sz="2000" dirty="0" smtClean="0">
                <a:solidFill>
                  <a:srgbClr val="000066"/>
                </a:solidFill>
                <a:latin typeface="Arial" charset="0"/>
              </a:rPr>
              <a:t>CLIRAD SW, LW radiation:</a:t>
            </a:r>
            <a:r>
              <a:rPr lang="ru-RU" sz="2000" dirty="0" smtClean="0">
                <a:solidFill>
                  <a:srgbClr val="000066"/>
                </a:solidFill>
                <a:latin typeface="Arial" charset="0"/>
              </a:rPr>
              <a:t>  </a:t>
            </a:r>
            <a:r>
              <a:rPr lang="en-US" sz="2000" dirty="0" smtClean="0">
                <a:solidFill>
                  <a:srgbClr val="000066"/>
                </a:solidFill>
                <a:latin typeface="Arial" charset="0"/>
              </a:rPr>
              <a:t>RRTMG LW</a:t>
            </a:r>
            <a:r>
              <a:rPr lang="ru-RU" sz="2000" dirty="0" smtClean="0">
                <a:solidFill>
                  <a:srgbClr val="000066"/>
                </a:solidFill>
                <a:latin typeface="Arial" charset="0"/>
              </a:rPr>
              <a:t> (11 + 16 </a:t>
            </a:r>
            <a:r>
              <a:rPr lang="en-US" sz="2000" dirty="0" smtClean="0">
                <a:solidFill>
                  <a:srgbClr val="000066"/>
                </a:solidFill>
                <a:latin typeface="Arial" charset="0"/>
              </a:rPr>
              <a:t>spectral bands</a:t>
            </a:r>
            <a:r>
              <a:rPr lang="ru-RU" sz="2000" dirty="0" smtClean="0">
                <a:solidFill>
                  <a:srgbClr val="000066"/>
                </a:solidFill>
                <a:latin typeface="Arial" charset="0"/>
              </a:rPr>
              <a:t>)</a:t>
            </a:r>
            <a:endParaRPr lang="en-US" sz="2000" dirty="0" smtClean="0">
              <a:solidFill>
                <a:srgbClr val="000066"/>
              </a:solidFill>
              <a:latin typeface="Arial" charset="0"/>
            </a:endParaRPr>
          </a:p>
          <a:p>
            <a:r>
              <a:rPr lang="en-US" sz="2000" dirty="0" smtClean="0">
                <a:solidFill>
                  <a:srgbClr val="000066"/>
                </a:solidFill>
                <a:latin typeface="Arial" charset="0"/>
              </a:rPr>
              <a:t>Boundary layer:</a:t>
            </a:r>
            <a:r>
              <a:rPr lang="ru-RU" sz="2000" dirty="0" smtClean="0">
                <a:solidFill>
                  <a:srgbClr val="000066"/>
                </a:solidFill>
                <a:latin typeface="Arial" charset="0"/>
              </a:rPr>
              <a:t>  </a:t>
            </a:r>
            <a:r>
              <a:rPr lang="en-US" sz="2000" dirty="0" err="1" smtClean="0">
                <a:solidFill>
                  <a:srgbClr val="000066"/>
                </a:solidFill>
                <a:latin typeface="Arial" charset="0"/>
              </a:rPr>
              <a:t>Bastak</a:t>
            </a:r>
            <a:r>
              <a:rPr lang="en-US" sz="2000" dirty="0" smtClean="0">
                <a:solidFill>
                  <a:srgbClr val="000066"/>
                </a:solidFill>
                <a:latin typeface="Arial" charset="0"/>
              </a:rPr>
              <a:t>-Duran et al JAS 2014</a:t>
            </a:r>
          </a:p>
          <a:p>
            <a:r>
              <a:rPr lang="en-US" sz="2000" dirty="0" smtClean="0">
                <a:solidFill>
                  <a:srgbClr val="000066"/>
                </a:solidFill>
                <a:latin typeface="Arial" charset="0"/>
              </a:rPr>
              <a:t>Marine stratocumulus, sea-ice T</a:t>
            </a:r>
          </a:p>
          <a:p>
            <a:r>
              <a:rPr lang="en-US" sz="2000" dirty="0" smtClean="0">
                <a:solidFill>
                  <a:srgbClr val="000066"/>
                </a:solidFill>
                <a:latin typeface="Arial" charset="0"/>
              </a:rPr>
              <a:t>INM RAS multilayer soil scheme</a:t>
            </a:r>
          </a:p>
          <a:p>
            <a:r>
              <a:rPr lang="en-US" sz="2000" dirty="0" smtClean="0">
                <a:solidFill>
                  <a:srgbClr val="000066"/>
                </a:solidFill>
                <a:latin typeface="Arial" charset="0"/>
              </a:rPr>
              <a:t>4 months forecast in 88 min at</a:t>
            </a:r>
            <a:r>
              <a:rPr lang="uk-UA" sz="2000" dirty="0" smtClean="0">
                <a:solidFill>
                  <a:srgbClr val="000066"/>
                </a:solidFill>
                <a:latin typeface="Arial" charset="0"/>
              </a:rPr>
              <a:t> </a:t>
            </a:r>
            <a:r>
              <a:rPr lang="en-US" sz="2000" dirty="0" smtClean="0">
                <a:solidFill>
                  <a:srgbClr val="000066"/>
                </a:solidFill>
                <a:latin typeface="Arial" charset="0"/>
              </a:rPr>
              <a:t>128 </a:t>
            </a:r>
            <a:r>
              <a:rPr lang="uk-UA" sz="2000" dirty="0" smtClean="0">
                <a:solidFill>
                  <a:srgbClr val="000066"/>
                </a:solidFill>
                <a:latin typeface="Arial" charset="0"/>
              </a:rPr>
              <a:t> </a:t>
            </a:r>
            <a:r>
              <a:rPr lang="ru-RU" sz="2000" dirty="0" smtClean="0">
                <a:solidFill>
                  <a:srgbClr val="000066"/>
                </a:solidFill>
                <a:latin typeface="Arial" charset="0"/>
              </a:rPr>
              <a:t> </a:t>
            </a:r>
            <a:r>
              <a:rPr lang="en-US" sz="2000" dirty="0" smtClean="0">
                <a:solidFill>
                  <a:srgbClr val="000066"/>
                </a:solidFill>
                <a:latin typeface="Arial" charset="0"/>
              </a:rPr>
              <a:t>cores  of Cray XC40 ( 1 member)</a:t>
            </a:r>
          </a:p>
          <a:p>
            <a:pPr>
              <a:buFont typeface="Arial" charset="0"/>
              <a:buNone/>
            </a:pPr>
            <a:endParaRPr lang="ru-RU" sz="2000" dirty="0" smtClean="0">
              <a:solidFill>
                <a:srgbClr val="000066"/>
              </a:solidFill>
              <a:latin typeface="Arial" charset="0"/>
            </a:endParaRPr>
          </a:p>
        </p:txBody>
      </p:sp>
    </p:spTree>
    <p:extLst>
      <p:ext uri="{BB962C8B-B14F-4D97-AF65-F5344CB8AC3E}">
        <p14:creationId xmlns:p14="http://schemas.microsoft.com/office/powerpoint/2010/main" val="623616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44624"/>
            <a:ext cx="8229600" cy="720080"/>
          </a:xfrm>
        </p:spPr>
        <p:txBody>
          <a:bodyPr>
            <a:normAutofit/>
          </a:bodyPr>
          <a:lstStyle/>
          <a:p>
            <a:r>
              <a:rPr lang="en-US" sz="3200" dirty="0" smtClean="0">
                <a:solidFill>
                  <a:srgbClr val="A11F63"/>
                </a:solidFill>
                <a:latin typeface="Arial" panose="020B0604020202020204" pitchFamily="34" charset="0"/>
                <a:cs typeface="Arial" panose="020B0604020202020204" pitchFamily="34" charset="0"/>
              </a:rPr>
              <a:t>Mean DJF model error in 2020 and now</a:t>
            </a:r>
            <a:endParaRPr lang="ru-RU" sz="3200" dirty="0">
              <a:solidFill>
                <a:srgbClr val="A11F63"/>
              </a:solidFill>
              <a:latin typeface="Arial" panose="020B0604020202020204" pitchFamily="34" charset="0"/>
              <a:cs typeface="Arial" panose="020B0604020202020204" pitchFamily="34" charset="0"/>
            </a:endParaRPr>
          </a:p>
        </p:txBody>
      </p:sp>
      <p:pic>
        <p:nvPicPr>
          <p:cNvPr id="1026" name="Picture 2" descr="C:\Users\Mikhail\Documents\RHMC\2020-2024\53j_vs_53a\53j-ref\djf\PREC_05djf.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885" r="53142" b="33759"/>
          <a:stretch/>
        </p:blipFill>
        <p:spPr bwMode="auto">
          <a:xfrm>
            <a:off x="4530603" y="908720"/>
            <a:ext cx="367794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khail\Documents\RHMC\2020-2024\53j_vs_53a\53a-ref\djf\PREC_05dj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981" r="53271" b="33585"/>
          <a:stretch/>
        </p:blipFill>
        <p:spPr bwMode="auto">
          <a:xfrm>
            <a:off x="423081" y="1000214"/>
            <a:ext cx="3512996" cy="2212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ikhail\Documents\RHMC\2020-2024\53j_vs_53a\53a-ref\djf\SLP_05djf.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037" r="54296" b="33926"/>
          <a:stretch/>
        </p:blipFill>
        <p:spPr bwMode="auto">
          <a:xfrm>
            <a:off x="421017" y="3789040"/>
            <a:ext cx="3461812" cy="21994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hail\Documents\RHMC\2020-2024\53j_vs_53a\53j-ref\djf\SLP_05djf.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629" r="53852" b="33778"/>
          <a:stretch/>
        </p:blipFill>
        <p:spPr bwMode="auto">
          <a:xfrm>
            <a:off x="4561216" y="3800336"/>
            <a:ext cx="3616722" cy="224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70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50106"/>
          </a:xfrm>
        </p:spPr>
        <p:txBody>
          <a:bodyPr>
            <a:noAutofit/>
          </a:bodyPr>
          <a:lstStyle/>
          <a:p>
            <a:r>
              <a:rPr lang="en-US" sz="2800" dirty="0">
                <a:solidFill>
                  <a:srgbClr val="A11F63"/>
                </a:solidFill>
                <a:latin typeface="Arial" panose="020B0604020202020204" pitchFamily="34" charset="0"/>
                <a:cs typeface="Arial" panose="020B0604020202020204" pitchFamily="34" charset="0"/>
              </a:rPr>
              <a:t>Mean </a:t>
            </a:r>
            <a:r>
              <a:rPr lang="en-US" sz="2800" dirty="0" smtClean="0">
                <a:solidFill>
                  <a:srgbClr val="A11F63"/>
                </a:solidFill>
                <a:latin typeface="Arial" panose="020B0604020202020204" pitchFamily="34" charset="0"/>
                <a:cs typeface="Arial" panose="020B0604020202020204" pitchFamily="34" charset="0"/>
              </a:rPr>
              <a:t>JJA </a:t>
            </a:r>
            <a:r>
              <a:rPr lang="en-US" sz="2800" dirty="0">
                <a:solidFill>
                  <a:srgbClr val="A11F63"/>
                </a:solidFill>
                <a:latin typeface="Arial" panose="020B0604020202020204" pitchFamily="34" charset="0"/>
                <a:cs typeface="Arial" panose="020B0604020202020204" pitchFamily="34" charset="0"/>
              </a:rPr>
              <a:t>model error in </a:t>
            </a:r>
            <a:r>
              <a:rPr lang="en-US" sz="2800" dirty="0" smtClean="0">
                <a:solidFill>
                  <a:srgbClr val="A11F63"/>
                </a:solidFill>
                <a:latin typeface="Arial" panose="020B0604020202020204" pitchFamily="34" charset="0"/>
                <a:cs typeface="Arial" panose="020B0604020202020204" pitchFamily="34" charset="0"/>
              </a:rPr>
              <a:t>2020 (left) </a:t>
            </a:r>
            <a:r>
              <a:rPr lang="en-US" sz="2800" dirty="0">
                <a:solidFill>
                  <a:srgbClr val="A11F63"/>
                </a:solidFill>
                <a:latin typeface="Arial" panose="020B0604020202020204" pitchFamily="34" charset="0"/>
                <a:cs typeface="Arial" panose="020B0604020202020204" pitchFamily="34" charset="0"/>
              </a:rPr>
              <a:t>and </a:t>
            </a:r>
            <a:r>
              <a:rPr lang="en-US" sz="2800" dirty="0" smtClean="0">
                <a:solidFill>
                  <a:srgbClr val="A11F63"/>
                </a:solidFill>
                <a:latin typeface="Arial" panose="020B0604020202020204" pitchFamily="34" charset="0"/>
                <a:cs typeface="Arial" panose="020B0604020202020204" pitchFamily="34" charset="0"/>
              </a:rPr>
              <a:t>now (right)</a:t>
            </a:r>
            <a:endParaRPr lang="ru-RU" sz="2800" dirty="0"/>
          </a:p>
        </p:txBody>
      </p:sp>
      <p:sp>
        <p:nvSpPr>
          <p:cNvPr id="3" name="Объект 2"/>
          <p:cNvSpPr>
            <a:spLocks noGrp="1"/>
          </p:cNvSpPr>
          <p:nvPr>
            <p:ph idx="1"/>
          </p:nvPr>
        </p:nvSpPr>
        <p:spPr>
          <a:xfrm>
            <a:off x="467544" y="5949280"/>
            <a:ext cx="8229600" cy="824955"/>
          </a:xfrm>
        </p:spPr>
        <p:txBody>
          <a:bodyPr/>
          <a:lstStyle/>
          <a:p>
            <a:r>
              <a:rPr lang="en-US" dirty="0" smtClean="0"/>
              <a:t>ITCZ doubling is nearly removed!</a:t>
            </a:r>
            <a:endParaRPr lang="ru-RU" dirty="0"/>
          </a:p>
        </p:txBody>
      </p:sp>
      <p:pic>
        <p:nvPicPr>
          <p:cNvPr id="2050" name="Picture 2" descr="C:\Users\Mikhail\Documents\RHMC\2020-2024\53j_vs_53a\53a-ref\jja\PREC_05jj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889" r="53704" b="34371"/>
          <a:stretch/>
        </p:blipFill>
        <p:spPr bwMode="auto">
          <a:xfrm>
            <a:off x="323528" y="778739"/>
            <a:ext cx="3384376" cy="21010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khail\Documents\RHMC\2020-2024\53j_vs_53a\53j-ref\jja\PREC_05jj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481" r="54444" b="34074"/>
          <a:stretch/>
        </p:blipFill>
        <p:spPr bwMode="auto">
          <a:xfrm>
            <a:off x="4788024" y="908199"/>
            <a:ext cx="3240360" cy="20232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ikhail\Documents\RHMC\2020-2024\53j_vs_53a\53a-ref\jja\SLP_05jj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629" r="54000" b="33778"/>
          <a:stretch/>
        </p:blipFill>
        <p:spPr bwMode="auto">
          <a:xfrm>
            <a:off x="339936" y="2931448"/>
            <a:ext cx="3351560" cy="20832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ikhail\Documents\RHMC\2020-2024\53j_vs_53a\53j-ref\jja\SLP_05jj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7629" r="53852" b="33186"/>
          <a:stretch/>
        </p:blipFill>
        <p:spPr bwMode="auto">
          <a:xfrm>
            <a:off x="4863544" y="2899440"/>
            <a:ext cx="3164840" cy="200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662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0" y="58738"/>
            <a:ext cx="4356100" cy="404812"/>
          </a:xfrm>
        </p:spPr>
        <p:txBody>
          <a:bodyPr/>
          <a:lstStyle/>
          <a:p>
            <a:pPr eaLnBrk="1" hangingPunct="1">
              <a:defRPr/>
            </a:pPr>
            <a:r>
              <a:rPr lang="ru-RU" sz="1400" b="1" dirty="0">
                <a:solidFill>
                  <a:schemeClr val="tx2"/>
                </a:solidFill>
                <a:ea typeface="+mn-ea"/>
                <a:cs typeface="Arial" charset="0"/>
              </a:rPr>
              <a:t>Долгосрочный прогноз</a:t>
            </a:r>
          </a:p>
        </p:txBody>
      </p:sp>
      <p:pic>
        <p:nvPicPr>
          <p:cNvPr id="17410" name="Picture 2"/>
          <p:cNvPicPr>
            <a:picLocks noGrp="1" noChangeAspect="1" noChangeArrowheads="1"/>
          </p:cNvPicPr>
          <p:nvPr>
            <p:ph idx="1"/>
          </p:nvPr>
        </p:nvPicPr>
        <p:blipFill>
          <a:blip r:embed="rId2"/>
          <a:srcRect/>
          <a:stretch>
            <a:fillRect/>
          </a:stretch>
        </p:blipFill>
        <p:spPr>
          <a:xfrm>
            <a:off x="395288" y="823913"/>
            <a:ext cx="3529012" cy="2667000"/>
          </a:xfrm>
        </p:spPr>
      </p:pic>
      <p:sp>
        <p:nvSpPr>
          <p:cNvPr id="17411" name="TextBox 4"/>
          <p:cNvSpPr txBox="1">
            <a:spLocks noChangeArrowheads="1"/>
          </p:cNvSpPr>
          <p:nvPr/>
        </p:nvSpPr>
        <p:spPr bwMode="auto">
          <a:xfrm>
            <a:off x="684213" y="404813"/>
            <a:ext cx="2592387" cy="701675"/>
          </a:xfrm>
          <a:prstGeom prst="rect">
            <a:avLst/>
          </a:prstGeom>
          <a:noFill/>
          <a:ln w="9525">
            <a:noFill/>
            <a:miter lim="800000"/>
            <a:headEnd/>
            <a:tailEnd/>
          </a:ln>
        </p:spPr>
        <p:txBody>
          <a:bodyPr>
            <a:spAutoFit/>
          </a:bodyPr>
          <a:lstStyle/>
          <a:p>
            <a:r>
              <a:rPr lang="ru-RU" sz="1000"/>
              <a:t>Историч. нач. данные </a:t>
            </a:r>
            <a:r>
              <a:rPr lang="en-US" sz="1000">
                <a:latin typeface="Calibri" pitchFamily="34" charset="0"/>
              </a:rPr>
              <a:t>1991-2010</a:t>
            </a:r>
          </a:p>
          <a:p>
            <a:r>
              <a:rPr lang="en-US" sz="1000">
                <a:latin typeface="Calibri" pitchFamily="34" charset="0"/>
              </a:rPr>
              <a:t>TR</a:t>
            </a:r>
            <a:r>
              <a:rPr lang="ru-RU" sz="1000">
                <a:latin typeface="Calibri" pitchFamily="34" charset="0"/>
              </a:rPr>
              <a:t>:</a:t>
            </a:r>
            <a:r>
              <a:rPr lang="en-US" sz="1000">
                <a:latin typeface="Calibri" pitchFamily="34" charset="0"/>
              </a:rPr>
              <a:t> </a:t>
            </a:r>
            <a:r>
              <a:rPr lang="ru-RU" sz="1000">
                <a:latin typeface="Calibri" pitchFamily="34" charset="0"/>
              </a:rPr>
              <a:t>тропики</a:t>
            </a:r>
          </a:p>
          <a:p>
            <a:r>
              <a:rPr lang="en-US" sz="1000">
                <a:latin typeface="Calibri" pitchFamily="34" charset="0"/>
              </a:rPr>
              <a:t>N20 </a:t>
            </a:r>
            <a:r>
              <a:rPr lang="ru-RU" sz="1000">
                <a:latin typeface="Calibri" pitchFamily="34" charset="0"/>
              </a:rPr>
              <a:t>:</a:t>
            </a:r>
            <a:r>
              <a:rPr lang="en-US" sz="1000">
                <a:latin typeface="Calibri" pitchFamily="34" charset="0"/>
              </a:rPr>
              <a:t> 20°-90° </a:t>
            </a:r>
            <a:r>
              <a:rPr lang="ru-RU" sz="1000">
                <a:latin typeface="Calibri" pitchFamily="34" charset="0"/>
              </a:rPr>
              <a:t>с.ш.</a:t>
            </a:r>
          </a:p>
          <a:p>
            <a:r>
              <a:rPr lang="en-US" sz="1000">
                <a:latin typeface="Calibri" pitchFamily="34" charset="0"/>
              </a:rPr>
              <a:t>S20</a:t>
            </a:r>
            <a:r>
              <a:rPr lang="ru-RU" sz="1000">
                <a:latin typeface="Calibri" pitchFamily="34" charset="0"/>
              </a:rPr>
              <a:t>:</a:t>
            </a:r>
            <a:r>
              <a:rPr lang="en-US" sz="1000">
                <a:latin typeface="Calibri" pitchFamily="34" charset="0"/>
              </a:rPr>
              <a:t> </a:t>
            </a:r>
            <a:r>
              <a:rPr lang="ru-RU" sz="1000">
                <a:latin typeface="Calibri" pitchFamily="34" charset="0"/>
              </a:rPr>
              <a:t> -90°-20°ю.ш.</a:t>
            </a:r>
          </a:p>
        </p:txBody>
      </p:sp>
      <p:sp>
        <p:nvSpPr>
          <p:cNvPr id="17412" name="Text Box 7"/>
          <p:cNvSpPr txBox="1">
            <a:spLocks noChangeArrowheads="1"/>
          </p:cNvSpPr>
          <p:nvPr/>
        </p:nvSpPr>
        <p:spPr bwMode="auto">
          <a:xfrm>
            <a:off x="46038" y="3440113"/>
            <a:ext cx="4787900" cy="457200"/>
          </a:xfrm>
          <a:prstGeom prst="rect">
            <a:avLst/>
          </a:prstGeom>
          <a:noFill/>
          <a:ln w="9525">
            <a:noFill/>
            <a:miter lim="800000"/>
            <a:headEnd/>
            <a:tailEnd/>
          </a:ln>
        </p:spPr>
        <p:txBody>
          <a:bodyPr>
            <a:spAutoFit/>
          </a:bodyPr>
          <a:lstStyle/>
          <a:p>
            <a:r>
              <a:rPr lang="ru-RU" sz="1200">
                <a:solidFill>
                  <a:srgbClr val="254061"/>
                </a:solidFill>
              </a:rPr>
              <a:t>Сравнение среднекв. ошибок долгосрочных прогнозов на зиму: версия модели ПЛАВ 2015 и 2021 года</a:t>
            </a:r>
          </a:p>
        </p:txBody>
      </p:sp>
      <p:sp>
        <p:nvSpPr>
          <p:cNvPr id="17413" name="Text Box 8"/>
          <p:cNvSpPr txBox="1">
            <a:spLocks noChangeArrowheads="1"/>
          </p:cNvSpPr>
          <p:nvPr/>
        </p:nvSpPr>
        <p:spPr bwMode="auto">
          <a:xfrm>
            <a:off x="827584" y="3860800"/>
            <a:ext cx="7128792" cy="503238"/>
          </a:xfrm>
          <a:prstGeom prst="rect">
            <a:avLst/>
          </a:prstGeom>
          <a:noFill/>
          <a:ln w="9525">
            <a:noFill/>
            <a:miter lim="800000"/>
            <a:headEnd/>
            <a:tailEnd/>
          </a:ln>
        </p:spPr>
        <p:txBody>
          <a:bodyPr/>
          <a:lstStyle/>
          <a:p>
            <a:pPr algn="ctr">
              <a:spcBef>
                <a:spcPct val="50000"/>
              </a:spcBef>
            </a:pPr>
            <a:r>
              <a:rPr lang="ru-RU" sz="2400" b="1" dirty="0">
                <a:solidFill>
                  <a:schemeClr val="tx2"/>
                </a:solidFill>
                <a:latin typeface="Calibri" pitchFamily="34" charset="0"/>
              </a:rPr>
              <a:t>Воспроизведение климата. Среднегодовые осадки</a:t>
            </a:r>
          </a:p>
        </p:txBody>
      </p:sp>
      <p:sp>
        <p:nvSpPr>
          <p:cNvPr id="17414" name="Text Box 11"/>
          <p:cNvSpPr txBox="1">
            <a:spLocks noChangeArrowheads="1"/>
          </p:cNvSpPr>
          <p:nvPr/>
        </p:nvSpPr>
        <p:spPr bwMode="auto">
          <a:xfrm>
            <a:off x="2308225" y="6435725"/>
            <a:ext cx="4513263" cy="277813"/>
          </a:xfrm>
          <a:prstGeom prst="rect">
            <a:avLst/>
          </a:prstGeom>
          <a:noFill/>
          <a:ln w="9525">
            <a:noFill/>
            <a:miter lim="800000"/>
            <a:headEnd/>
            <a:tailEnd/>
          </a:ln>
        </p:spPr>
        <p:txBody>
          <a:bodyPr>
            <a:spAutoFit/>
          </a:bodyPr>
          <a:lstStyle/>
          <a:p>
            <a:pPr>
              <a:spcBef>
                <a:spcPct val="50000"/>
              </a:spcBef>
            </a:pPr>
            <a:r>
              <a:rPr lang="ru-RU" sz="1200">
                <a:solidFill>
                  <a:srgbClr val="254061"/>
                </a:solidFill>
              </a:rPr>
              <a:t>Модель ПЛАВ (слева), реанализ </a:t>
            </a:r>
            <a:r>
              <a:rPr lang="en-US" sz="1200">
                <a:solidFill>
                  <a:srgbClr val="254061"/>
                </a:solidFill>
              </a:rPr>
              <a:t>ERA5 (</a:t>
            </a:r>
            <a:r>
              <a:rPr lang="ru-RU" sz="1200">
                <a:solidFill>
                  <a:srgbClr val="254061"/>
                </a:solidFill>
              </a:rPr>
              <a:t>справа). 1996-2000</a:t>
            </a:r>
          </a:p>
        </p:txBody>
      </p:sp>
      <p:pic>
        <p:nvPicPr>
          <p:cNvPr id="17415" name="Picture 12" descr="mjo-54h"/>
          <p:cNvPicPr>
            <a:picLocks noChangeAspect="1" noChangeArrowheads="1"/>
          </p:cNvPicPr>
          <p:nvPr/>
        </p:nvPicPr>
        <p:blipFill>
          <a:blip r:embed="rId3"/>
          <a:srcRect l="1270" t="12354" r="3125" b="13086"/>
          <a:stretch>
            <a:fillRect/>
          </a:stretch>
        </p:blipFill>
        <p:spPr bwMode="auto">
          <a:xfrm>
            <a:off x="4732338" y="1220788"/>
            <a:ext cx="2089150" cy="1544637"/>
          </a:xfrm>
          <a:prstGeom prst="rect">
            <a:avLst/>
          </a:prstGeom>
          <a:noFill/>
          <a:ln w="9525">
            <a:noFill/>
            <a:miter lim="800000"/>
            <a:headEnd/>
            <a:tailEnd/>
          </a:ln>
        </p:spPr>
      </p:pic>
      <p:pic>
        <p:nvPicPr>
          <p:cNvPr id="17416" name="Picture 13" descr="mjo-era5"/>
          <p:cNvPicPr>
            <a:picLocks noChangeAspect="1" noChangeArrowheads="1"/>
          </p:cNvPicPr>
          <p:nvPr/>
        </p:nvPicPr>
        <p:blipFill>
          <a:blip r:embed="rId4"/>
          <a:srcRect l="537" t="11604" r="3125" b="13086"/>
          <a:stretch>
            <a:fillRect/>
          </a:stretch>
        </p:blipFill>
        <p:spPr bwMode="auto">
          <a:xfrm>
            <a:off x="6821488" y="1220788"/>
            <a:ext cx="1976437" cy="1544637"/>
          </a:xfrm>
          <a:prstGeom prst="rect">
            <a:avLst/>
          </a:prstGeom>
          <a:noFill/>
          <a:ln w="9525">
            <a:noFill/>
            <a:miter lim="800000"/>
            <a:headEnd/>
            <a:tailEnd/>
          </a:ln>
        </p:spPr>
      </p:pic>
      <p:sp>
        <p:nvSpPr>
          <p:cNvPr id="17417" name="Text Box 14"/>
          <p:cNvSpPr txBox="1">
            <a:spLocks noChangeArrowheads="1"/>
          </p:cNvSpPr>
          <p:nvPr/>
        </p:nvSpPr>
        <p:spPr bwMode="auto">
          <a:xfrm>
            <a:off x="4833938" y="3300413"/>
            <a:ext cx="4538662" cy="647700"/>
          </a:xfrm>
          <a:prstGeom prst="rect">
            <a:avLst/>
          </a:prstGeom>
          <a:noFill/>
          <a:ln w="9525">
            <a:noFill/>
            <a:miter lim="800000"/>
            <a:headEnd/>
            <a:tailEnd/>
          </a:ln>
        </p:spPr>
        <p:txBody>
          <a:bodyPr>
            <a:spAutoFit/>
          </a:bodyPr>
          <a:lstStyle/>
          <a:p>
            <a:pPr>
              <a:spcBef>
                <a:spcPct val="50000"/>
              </a:spcBef>
            </a:pPr>
            <a:r>
              <a:rPr lang="ru-RU" sz="1200">
                <a:solidFill>
                  <a:srgbClr val="254061"/>
                </a:solidFill>
              </a:rPr>
              <a:t>Зависимость частоты от зонального волнового числа. Модель ПЛАВ (слева), реанализ </a:t>
            </a:r>
            <a:r>
              <a:rPr lang="en-US" sz="1200">
                <a:solidFill>
                  <a:srgbClr val="254061"/>
                </a:solidFill>
              </a:rPr>
              <a:t>ERA5 (</a:t>
            </a:r>
            <a:r>
              <a:rPr lang="ru-RU" sz="1200">
                <a:solidFill>
                  <a:srgbClr val="254061"/>
                </a:solidFill>
              </a:rPr>
              <a:t>справа). </a:t>
            </a:r>
            <a:r>
              <a:rPr lang="en-US" sz="1200">
                <a:solidFill>
                  <a:srgbClr val="254061"/>
                </a:solidFill>
              </a:rPr>
              <a:t>K=</a:t>
            </a:r>
            <a:r>
              <a:rPr lang="ru-RU" sz="1200">
                <a:solidFill>
                  <a:srgbClr val="254061"/>
                </a:solidFill>
              </a:rPr>
              <a:t>+</a:t>
            </a:r>
            <a:r>
              <a:rPr lang="en-US" sz="1200">
                <a:solidFill>
                  <a:srgbClr val="254061"/>
                </a:solidFill>
              </a:rPr>
              <a:t>1 – </a:t>
            </a:r>
            <a:r>
              <a:rPr lang="ru-RU" sz="1200">
                <a:solidFill>
                  <a:srgbClr val="254061"/>
                </a:solidFill>
              </a:rPr>
              <a:t>колебание Мэддена-Джулиана</a:t>
            </a:r>
          </a:p>
        </p:txBody>
      </p:sp>
      <p:sp>
        <p:nvSpPr>
          <p:cNvPr id="17418" name="Text Box 15"/>
          <p:cNvSpPr txBox="1">
            <a:spLocks noChangeArrowheads="1"/>
          </p:cNvSpPr>
          <p:nvPr/>
        </p:nvSpPr>
        <p:spPr bwMode="auto">
          <a:xfrm>
            <a:off x="4670425" y="120650"/>
            <a:ext cx="3960813" cy="523875"/>
          </a:xfrm>
          <a:prstGeom prst="rect">
            <a:avLst/>
          </a:prstGeom>
          <a:noFill/>
          <a:ln w="9525">
            <a:noFill/>
            <a:miter lim="800000"/>
            <a:headEnd/>
            <a:tailEnd/>
          </a:ln>
        </p:spPr>
        <p:txBody>
          <a:bodyPr>
            <a:spAutoFit/>
          </a:bodyPr>
          <a:lstStyle/>
          <a:p>
            <a:pPr algn="ctr">
              <a:spcBef>
                <a:spcPct val="50000"/>
              </a:spcBef>
            </a:pPr>
            <a:r>
              <a:rPr lang="ru-RU" sz="1400" b="1">
                <a:solidFill>
                  <a:schemeClr val="tx2"/>
                </a:solidFill>
                <a:latin typeface="Calibri" pitchFamily="34" charset="0"/>
              </a:rPr>
              <a:t>Воспроизведение колебания Мэддена-Джулиана</a:t>
            </a:r>
          </a:p>
        </p:txBody>
      </p:sp>
      <p:pic>
        <p:nvPicPr>
          <p:cNvPr id="17420" name="Picture 9" descr="slmc54c_mon_precip_Allmonth_from_199511_to_200010"/>
          <p:cNvPicPr>
            <a:picLocks noChangeAspect="1" noChangeArrowheads="1"/>
          </p:cNvPicPr>
          <p:nvPr/>
        </p:nvPicPr>
        <p:blipFill>
          <a:blip r:embed="rId5"/>
          <a:srcRect l="21411" t="33469" r="12141" b="36534"/>
          <a:stretch>
            <a:fillRect/>
          </a:stretch>
        </p:blipFill>
        <p:spPr bwMode="auto">
          <a:xfrm>
            <a:off x="4781550" y="4308475"/>
            <a:ext cx="4316413" cy="2093913"/>
          </a:xfrm>
          <a:prstGeom prst="rect">
            <a:avLst/>
          </a:prstGeom>
          <a:noFill/>
          <a:ln w="9525">
            <a:noFill/>
            <a:miter lim="800000"/>
            <a:headEnd/>
            <a:tailEnd/>
          </a:ln>
        </p:spPr>
      </p:pic>
      <p:grpSp>
        <p:nvGrpSpPr>
          <p:cNvPr id="17421" name="Группа 18"/>
          <p:cNvGrpSpPr>
            <a:grpSpLocks/>
          </p:cNvGrpSpPr>
          <p:nvPr/>
        </p:nvGrpSpPr>
        <p:grpSpPr bwMode="auto">
          <a:xfrm>
            <a:off x="66675" y="4292600"/>
            <a:ext cx="4356100" cy="2109788"/>
            <a:chOff x="0" y="3068960"/>
            <a:chExt cx="4356100" cy="2108937"/>
          </a:xfrm>
        </p:grpSpPr>
        <p:pic>
          <p:nvPicPr>
            <p:cNvPr id="17422" name="Picture 9" descr="slmc54c_mon_precip_Allmonth_from_199511_to_200010"/>
            <p:cNvPicPr>
              <a:picLocks noChangeAspect="1" noChangeArrowheads="1"/>
            </p:cNvPicPr>
            <p:nvPr/>
          </p:nvPicPr>
          <p:blipFill>
            <a:blip r:embed="rId5"/>
            <a:srcRect l="21411" t="5908" r="12141" b="66487"/>
            <a:stretch>
              <a:fillRect/>
            </a:stretch>
          </p:blipFill>
          <p:spPr bwMode="auto">
            <a:xfrm>
              <a:off x="0" y="3068960"/>
              <a:ext cx="4356100" cy="1944216"/>
            </a:xfrm>
            <a:prstGeom prst="rect">
              <a:avLst/>
            </a:prstGeom>
            <a:noFill/>
            <a:ln w="9525">
              <a:noFill/>
              <a:miter lim="800000"/>
              <a:headEnd/>
              <a:tailEnd/>
            </a:ln>
          </p:spPr>
        </p:pic>
        <p:pic>
          <p:nvPicPr>
            <p:cNvPr id="17423" name="Picture 9" descr="slmc54c_mon_precip_Allmonth_from_199511_to_200010"/>
            <p:cNvPicPr>
              <a:picLocks noChangeAspect="1" noChangeArrowheads="1"/>
            </p:cNvPicPr>
            <p:nvPr/>
          </p:nvPicPr>
          <p:blipFill>
            <a:blip r:embed="rId5"/>
            <a:srcRect l="21411" t="61334" r="12141" b="36534"/>
            <a:stretch>
              <a:fillRect/>
            </a:stretch>
          </p:blipFill>
          <p:spPr bwMode="auto">
            <a:xfrm>
              <a:off x="20296" y="5029160"/>
              <a:ext cx="4315507" cy="148737"/>
            </a:xfrm>
            <a:prstGeom prst="rect">
              <a:avLst/>
            </a:prstGeom>
            <a:noFill/>
            <a:ln w="9525">
              <a:noFill/>
              <a:miter lim="800000"/>
              <a:headEnd/>
              <a:tailEnd/>
            </a:ln>
          </p:spPr>
        </p:pic>
      </p:grpSp>
      <p:pic>
        <p:nvPicPr>
          <p:cNvPr id="17425" name="Picture 7"/>
          <p:cNvPicPr>
            <a:picLocks noChangeAspect="1" noChangeArrowheads="1"/>
          </p:cNvPicPr>
          <p:nvPr/>
        </p:nvPicPr>
        <p:blipFill>
          <a:blip r:embed="rId6"/>
          <a:srcRect/>
          <a:stretch>
            <a:fillRect/>
          </a:stretch>
        </p:blipFill>
        <p:spPr bwMode="auto">
          <a:xfrm>
            <a:off x="3924300" y="0"/>
            <a:ext cx="912813" cy="820738"/>
          </a:xfrm>
          <a:prstGeom prst="rect">
            <a:avLst/>
          </a:prstGeom>
          <a:noFill/>
          <a:ln w="9525">
            <a:noFill/>
            <a:miter lim="800000"/>
            <a:headEnd/>
            <a:tailEnd/>
          </a:ln>
        </p:spPr>
      </p:pic>
    </p:spTree>
    <p:extLst>
      <p:ext uri="{BB962C8B-B14F-4D97-AF65-F5344CB8AC3E}">
        <p14:creationId xmlns:p14="http://schemas.microsoft.com/office/powerpoint/2010/main" val="338933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539750" y="0"/>
            <a:ext cx="8229600" cy="1143000"/>
          </a:xfrm>
        </p:spPr>
        <p:txBody>
          <a:bodyPr/>
          <a:lstStyle/>
          <a:p>
            <a:pPr eaLnBrk="1" hangingPunct="1"/>
            <a:r>
              <a:rPr lang="en-US" sz="4000" smtClean="0">
                <a:solidFill>
                  <a:srgbClr val="A11F63"/>
                </a:solidFill>
              </a:rPr>
              <a:t>Ongoing works</a:t>
            </a:r>
            <a:endParaRPr lang="ru-RU" sz="4000" smtClean="0">
              <a:solidFill>
                <a:srgbClr val="A11F63"/>
              </a:solidFill>
            </a:endParaRPr>
          </a:p>
        </p:txBody>
      </p:sp>
      <p:sp>
        <p:nvSpPr>
          <p:cNvPr id="23554" name="Rectangle 3"/>
          <p:cNvSpPr>
            <a:spLocks noGrp="1" noChangeArrowheads="1"/>
          </p:cNvSpPr>
          <p:nvPr>
            <p:ph type="body" idx="1"/>
          </p:nvPr>
        </p:nvSpPr>
        <p:spPr>
          <a:xfrm>
            <a:off x="107950" y="1341438"/>
            <a:ext cx="9036050" cy="4525962"/>
          </a:xfrm>
        </p:spPr>
        <p:txBody>
          <a:bodyPr/>
          <a:lstStyle/>
          <a:p>
            <a:pPr eaLnBrk="1" hangingPunct="1">
              <a:lnSpc>
                <a:spcPct val="90000"/>
              </a:lnSpc>
            </a:pPr>
            <a:r>
              <a:rPr lang="en-US" sz="2400" dirty="0" smtClean="0">
                <a:solidFill>
                  <a:srgbClr val="002060"/>
                </a:solidFill>
              </a:rPr>
              <a:t>Ozone with photochemistry</a:t>
            </a:r>
          </a:p>
          <a:p>
            <a:pPr eaLnBrk="1" hangingPunct="1">
              <a:lnSpc>
                <a:spcPct val="90000"/>
              </a:lnSpc>
            </a:pPr>
            <a:r>
              <a:rPr lang="en-US" sz="2400" dirty="0" smtClean="0">
                <a:solidFill>
                  <a:srgbClr val="002060"/>
                </a:solidFill>
              </a:rPr>
              <a:t>New deep convection parameterization with memory </a:t>
            </a:r>
          </a:p>
          <a:p>
            <a:pPr eaLnBrk="1" hangingPunct="1">
              <a:lnSpc>
                <a:spcPct val="90000"/>
              </a:lnSpc>
              <a:buFont typeface="Arial" charset="0"/>
              <a:buNone/>
            </a:pPr>
            <a:r>
              <a:rPr lang="en-US" sz="2400" dirty="0" smtClean="0">
                <a:solidFill>
                  <a:srgbClr val="002060"/>
                </a:solidFill>
              </a:rPr>
              <a:t>(</a:t>
            </a:r>
            <a:r>
              <a:rPr lang="en-US" sz="2400" dirty="0" err="1" smtClean="0">
                <a:solidFill>
                  <a:srgbClr val="002060"/>
                </a:solidFill>
              </a:rPr>
              <a:t>L.Gerard</a:t>
            </a:r>
            <a:r>
              <a:rPr lang="en-US" sz="2400" dirty="0" smtClean="0">
                <a:solidFill>
                  <a:srgbClr val="002060"/>
                </a:solidFill>
              </a:rPr>
              <a:t> et al)</a:t>
            </a:r>
          </a:p>
          <a:p>
            <a:pPr eaLnBrk="1" hangingPunct="1">
              <a:lnSpc>
                <a:spcPct val="90000"/>
              </a:lnSpc>
            </a:pPr>
            <a:r>
              <a:rPr lang="en-US" sz="2400" dirty="0" smtClean="0">
                <a:solidFill>
                  <a:srgbClr val="002060"/>
                </a:solidFill>
              </a:rPr>
              <a:t>Improvement of multilayer soil, implementation of lakes</a:t>
            </a:r>
          </a:p>
          <a:p>
            <a:pPr eaLnBrk="1" hangingPunct="1">
              <a:lnSpc>
                <a:spcPct val="90000"/>
              </a:lnSpc>
            </a:pPr>
            <a:r>
              <a:rPr lang="en-US" sz="2400" dirty="0" smtClean="0">
                <a:solidFill>
                  <a:srgbClr val="002060"/>
                </a:solidFill>
              </a:rPr>
              <a:t>Diagnostics of teleconnections</a:t>
            </a:r>
          </a:p>
          <a:p>
            <a:pPr eaLnBrk="1" hangingPunct="1">
              <a:lnSpc>
                <a:spcPct val="90000"/>
              </a:lnSpc>
            </a:pPr>
            <a:r>
              <a:rPr lang="en-US" sz="2400" dirty="0" smtClean="0">
                <a:solidFill>
                  <a:srgbClr val="002060"/>
                </a:solidFill>
              </a:rPr>
              <a:t>Experiments in coupled mode.</a:t>
            </a:r>
          </a:p>
          <a:p>
            <a:pPr eaLnBrk="1" hangingPunct="1">
              <a:lnSpc>
                <a:spcPct val="90000"/>
              </a:lnSpc>
              <a:buFont typeface="Arial" charset="0"/>
              <a:buNone/>
            </a:pPr>
            <a:r>
              <a:rPr lang="en-US" sz="2400" dirty="0" smtClean="0">
                <a:solidFill>
                  <a:srgbClr val="002060"/>
                </a:solidFill>
              </a:rPr>
              <a:t>                                              </a:t>
            </a:r>
          </a:p>
          <a:p>
            <a:pPr algn="ctr" eaLnBrk="1" hangingPunct="1">
              <a:lnSpc>
                <a:spcPct val="90000"/>
              </a:lnSpc>
              <a:buFont typeface="Arial" charset="0"/>
              <a:buNone/>
            </a:pPr>
            <a:r>
              <a:rPr lang="en-US" sz="2800" b="1" dirty="0" smtClean="0">
                <a:solidFill>
                  <a:srgbClr val="A11F63"/>
                </a:solidFill>
              </a:rPr>
              <a:t>Plans</a:t>
            </a:r>
          </a:p>
          <a:p>
            <a:pPr eaLnBrk="1" hangingPunct="1">
              <a:lnSpc>
                <a:spcPct val="90000"/>
              </a:lnSpc>
            </a:pPr>
            <a:r>
              <a:rPr lang="en-US" sz="2400" dirty="0" smtClean="0">
                <a:solidFill>
                  <a:srgbClr val="002060"/>
                </a:solidFill>
              </a:rPr>
              <a:t>SL-AV version with the resolution of </a:t>
            </a:r>
            <a:r>
              <a:rPr lang="ru-RU" sz="2000" dirty="0" smtClean="0">
                <a:solidFill>
                  <a:srgbClr val="002060"/>
                </a:solidFill>
              </a:rPr>
              <a:t>0,9х0,72°</a:t>
            </a:r>
            <a:r>
              <a:rPr lang="en-US" sz="2000" dirty="0" smtClean="0">
                <a:solidFill>
                  <a:srgbClr val="002060"/>
                </a:solidFill>
              </a:rPr>
              <a:t> </a:t>
            </a:r>
            <a:r>
              <a:rPr lang="en-US" sz="2000" dirty="0" err="1" smtClean="0">
                <a:solidFill>
                  <a:srgbClr val="002060"/>
                </a:solidFill>
              </a:rPr>
              <a:t>lon-lat</a:t>
            </a:r>
            <a:r>
              <a:rPr lang="ru-RU" sz="2000" dirty="0" smtClean="0">
                <a:solidFill>
                  <a:srgbClr val="002060"/>
                </a:solidFill>
              </a:rPr>
              <a:t>, 96 </a:t>
            </a:r>
            <a:r>
              <a:rPr lang="en-US" sz="2000" dirty="0" smtClean="0">
                <a:solidFill>
                  <a:srgbClr val="002060"/>
                </a:solidFill>
              </a:rPr>
              <a:t>levels – so far without ocean – implementation after parallel </a:t>
            </a:r>
            <a:r>
              <a:rPr lang="en-US" sz="2000" dirty="0" smtClean="0">
                <a:solidFill>
                  <a:srgbClr val="002060"/>
                </a:solidFill>
              </a:rPr>
              <a:t>runs</a:t>
            </a:r>
            <a:endParaRPr lang="en-US" sz="2400" dirty="0" smtClean="0">
              <a:solidFill>
                <a:srgbClr val="002060"/>
              </a:solidFill>
            </a:endParaRPr>
          </a:p>
        </p:txBody>
      </p:sp>
    </p:spTree>
    <p:extLst>
      <p:ext uri="{BB962C8B-B14F-4D97-AF65-F5344CB8AC3E}">
        <p14:creationId xmlns:p14="http://schemas.microsoft.com/office/powerpoint/2010/main" val="1367012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990033"/>
                </a:solidFill>
              </a:rPr>
              <a:t>Спасибо за внимание!</a:t>
            </a:r>
            <a:endParaRPr lang="ru-RU" dirty="0">
              <a:solidFill>
                <a:srgbClr val="990033"/>
              </a:solidFill>
            </a:endParaRPr>
          </a:p>
        </p:txBody>
      </p:sp>
      <p:sp>
        <p:nvSpPr>
          <p:cNvPr id="3" name="TextBox 2"/>
          <p:cNvSpPr txBox="1"/>
          <p:nvPr/>
        </p:nvSpPr>
        <p:spPr>
          <a:xfrm>
            <a:off x="1403648" y="2060848"/>
            <a:ext cx="5904656" cy="2246769"/>
          </a:xfrm>
          <a:prstGeom prst="rect">
            <a:avLst/>
          </a:prstGeom>
          <a:noFill/>
        </p:spPr>
        <p:txBody>
          <a:bodyPr wrap="square" rtlCol="0">
            <a:spAutoFit/>
          </a:bodyPr>
          <a:lstStyle/>
          <a:p>
            <a:r>
              <a:rPr lang="ru-RU" sz="2000" dirty="0" smtClean="0"/>
              <a:t>Сайт лаборатории </a:t>
            </a:r>
            <a:r>
              <a:rPr lang="en-US" sz="2000" dirty="0" smtClean="0">
                <a:hlinkClick r:id="rId2"/>
              </a:rPr>
              <a:t>https://nwplab.inm.ras.ru</a:t>
            </a:r>
            <a:endParaRPr lang="ru-RU" sz="2000" dirty="0" smtClean="0"/>
          </a:p>
          <a:p>
            <a:r>
              <a:rPr lang="ru-RU" sz="2000" dirty="0" smtClean="0"/>
              <a:t>(в </a:t>
            </a:r>
            <a:r>
              <a:rPr lang="ru-RU" sz="2000" dirty="0" err="1" smtClean="0"/>
              <a:t>т.ч</a:t>
            </a:r>
            <a:r>
              <a:rPr lang="ru-RU" sz="2000" dirty="0" smtClean="0"/>
              <a:t>. ссылки на научно-популярные материалы о работах лаборатории, мультимедиа)</a:t>
            </a:r>
            <a:endParaRPr lang="en-US" sz="2000" dirty="0" smtClean="0"/>
          </a:p>
          <a:p>
            <a:endParaRPr lang="en-US" sz="2000" dirty="0"/>
          </a:p>
          <a:p>
            <a:endParaRPr lang="en-US" sz="2000" dirty="0" smtClean="0"/>
          </a:p>
          <a:p>
            <a:endParaRPr lang="en-US" sz="2000" dirty="0"/>
          </a:p>
        </p:txBody>
      </p:sp>
    </p:spTree>
    <p:extLst>
      <p:ext uri="{BB962C8B-B14F-4D97-AF65-F5344CB8AC3E}">
        <p14:creationId xmlns:p14="http://schemas.microsoft.com/office/powerpoint/2010/main" val="120376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800000"/>
                </a:solidFill>
              </a:rPr>
              <a:t>Что рассчитывается на основе продукции модели </a:t>
            </a:r>
            <a:endParaRPr lang="ru-RU" b="1" dirty="0">
              <a:solidFill>
                <a:srgbClr val="800000"/>
              </a:solidFill>
            </a:endParaRPr>
          </a:p>
        </p:txBody>
      </p:sp>
      <p:sp>
        <p:nvSpPr>
          <p:cNvPr id="3" name="Объект 2"/>
          <p:cNvSpPr>
            <a:spLocks noGrp="1"/>
          </p:cNvSpPr>
          <p:nvPr>
            <p:ph idx="1"/>
          </p:nvPr>
        </p:nvSpPr>
        <p:spPr/>
        <p:txBody>
          <a:bodyPr/>
          <a:lstStyle/>
          <a:p>
            <a:r>
              <a:rPr lang="ru-RU" dirty="0" smtClean="0">
                <a:solidFill>
                  <a:srgbClr val="002060"/>
                </a:solidFill>
              </a:rPr>
              <a:t>Величины (ветер, температура,…) на изобарических поверхностях</a:t>
            </a:r>
          </a:p>
          <a:p>
            <a:r>
              <a:rPr lang="ru-RU" dirty="0" smtClean="0">
                <a:solidFill>
                  <a:srgbClr val="002060"/>
                </a:solidFill>
              </a:rPr>
              <a:t>Высота и величина максимального ветра</a:t>
            </a:r>
          </a:p>
          <a:p>
            <a:r>
              <a:rPr lang="ru-RU" dirty="0" smtClean="0">
                <a:solidFill>
                  <a:srgbClr val="002060"/>
                </a:solidFill>
              </a:rPr>
              <a:t>Высота тропопаузы</a:t>
            </a:r>
          </a:p>
          <a:p>
            <a:r>
              <a:rPr lang="ru-RU" dirty="0" smtClean="0">
                <a:solidFill>
                  <a:srgbClr val="002060"/>
                </a:solidFill>
              </a:rPr>
              <a:t>Высота пограничного слоя</a:t>
            </a:r>
          </a:p>
          <a:p>
            <a:r>
              <a:rPr lang="ru-RU" dirty="0" smtClean="0">
                <a:solidFill>
                  <a:srgbClr val="002060"/>
                </a:solidFill>
              </a:rPr>
              <a:t>Индексы конвективной неустойчивости</a:t>
            </a:r>
          </a:p>
          <a:p>
            <a:r>
              <a:rPr lang="ru-RU" dirty="0" smtClean="0">
                <a:solidFill>
                  <a:srgbClr val="002060"/>
                </a:solidFill>
              </a:rPr>
              <a:t>…</a:t>
            </a:r>
          </a:p>
          <a:p>
            <a:endParaRPr lang="ru-RU" dirty="0">
              <a:solidFill>
                <a:srgbClr val="002060"/>
              </a:solidFill>
            </a:endParaRPr>
          </a:p>
        </p:txBody>
      </p:sp>
    </p:spTree>
    <p:extLst>
      <p:ext uri="{BB962C8B-B14F-4D97-AF65-F5344CB8AC3E}">
        <p14:creationId xmlns:p14="http://schemas.microsoft.com/office/powerpoint/2010/main" val="93471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lstStyle/>
          <a:p>
            <a:r>
              <a:rPr lang="ru-RU" b="1" dirty="0" smtClean="0">
                <a:solidFill>
                  <a:srgbClr val="990033"/>
                </a:solidFill>
              </a:rPr>
              <a:t>На каких уравнениях основана модель атмосферы?</a:t>
            </a:r>
            <a:endParaRPr lang="ru-RU" b="1" dirty="0">
              <a:solidFill>
                <a:srgbClr val="990033"/>
              </a:solidFill>
            </a:endParaRPr>
          </a:p>
        </p:txBody>
      </p:sp>
      <p:sp>
        <p:nvSpPr>
          <p:cNvPr id="3" name="Объект 2"/>
          <p:cNvSpPr>
            <a:spLocks noGrp="1"/>
          </p:cNvSpPr>
          <p:nvPr>
            <p:ph idx="1"/>
          </p:nvPr>
        </p:nvSpPr>
        <p:spPr/>
        <p:txBody>
          <a:bodyPr/>
          <a:lstStyle/>
          <a:p>
            <a:r>
              <a:rPr lang="ru-RU" dirty="0" smtClean="0">
                <a:solidFill>
                  <a:srgbClr val="000066"/>
                </a:solidFill>
              </a:rPr>
              <a:t>Осредненные трехмерные уравнения Навье-Стокса (уравнения </a:t>
            </a:r>
            <a:r>
              <a:rPr lang="ru-RU" dirty="0" err="1" smtClean="0">
                <a:solidFill>
                  <a:srgbClr val="000066"/>
                </a:solidFill>
              </a:rPr>
              <a:t>Рейнольдса</a:t>
            </a:r>
            <a:r>
              <a:rPr lang="ru-RU" dirty="0" smtClean="0">
                <a:solidFill>
                  <a:srgbClr val="000066"/>
                </a:solidFill>
              </a:rPr>
              <a:t>) на вращающейся сфере, в приближении </a:t>
            </a:r>
            <a:r>
              <a:rPr lang="ru-RU" dirty="0" err="1" smtClean="0">
                <a:solidFill>
                  <a:srgbClr val="000066"/>
                </a:solidFill>
              </a:rPr>
              <a:t>Буссинеска</a:t>
            </a:r>
            <a:endParaRPr lang="ru-RU" dirty="0" smtClean="0">
              <a:solidFill>
                <a:srgbClr val="000066"/>
              </a:solidFill>
            </a:endParaRPr>
          </a:p>
          <a:p>
            <a:r>
              <a:rPr lang="ru-RU" dirty="0" smtClean="0">
                <a:solidFill>
                  <a:srgbClr val="000066"/>
                </a:solidFill>
              </a:rPr>
              <a:t>Для большинства глобальных моделей предполагается также </a:t>
            </a:r>
            <a:r>
              <a:rPr lang="ru-RU" dirty="0" err="1" smtClean="0">
                <a:solidFill>
                  <a:srgbClr val="000066"/>
                </a:solidFill>
              </a:rPr>
              <a:t>несжимаемость</a:t>
            </a:r>
            <a:r>
              <a:rPr lang="ru-RU" dirty="0" smtClean="0">
                <a:solidFill>
                  <a:srgbClr val="000066"/>
                </a:solidFill>
              </a:rPr>
              <a:t> течений  и гидростатическое приближение</a:t>
            </a:r>
            <a:endParaRPr lang="ru-RU" dirty="0">
              <a:solidFill>
                <a:srgbClr val="000066"/>
              </a:solidFill>
            </a:endParaRPr>
          </a:p>
        </p:txBody>
      </p:sp>
    </p:spTree>
    <p:extLst>
      <p:ext uri="{BB962C8B-B14F-4D97-AF65-F5344CB8AC3E}">
        <p14:creationId xmlns:p14="http://schemas.microsoft.com/office/powerpoint/2010/main" val="185764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229600" cy="1143000"/>
          </a:xfrm>
        </p:spPr>
        <p:txBody>
          <a:bodyPr/>
          <a:lstStyle/>
          <a:p>
            <a:r>
              <a:rPr lang="ru-RU" b="1" dirty="0" smtClean="0">
                <a:solidFill>
                  <a:srgbClr val="990033"/>
                </a:solidFill>
              </a:rPr>
              <a:t>Какие процессы описывает модель атмосферы</a:t>
            </a:r>
            <a:endParaRPr lang="ru-RU" b="1" dirty="0">
              <a:solidFill>
                <a:srgbClr val="990033"/>
              </a:solidFill>
            </a:endParaRPr>
          </a:p>
        </p:txBody>
      </p:sp>
      <p:sp>
        <p:nvSpPr>
          <p:cNvPr id="3" name="Объект 2"/>
          <p:cNvSpPr>
            <a:spLocks noGrp="1"/>
          </p:cNvSpPr>
          <p:nvPr>
            <p:ph idx="1"/>
          </p:nvPr>
        </p:nvSpPr>
        <p:spPr>
          <a:xfrm>
            <a:off x="107504" y="1600200"/>
            <a:ext cx="9036496" cy="5257800"/>
          </a:xfrm>
        </p:spPr>
        <p:txBody>
          <a:bodyPr/>
          <a:lstStyle/>
          <a:p>
            <a:r>
              <a:rPr lang="ru-RU" dirty="0" smtClean="0">
                <a:solidFill>
                  <a:srgbClr val="C00000"/>
                </a:solidFill>
              </a:rPr>
              <a:t>«Ветер дует»  - перенос, сила градиента давления, сила Кориолиса, волновые процессы в свободной атмосфере</a:t>
            </a:r>
          </a:p>
          <a:p>
            <a:r>
              <a:rPr lang="ru-RU" dirty="0">
                <a:solidFill>
                  <a:srgbClr val="000066"/>
                </a:solidFill>
              </a:rPr>
              <a:t>Нагревание воздуха солнцем, его охлаждение излучением</a:t>
            </a:r>
          </a:p>
          <a:p>
            <a:r>
              <a:rPr lang="ru-RU" dirty="0" smtClean="0">
                <a:solidFill>
                  <a:srgbClr val="000066"/>
                </a:solidFill>
              </a:rPr>
              <a:t>Образование облаков, выпадение  </a:t>
            </a:r>
            <a:r>
              <a:rPr lang="ru-RU" dirty="0">
                <a:solidFill>
                  <a:srgbClr val="000066"/>
                </a:solidFill>
              </a:rPr>
              <a:t>осадков</a:t>
            </a:r>
          </a:p>
          <a:p>
            <a:r>
              <a:rPr lang="ru-RU" dirty="0" smtClean="0">
                <a:solidFill>
                  <a:srgbClr val="000066"/>
                </a:solidFill>
              </a:rPr>
              <a:t>Процессы на поверхности</a:t>
            </a:r>
          </a:p>
          <a:p>
            <a:r>
              <a:rPr lang="ru-RU" dirty="0" smtClean="0">
                <a:solidFill>
                  <a:srgbClr val="000066"/>
                </a:solidFill>
              </a:rPr>
              <a:t>Взаимодействие атмосферы и поверхности</a:t>
            </a:r>
          </a:p>
          <a:p>
            <a:r>
              <a:rPr lang="ru-RU" dirty="0" smtClean="0">
                <a:solidFill>
                  <a:srgbClr val="000066"/>
                </a:solidFill>
              </a:rPr>
              <a:t>…</a:t>
            </a:r>
          </a:p>
          <a:p>
            <a:endParaRPr lang="ru-RU" dirty="0"/>
          </a:p>
        </p:txBody>
      </p:sp>
    </p:spTree>
    <p:extLst>
      <p:ext uri="{BB962C8B-B14F-4D97-AF65-F5344CB8AC3E}">
        <p14:creationId xmlns:p14="http://schemas.microsoft.com/office/powerpoint/2010/main" val="366052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990033"/>
                </a:solidFill>
              </a:rPr>
              <a:t>Законы сохранения в атмосфере</a:t>
            </a:r>
            <a:endParaRPr lang="ru-RU" dirty="0">
              <a:solidFill>
                <a:srgbClr val="990033"/>
              </a:solidFill>
            </a:endParaRPr>
          </a:p>
        </p:txBody>
      </p:sp>
      <p:sp>
        <p:nvSpPr>
          <p:cNvPr id="3" name="Объект 2"/>
          <p:cNvSpPr>
            <a:spLocks noGrp="1"/>
          </p:cNvSpPr>
          <p:nvPr>
            <p:ph idx="1"/>
          </p:nvPr>
        </p:nvSpPr>
        <p:spPr/>
        <p:txBody>
          <a:bodyPr/>
          <a:lstStyle/>
          <a:p>
            <a:r>
              <a:rPr lang="ru-RU" dirty="0">
                <a:solidFill>
                  <a:srgbClr val="000066"/>
                </a:solidFill>
              </a:rPr>
              <a:t>М</a:t>
            </a:r>
            <a:r>
              <a:rPr lang="ru-RU" dirty="0" smtClean="0">
                <a:solidFill>
                  <a:srgbClr val="000066"/>
                </a:solidFill>
              </a:rPr>
              <a:t>ассы воздуха</a:t>
            </a:r>
          </a:p>
          <a:p>
            <a:r>
              <a:rPr lang="ru-RU" dirty="0">
                <a:solidFill>
                  <a:srgbClr val="000066"/>
                </a:solidFill>
              </a:rPr>
              <a:t>П</a:t>
            </a:r>
            <a:r>
              <a:rPr lang="ru-RU" dirty="0" smtClean="0">
                <a:solidFill>
                  <a:srgbClr val="000066"/>
                </a:solidFill>
              </a:rPr>
              <a:t>олной энергии </a:t>
            </a:r>
          </a:p>
        </p:txBody>
      </p:sp>
    </p:spTree>
    <p:extLst>
      <p:ext uri="{BB962C8B-B14F-4D97-AF65-F5344CB8AC3E}">
        <p14:creationId xmlns:p14="http://schemas.microsoft.com/office/powerpoint/2010/main" val="1570315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idx="4294967295"/>
          </p:nvPr>
        </p:nvSpPr>
        <p:spPr>
          <a:xfrm>
            <a:off x="457200" y="0"/>
            <a:ext cx="8229600" cy="765175"/>
          </a:xfrm>
        </p:spPr>
        <p:txBody>
          <a:bodyPr/>
          <a:lstStyle/>
          <a:p>
            <a:pPr eaLnBrk="1" hangingPunct="1"/>
            <a:r>
              <a:rPr lang="ru-RU" altLang="ru-RU" sz="3600" smtClean="0">
                <a:solidFill>
                  <a:srgbClr val="984807"/>
                </a:solidFill>
              </a:rPr>
              <a:t>Как устроена модель атмосферы</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6697663"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a:off x="4211638" y="4673600"/>
            <a:ext cx="4681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ru-RU" altLang="ru-RU" sz="1800"/>
          </a:p>
        </p:txBody>
      </p:sp>
      <p:sp>
        <p:nvSpPr>
          <p:cNvPr id="76805" name="Text Box 5"/>
          <p:cNvSpPr txBox="1">
            <a:spLocks noChangeArrowheads="1"/>
          </p:cNvSpPr>
          <p:nvPr/>
        </p:nvSpPr>
        <p:spPr bwMode="auto">
          <a:xfrm>
            <a:off x="3276600" y="4365625"/>
            <a:ext cx="5867400" cy="2292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ru-RU" altLang="ru-RU" sz="1600">
                <a:solidFill>
                  <a:schemeClr val="accent2"/>
                </a:solidFill>
              </a:rPr>
              <a:t>Гидродинамика, метеорология</a:t>
            </a:r>
            <a:r>
              <a:rPr lang="ru-RU" altLang="ru-RU" sz="1600"/>
              <a:t> – движение воздуха</a:t>
            </a:r>
          </a:p>
          <a:p>
            <a:pPr eaLnBrk="1" hangingPunct="1">
              <a:spcBef>
                <a:spcPct val="50000"/>
              </a:spcBef>
              <a:buFontTx/>
              <a:buNone/>
            </a:pPr>
            <a:r>
              <a:rPr lang="ru-RU" altLang="ru-RU" sz="1600">
                <a:solidFill>
                  <a:schemeClr val="accent2"/>
                </a:solidFill>
              </a:rPr>
              <a:t>Оптика атмосферы, физика облаков</a:t>
            </a:r>
            <a:r>
              <a:rPr lang="ru-RU" altLang="ru-RU" sz="1600"/>
              <a:t> – расчет нагрева от солнца и охлаждения от поверхности</a:t>
            </a:r>
          </a:p>
          <a:p>
            <a:pPr eaLnBrk="1" hangingPunct="1">
              <a:spcBef>
                <a:spcPct val="50000"/>
              </a:spcBef>
              <a:buFontTx/>
              <a:buNone/>
            </a:pPr>
            <a:r>
              <a:rPr lang="ru-RU" altLang="ru-RU" sz="1600">
                <a:solidFill>
                  <a:schemeClr val="accent2"/>
                </a:solidFill>
              </a:rPr>
              <a:t>Теория турбулентности</a:t>
            </a:r>
            <a:r>
              <a:rPr lang="ru-RU" altLang="ru-RU" sz="1600"/>
              <a:t> – приземный слой воздуха</a:t>
            </a:r>
          </a:p>
          <a:p>
            <a:pPr eaLnBrk="1" hangingPunct="1">
              <a:spcBef>
                <a:spcPct val="50000"/>
              </a:spcBef>
              <a:buFontTx/>
              <a:buNone/>
            </a:pPr>
            <a:r>
              <a:rPr lang="ru-RU" altLang="ru-RU" sz="1600">
                <a:solidFill>
                  <a:schemeClr val="accent2"/>
                </a:solidFill>
              </a:rPr>
              <a:t>География, гидрология суши</a:t>
            </a:r>
            <a:r>
              <a:rPr lang="ru-RU" altLang="ru-RU" sz="1600"/>
              <a:t> – процессы на поверхности и под ней</a:t>
            </a:r>
          </a:p>
          <a:p>
            <a:pPr eaLnBrk="1" hangingPunct="1">
              <a:spcBef>
                <a:spcPct val="50000"/>
              </a:spcBef>
              <a:buFontTx/>
              <a:buNone/>
            </a:pPr>
            <a:r>
              <a:rPr lang="ru-RU" altLang="ru-RU" sz="1600">
                <a:solidFill>
                  <a:schemeClr val="accent2"/>
                </a:solidFill>
              </a:rPr>
              <a:t>Взаимодействие атмосферы с океаном и льдом </a:t>
            </a:r>
          </a:p>
        </p:txBody>
      </p:sp>
    </p:spTree>
    <p:extLst>
      <p:ext uri="{BB962C8B-B14F-4D97-AF65-F5344CB8AC3E}">
        <p14:creationId xmlns:p14="http://schemas.microsoft.com/office/powerpoint/2010/main" val="40650384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12656</TotalTime>
  <Words>2048</Words>
  <Application>Microsoft Office PowerPoint</Application>
  <PresentationFormat>Экран (4:3)</PresentationFormat>
  <Paragraphs>309</Paragraphs>
  <Slides>45</Slides>
  <Notes>6</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Тема Office</vt:lpstr>
      <vt:lpstr>Глобальные модели атмосферы и их применения в прогнозе погоды и моделировании климата </vt:lpstr>
      <vt:lpstr>Зачем нужна математическая модель атмосферы?</vt:lpstr>
      <vt:lpstr>Зачем нужна глобальная модель атмосферы?</vt:lpstr>
      <vt:lpstr>Что рассчитывает модель</vt:lpstr>
      <vt:lpstr>Что рассчитывается на основе продукции модели </vt:lpstr>
      <vt:lpstr>На каких уравнениях основана модель атмосферы?</vt:lpstr>
      <vt:lpstr>Какие процессы описывает модель атмосферы</vt:lpstr>
      <vt:lpstr>Законы сохранения в атмосфере</vt:lpstr>
      <vt:lpstr>Как устроена модель атмосферы</vt:lpstr>
      <vt:lpstr>Глобальная модель атмосферы</vt:lpstr>
      <vt:lpstr>Пути уменьшения ошибок численного прогноза погоды</vt:lpstr>
      <vt:lpstr>Повышение разрешения моделей</vt:lpstr>
      <vt:lpstr>Спектр орографии как функция разрешения</vt:lpstr>
      <vt:lpstr>Параметризации процессов подсеточного масштаба</vt:lpstr>
      <vt:lpstr>Презентация PowerPoint</vt:lpstr>
      <vt:lpstr>Параметризация глубокой конвекции: основные процессы (2)  </vt:lpstr>
      <vt:lpstr>Параметризация глубокой конвекции: основные процессы (3) </vt:lpstr>
      <vt:lpstr>Параметризация глубокой конвекции: основные процессы (4) </vt:lpstr>
      <vt:lpstr>Параметризация глубокой конвекции: основные процессы (5) </vt:lpstr>
      <vt:lpstr>Следствие для описания двух последних механизмов.</vt:lpstr>
      <vt:lpstr>Презентация PowerPoint</vt:lpstr>
      <vt:lpstr>Atmospheric predictability</vt:lpstr>
      <vt:lpstr>Ансамблевый прогноз</vt:lpstr>
      <vt:lpstr>Бесшовный прогноз</vt:lpstr>
      <vt:lpstr>Субсезонные и сезонные прогнозы</vt:lpstr>
      <vt:lpstr>Презентация PowerPoint</vt:lpstr>
      <vt:lpstr>Долгосрочный гидродинамический прогноз</vt:lpstr>
      <vt:lpstr>Источники предсказуемости на внутрисезонном масштабе (Vitart, 2012)</vt:lpstr>
      <vt:lpstr>Как выглядит долгосрочный прогноз</vt:lpstr>
      <vt:lpstr>Индекс Северо-Атлантического колебания</vt:lpstr>
      <vt:lpstr>Презентация PowerPoint</vt:lpstr>
      <vt:lpstr>Глобальные модели численного прогноза</vt:lpstr>
      <vt:lpstr>Многомасштабная глобальная модель атмосферы ПЛАВ Одна из 9 оригинальных глобальных моделей прогноза погоды в мире </vt:lpstr>
      <vt:lpstr>Презентация PowerPoint</vt:lpstr>
      <vt:lpstr>Среднесрочный прогноз: Новая глобальная модель ПЛАВ10</vt:lpstr>
      <vt:lpstr>Презентация PowerPoint</vt:lpstr>
      <vt:lpstr>Elapsed time in seconds for used in different I/O steps of SL-AV model code while using 2916 cores at Cray XC40</vt:lpstr>
      <vt:lpstr>Change in array structure</vt:lpstr>
      <vt:lpstr>Результаты оптимизаций</vt:lpstr>
      <vt:lpstr>Long range forecast: Old and new  system  at Hydrometcentre of Russia</vt:lpstr>
      <vt:lpstr>Mean DJF model error in 2020 and now</vt:lpstr>
      <vt:lpstr>Mean JJA model error in 2020 (left) and now (right)</vt:lpstr>
      <vt:lpstr>Долгосрочный прогноз</vt:lpstr>
      <vt:lpstr>Ongoing works</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anna</dc:creator>
  <cp:lastModifiedBy>Mikhail</cp:lastModifiedBy>
  <cp:revision>1013</cp:revision>
  <dcterms:created xsi:type="dcterms:W3CDTF">2014-06-02T13:28:11Z</dcterms:created>
  <dcterms:modified xsi:type="dcterms:W3CDTF">2021-11-21T20:42:56Z</dcterms:modified>
</cp:coreProperties>
</file>