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7" r:id="rId2"/>
    <p:sldId id="256" r:id="rId3"/>
    <p:sldId id="774" r:id="rId4"/>
    <p:sldId id="783" r:id="rId5"/>
    <p:sldId id="781" r:id="rId6"/>
    <p:sldId id="782" r:id="rId7"/>
    <p:sldId id="703" r:id="rId8"/>
    <p:sldId id="784" r:id="rId9"/>
    <p:sldId id="735" r:id="rId10"/>
    <p:sldId id="685" r:id="rId11"/>
    <p:sldId id="765" r:id="rId12"/>
    <p:sldId id="766" r:id="rId13"/>
    <p:sldId id="767" r:id="rId14"/>
    <p:sldId id="768" r:id="rId15"/>
    <p:sldId id="769" r:id="rId16"/>
    <p:sldId id="785" r:id="rId17"/>
    <p:sldId id="764" r:id="rId18"/>
    <p:sldId id="789" r:id="rId19"/>
    <p:sldId id="787" r:id="rId20"/>
    <p:sldId id="794" r:id="rId21"/>
    <p:sldId id="788" r:id="rId22"/>
    <p:sldId id="795" r:id="rId23"/>
    <p:sldId id="280" r:id="rId24"/>
    <p:sldId id="770" r:id="rId25"/>
    <p:sldId id="686" r:id="rId26"/>
    <p:sldId id="688" r:id="rId27"/>
    <p:sldId id="684" r:id="rId28"/>
    <p:sldId id="777" r:id="rId29"/>
    <p:sldId id="786" r:id="rId30"/>
    <p:sldId id="779" r:id="rId31"/>
    <p:sldId id="267" r:id="rId32"/>
    <p:sldId id="689" r:id="rId33"/>
    <p:sldId id="692" r:id="rId34"/>
    <p:sldId id="322" r:id="rId35"/>
    <p:sldId id="276" r:id="rId36"/>
    <p:sldId id="694" r:id="rId37"/>
    <p:sldId id="707" r:id="rId38"/>
    <p:sldId id="696" r:id="rId39"/>
    <p:sldId id="697" r:id="rId40"/>
    <p:sldId id="258" r:id="rId41"/>
    <p:sldId id="797" r:id="rId42"/>
    <p:sldId id="796" r:id="rId43"/>
    <p:sldId id="773" r:id="rId44"/>
    <p:sldId id="793" r:id="rId45"/>
    <p:sldId id="259" r:id="rId46"/>
    <p:sldId id="740" r:id="rId47"/>
    <p:sldId id="792" r:id="rId48"/>
    <p:sldId id="791" r:id="rId49"/>
    <p:sldId id="771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56"/>
  </p:normalViewPr>
  <p:slideViewPr>
    <p:cSldViewPr snapToGrid="0" snapToObjects="1">
      <p:cViewPr varScale="1">
        <p:scale>
          <a:sx n="88" d="100"/>
          <a:sy n="88" d="100"/>
        </p:scale>
        <p:origin x="184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D0265-4E3C-434C-8DDC-FE26757B8D16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98787-CA43-244E-B6F6-47C584F02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297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9938"/>
            <a:ext cx="6816725" cy="3835400"/>
          </a:xfrm>
          <a:ln/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22" indent="-28570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04" indent="-22856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9924" indent="-22856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045" indent="-22856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166" indent="-2285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289" indent="-2285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410" indent="-2285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531" indent="-2285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D50740-6DB5-4DFF-92C9-4AC144EFCB78}" type="slidenum">
              <a:rPr lang="ru-RU" altLang="ru-RU" sz="1300">
                <a:solidFill>
                  <a:prstClr val="black"/>
                </a:solidFill>
              </a:rPr>
              <a:pPr/>
              <a:t>7</a:t>
            </a:fld>
            <a:endParaRPr lang="ru-RU" altLang="ru-RU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56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D38D8-FA5C-8748-A1DE-CA550FD3B84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936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6700B-6EC2-43E7-AC6E-2951BFB456CA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19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04" indent="-30950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06" indent="-24760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209" indent="-24760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411" indent="-24760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613" indent="-247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8815" indent="-247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017" indent="-247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220" indent="-247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75A475-54A5-4BCE-9961-13440D50A654}" type="slidenum">
              <a:rPr lang="ru-RU">
                <a:solidFill>
                  <a:prstClr val="black"/>
                </a:solidFill>
              </a:rPr>
              <a:pPr eaLnBrk="1" hangingPunct="1"/>
              <a:t>10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9938"/>
            <a:ext cx="6816725" cy="38354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5" y="4861442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87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957FA6-0E97-4DC7-B145-E7A2F29D2CA5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948717-379A-457B-B450-36713C29F31B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5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E492B5-6159-4185-B3F1-BCA0F51E7685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34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966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5D1156-C8AE-45B6-9055-35973FC8F93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359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04" indent="-30950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06" indent="-24760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209" indent="-24760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411" indent="-24760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613" indent="-247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8815" indent="-247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017" indent="-247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220" indent="-247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75A475-54A5-4BCE-9961-13440D50A654}" type="slidenum">
              <a:rPr lang="ru-RU">
                <a:solidFill>
                  <a:prstClr val="black"/>
                </a:solidFill>
              </a:rPr>
              <a:pPr eaLnBrk="1" hangingPunct="1"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9938"/>
            <a:ext cx="6816725" cy="38354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5" y="4861442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279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5EE4E-E057-8048-BF3E-0784C278A894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96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D38D8-FA5C-8748-A1DE-CA550FD3B84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61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2CC22-ECF0-7A46-BEF6-9CB184182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C297A0-2CB2-DF4D-B798-26A7DDD7B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2ACB7B-00B8-8645-9ABA-E901BB491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8AFBD-0DE2-614C-8440-E8ACDA85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D910B-B75F-1941-A075-A808813FB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E374E-5F16-DD42-88B9-E2CBDD058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575FB5-6B28-E640-8C5B-095AE05B5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EBAB3F-2F57-2F42-B983-19339454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55E31-1F49-5842-A88A-D184472B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DD4EA-806D-A741-A1B3-19A64CD5F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886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AAD356-9DC4-C748-A9FC-30397B8A3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202B5C-2AE2-964E-A18F-D9C17E230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24C17A-8406-3E4E-A5F2-0420FF93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26A0B3-0F69-A742-8900-F8740B3F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4DE532-AEC4-8C46-843A-86EFE71E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50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F088C-3FEB-44B9-8859-5A0FA34D59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5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590" y="273352"/>
            <a:ext cx="10972121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590" y="1604514"/>
            <a:ext cx="10972121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74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A3580-1952-5940-BF66-3FD820AC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E8228-1A57-3A49-B32F-5A7873B39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3FC0F0-BE52-5C49-9086-149AFF8A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817010-E6C8-6C4D-96F3-C42251A4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C1B2D5-C045-E14F-A3BC-E54C6578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29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BDA53-9773-0F4B-ADDD-0CD30F3E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CC896B-D036-EF46-9E20-041434A4D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733BAD-D7B6-1F42-B5F9-6D2A46E6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0F7EA4-EBBE-354C-80EE-B70B3710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9F5EF7-8E33-2A4F-BA4C-9C0E6EF3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7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0DEA6-AD33-6342-BCC2-758AA20A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6C93CA-EBE1-8A4D-AF83-9F0FC44B6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3D77FB-3BCF-274F-9EEB-55F75EC1A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DCE1AE-B2B3-A74F-8E56-5E197B703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8C299D-4B39-8646-9C44-819D116D3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19DB9E-D542-E045-A705-5382165B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10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683D0-E66E-6E43-9E41-35675C1C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08C75F-73D7-1740-93A1-C6888E6CA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23BBF3-7C32-4643-95BE-774DFF254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BA2F35-9287-9A47-B357-1272C7C40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E1F86D-D0B3-2149-9C18-B594ADBFC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29E86E-DAA8-CD49-BBD8-5EA0BF162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546AC7-BA54-FC4D-99C8-C8C01B6FE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332BAD-37D7-CD46-9E81-A9B2D84C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1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FAF4A-1B8C-A447-94B3-CAA0C766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2DBE3A-5658-0644-B705-5A04E81B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060F12-AE0F-D64A-B4CE-35E5FE05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57E0BE-E94A-344C-B764-771573C4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5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24A13F-9527-5D44-9264-DCDD7D93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D4E97B-57D5-0C47-B4AB-1A11759DA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AC2C26-BA11-984A-AD3F-106E018C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1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1D71C-986A-2E4B-8C91-3DBCA927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2E6C6F-C4CF-EC41-B94D-1614BFCCE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886F7C-3F84-B14C-9DF8-523DCB345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21E118-7B81-5D4E-947B-1E616260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6BCBE2-5D27-694F-A62F-502E5E30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977E9-B4BB-514E-9D09-7ED3E18A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72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7C39E-47CD-4940-9F0F-96C4B55C5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4830AF-BD54-C144-90E2-88702727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6FCED6-CF70-E245-802E-40FA2A45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362002-3048-D848-B9C1-093FF234B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41BEB1-409B-A045-8CE7-F9017C30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03E0CE-D24A-654B-9C98-BAFF751A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96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27D8A-1262-3945-9B44-6F3A1387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7725C9-73CE-0A4C-9D51-472C42377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E37BE0-D813-654B-92C2-824BFDB74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9A3F-13EF-9C47-BE6F-11DB062E9F5D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15C6C5-3F33-6147-9285-A076E0544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FAF42-3C87-CF45-9182-F7FEF97A6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F5DEF-F679-AA47-8827-1E2913501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3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2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11" Type="http://schemas.openxmlformats.org/officeDocument/2006/relationships/image" Target="../media/image35.emf"/><Relationship Id="rId5" Type="http://schemas.openxmlformats.org/officeDocument/2006/relationships/image" Target="../media/image38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7.png"/><Relationship Id="rId9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10" Type="http://schemas.openxmlformats.org/officeDocument/2006/relationships/image" Target="../media/image58.pn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2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png"/><Relationship Id="rId11" Type="http://schemas.openxmlformats.org/officeDocument/2006/relationships/image" Target="../media/image77.emf"/><Relationship Id="rId5" Type="http://schemas.openxmlformats.org/officeDocument/2006/relationships/image" Target="../media/image80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79.png"/><Relationship Id="rId9" Type="http://schemas.openxmlformats.org/officeDocument/2006/relationships/image" Target="../media/image7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tiff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tiff"/><Relationship Id="rId4" Type="http://schemas.openxmlformats.org/officeDocument/2006/relationships/image" Target="../media/image11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tiff"/><Relationship Id="rId4" Type="http://schemas.openxmlformats.org/officeDocument/2006/relationships/image" Target="../media/image12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iff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svg"/><Relationship Id="rId4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tiff"/><Relationship Id="rId3" Type="http://schemas.openxmlformats.org/officeDocument/2006/relationships/image" Target="../media/image141.tiff"/><Relationship Id="rId7" Type="http://schemas.openxmlformats.org/officeDocument/2006/relationships/image" Target="../media/image145.png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tiff"/><Relationship Id="rId5" Type="http://schemas.openxmlformats.org/officeDocument/2006/relationships/image" Target="../media/image143.tiff"/><Relationship Id="rId4" Type="http://schemas.openxmlformats.org/officeDocument/2006/relationships/image" Target="../media/image142.tiff"/><Relationship Id="rId9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.msu.ru/stdo15" TargetMode="Externa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EC5E5-2458-C54A-A729-470D01F6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1825936"/>
            <a:ext cx="10515600" cy="2801822"/>
          </a:xfrm>
        </p:spPr>
        <p:txBody>
          <a:bodyPr>
            <a:normAutofit/>
          </a:bodyPr>
          <a:lstStyle/>
          <a:p>
            <a:pPr algn="ctr"/>
            <a:r>
              <a:rPr lang="ru-RU" sz="5600" dirty="0"/>
              <a:t>Научное наследие В.Н. Лыкосова</a:t>
            </a:r>
            <a:br>
              <a:rPr lang="ru-RU" dirty="0"/>
            </a:br>
            <a:br>
              <a:rPr lang="ru-RU" dirty="0"/>
            </a:br>
            <a:r>
              <a:rPr lang="ru-RU" sz="3300" dirty="0" err="1"/>
              <a:t>В.М.Степаненко</a:t>
            </a:r>
            <a:r>
              <a:rPr lang="ru-RU" sz="3300" dirty="0"/>
              <a:t>, </a:t>
            </a:r>
            <a:r>
              <a:rPr lang="ru-RU" sz="3300" dirty="0" err="1"/>
              <a:t>А.В.Глазунов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325361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02179" y="176995"/>
            <a:ext cx="10218964" cy="208125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Математическое моделирование геофизических пограничных слоёв</a:t>
            </a:r>
            <a:br>
              <a:rPr lang="ru-RU" sz="3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4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(основные направления деятельности В.Н. Лыкосова)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28900" y="3524250"/>
            <a:ext cx="6934200" cy="17526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/>
              <a:t> </a:t>
            </a:r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0AE61F-EBA2-4240-B706-DA498F3538C3}"/>
                  </a:ext>
                </a:extLst>
              </p:cNvPr>
              <p:cNvSpPr txBox="1"/>
              <p:nvPr/>
            </p:nvSpPr>
            <p:spPr>
              <a:xfrm>
                <a:off x="244337" y="2258250"/>
                <a:ext cx="11934647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ru-RU" sz="2600" dirty="0"/>
                  <a:t>Турбулентные замыкания на основе иерархии уравнений для моментов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ru-RU" sz="2600" dirty="0"/>
                  <a:t>Применение двухпараметрических замыканий </a:t>
                </a:r>
                <a:r>
                  <a:rPr lang="en-US" sz="2600" dirty="0"/>
                  <a:t>(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600" dirty="0"/>
                  <a:t>) </a:t>
                </a:r>
                <a:r>
                  <a:rPr lang="ru-RU" sz="2600" dirty="0"/>
                  <a:t>к исследованию пограничных слоёв в тропиках (Индия) и высоких широтах (Антарктида)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ru-RU" sz="2600" dirty="0" err="1"/>
                  <a:t>Противоградиентный</a:t>
                </a:r>
                <a:r>
                  <a:rPr lang="ru-RU" sz="2600" dirty="0"/>
                  <a:t> перенос (в струях, в конвективном пограничном слое)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ru-RU" sz="2600" dirty="0"/>
                  <a:t>Спектры турбулентных геофизических течений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ru-RU" sz="2600" dirty="0"/>
                  <a:t>Эффекты взвешенных частиц (снега, песка, и т.д.)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0AE61F-EBA2-4240-B706-DA498F353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37" y="2258250"/>
                <a:ext cx="11934647" cy="2492990"/>
              </a:xfrm>
              <a:prstGeom prst="rect">
                <a:avLst/>
              </a:prstGeom>
              <a:blipFill>
                <a:blip r:embed="rId3"/>
                <a:stretch>
                  <a:fillRect l="-744" t="-2030" b="-50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4260A-CCCD-8D49-B09F-2C9462C12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63" y="4808392"/>
            <a:ext cx="11934646" cy="15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3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94" y="-218855"/>
            <a:ext cx="11695471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Особенности турбулентных процессов в геофизических пограничных </a:t>
            </a:r>
            <a:r>
              <a:rPr lang="en-US" sz="280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слоях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9715" y="600071"/>
            <a:ext cx="7146449" cy="5229225"/>
          </a:xfrm>
        </p:spPr>
        <p:txBody>
          <a:bodyPr rtlCol="0">
            <a:no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ru-RU" sz="1800" u="sng" dirty="0"/>
              <a:t>МАСШТАБЫ</a:t>
            </a:r>
          </a:p>
          <a:p>
            <a:pPr>
              <a:lnSpc>
                <a:spcPct val="80000"/>
              </a:lnSpc>
              <a:defRPr/>
            </a:pPr>
            <a:r>
              <a:rPr lang="ru-RU" sz="1800" dirty="0"/>
              <a:t>Атмосферный пограничный слой</a:t>
            </a:r>
            <a:r>
              <a:rPr lang="en-US" sz="1800" dirty="0"/>
              <a:t>   </a:t>
            </a:r>
            <a:r>
              <a:rPr lang="ru-RU" sz="1800" dirty="0"/>
              <a:t>     </a:t>
            </a:r>
            <a:r>
              <a:rPr lang="en-US" sz="1800" i="1" dirty="0"/>
              <a:t>H</a:t>
            </a:r>
            <a:r>
              <a:rPr lang="en-US" sz="1800" i="1" baseline="-25000" dirty="0"/>
              <a:t>A</a:t>
            </a:r>
            <a:r>
              <a:rPr lang="ru-RU" sz="1800" i="1" baseline="-25000" dirty="0"/>
              <a:t>ПС</a:t>
            </a:r>
            <a:r>
              <a:rPr lang="en-US" sz="1800" baseline="-25000" dirty="0"/>
              <a:t> </a:t>
            </a:r>
            <a:r>
              <a:rPr lang="en-US" sz="1800" baseline="-25000" dirty="0">
                <a:cs typeface="Arial" charset="0"/>
              </a:rPr>
              <a:t> </a:t>
            </a:r>
            <a:r>
              <a:rPr lang="en-US" sz="1800" dirty="0">
                <a:cs typeface="Arial" charset="0"/>
              </a:rPr>
              <a:t>~ 10</a:t>
            </a:r>
            <a:r>
              <a:rPr lang="en-US" sz="1800" baseline="30000" dirty="0">
                <a:cs typeface="Arial" charset="0"/>
              </a:rPr>
              <a:t>2</a:t>
            </a:r>
            <a:r>
              <a:rPr lang="en-US" sz="1800" dirty="0">
                <a:cs typeface="Arial" charset="0"/>
              </a:rPr>
              <a:t> - 10</a:t>
            </a:r>
            <a:r>
              <a:rPr lang="en-US" sz="1800" baseline="30000" dirty="0">
                <a:cs typeface="Arial" charset="0"/>
              </a:rPr>
              <a:t>3 </a:t>
            </a:r>
            <a:r>
              <a:rPr lang="ru-RU" sz="1800" dirty="0">
                <a:cs typeface="Arial" charset="0"/>
              </a:rPr>
              <a:t> </a:t>
            </a:r>
            <a:r>
              <a:rPr lang="ru-RU" sz="1800" i="1" dirty="0">
                <a:cs typeface="Arial" charset="0"/>
              </a:rPr>
              <a:t>м</a:t>
            </a:r>
            <a:endParaRPr lang="en-US" sz="1800" i="1" dirty="0"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800" dirty="0"/>
              <a:t>Верхний пограничный слой океана   </a:t>
            </a:r>
            <a:r>
              <a:rPr lang="en-US" sz="1800" dirty="0">
                <a:cs typeface="Arial" charset="0"/>
              </a:rPr>
              <a:t> </a:t>
            </a:r>
            <a:r>
              <a:rPr lang="ru-RU" sz="1800" dirty="0">
                <a:cs typeface="Arial" charset="0"/>
              </a:rPr>
              <a:t> </a:t>
            </a:r>
            <a:r>
              <a:rPr lang="en-US" sz="1800" i="1" dirty="0">
                <a:cs typeface="Arial" charset="0"/>
              </a:rPr>
              <a:t>H</a:t>
            </a:r>
            <a:r>
              <a:rPr lang="ru-RU" sz="1800" i="1" baseline="-25000" dirty="0">
                <a:cs typeface="Arial" charset="0"/>
              </a:rPr>
              <a:t>ВСО</a:t>
            </a:r>
            <a:r>
              <a:rPr lang="en-US" sz="1800" i="1" baseline="-25000" dirty="0">
                <a:cs typeface="Arial" charset="0"/>
              </a:rPr>
              <a:t> </a:t>
            </a:r>
            <a:r>
              <a:rPr lang="en-US" sz="1800" i="1" dirty="0">
                <a:cs typeface="Arial" charset="0"/>
              </a:rPr>
              <a:t>~ </a:t>
            </a:r>
            <a:r>
              <a:rPr lang="en-US" sz="1800" dirty="0">
                <a:cs typeface="Arial" charset="0"/>
              </a:rPr>
              <a:t>10</a:t>
            </a:r>
            <a:r>
              <a:rPr lang="en-US" sz="1800" baseline="30000" dirty="0">
                <a:cs typeface="Arial" charset="0"/>
              </a:rPr>
              <a:t>1</a:t>
            </a:r>
            <a:r>
              <a:rPr lang="en-US" sz="1800" dirty="0">
                <a:cs typeface="Arial" charset="0"/>
              </a:rPr>
              <a:t> - 10</a:t>
            </a:r>
            <a:r>
              <a:rPr lang="en-US" sz="1800" baseline="30000" dirty="0">
                <a:cs typeface="Arial" charset="0"/>
              </a:rPr>
              <a:t>2 </a:t>
            </a:r>
            <a:r>
              <a:rPr lang="ru-RU" sz="1800" i="1" dirty="0">
                <a:cs typeface="Arial" charset="0"/>
              </a:rPr>
              <a:t>м</a:t>
            </a:r>
            <a:endParaRPr lang="en-US" sz="1800" i="1" dirty="0"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800" dirty="0"/>
              <a:t>Придонный пограничный слой океана</a:t>
            </a:r>
            <a:r>
              <a:rPr lang="en-US" sz="1800" dirty="0">
                <a:cs typeface="Arial" charset="0"/>
              </a:rPr>
              <a:t> </a:t>
            </a:r>
            <a:r>
              <a:rPr lang="ru-RU" sz="1800" dirty="0">
                <a:cs typeface="Arial" charset="0"/>
              </a:rPr>
              <a:t> </a:t>
            </a:r>
            <a:r>
              <a:rPr lang="en-US" sz="1800" i="1" dirty="0">
                <a:cs typeface="Arial" charset="0"/>
              </a:rPr>
              <a:t>H</a:t>
            </a:r>
            <a:r>
              <a:rPr lang="ru-RU" sz="1800" i="1" baseline="-25000" dirty="0">
                <a:cs typeface="Arial" charset="0"/>
              </a:rPr>
              <a:t>ПСО</a:t>
            </a:r>
            <a:r>
              <a:rPr lang="en-US" sz="1800" i="1" baseline="-25000" dirty="0">
                <a:cs typeface="Arial" charset="0"/>
              </a:rPr>
              <a:t>  </a:t>
            </a:r>
            <a:r>
              <a:rPr lang="en-US" sz="1800" i="1" dirty="0">
                <a:cs typeface="Arial" charset="0"/>
              </a:rPr>
              <a:t>~ </a:t>
            </a:r>
            <a:r>
              <a:rPr lang="en-US" sz="1800" dirty="0">
                <a:cs typeface="Arial" charset="0"/>
              </a:rPr>
              <a:t>10</a:t>
            </a:r>
            <a:r>
              <a:rPr lang="en-US" sz="1800" baseline="30000" dirty="0">
                <a:cs typeface="Arial" charset="0"/>
              </a:rPr>
              <a:t>0  -</a:t>
            </a:r>
            <a:r>
              <a:rPr lang="en-US" sz="1800" dirty="0">
                <a:cs typeface="Arial" charset="0"/>
              </a:rPr>
              <a:t> 10</a:t>
            </a:r>
            <a:r>
              <a:rPr lang="en-US" sz="1800" baseline="30000" dirty="0">
                <a:cs typeface="Arial" charset="0"/>
              </a:rPr>
              <a:t>1 </a:t>
            </a:r>
            <a:r>
              <a:rPr lang="ru-RU" sz="1800" i="1" dirty="0">
                <a:cs typeface="Arial" charset="0"/>
              </a:rPr>
              <a:t>м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sz="1800" u="sng" dirty="0">
                <a:cs typeface="Arial" charset="0"/>
              </a:rPr>
              <a:t>ФИЗИЧЕСКИЕ ОСОБЕННОСТИ</a:t>
            </a:r>
            <a:endParaRPr lang="en-US" sz="1800" dirty="0"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800" dirty="0">
                <a:cs typeface="Times New Roman" pitchFamily="18" charset="0"/>
              </a:rPr>
              <a:t>Стратификация, вращение</a:t>
            </a:r>
          </a:p>
          <a:p>
            <a:pPr>
              <a:lnSpc>
                <a:spcPct val="80000"/>
              </a:lnSpc>
              <a:defRPr/>
            </a:pPr>
            <a:r>
              <a:rPr lang="ru-RU" sz="1800" dirty="0">
                <a:cs typeface="Times New Roman" pitchFamily="18" charset="0"/>
              </a:rPr>
              <a:t>Солнечная радиация</a:t>
            </a:r>
          </a:p>
          <a:p>
            <a:pPr>
              <a:lnSpc>
                <a:spcPct val="80000"/>
              </a:lnSpc>
              <a:defRPr/>
            </a:pPr>
            <a:r>
              <a:rPr lang="ru-RU" sz="1800" dirty="0">
                <a:cs typeface="Times New Roman" pitchFamily="18" charset="0"/>
              </a:rPr>
              <a:t>Наличие облачности и фазовые переходы в АПС</a:t>
            </a:r>
          </a:p>
          <a:p>
            <a:pPr>
              <a:lnSpc>
                <a:spcPct val="80000"/>
              </a:lnSpc>
              <a:defRPr/>
            </a:pPr>
            <a:r>
              <a:rPr lang="ru-RU" sz="1800" dirty="0">
                <a:cs typeface="Times New Roman" pitchFamily="18" charset="0"/>
              </a:rPr>
              <a:t>Сильно шероховатая </a:t>
            </a:r>
            <a:r>
              <a:rPr lang="ru-RU" sz="1800" dirty="0" err="1">
                <a:cs typeface="Times New Roman" pitchFamily="18" charset="0"/>
              </a:rPr>
              <a:t>орографически</a:t>
            </a:r>
            <a:r>
              <a:rPr lang="ru-RU" sz="1800" dirty="0">
                <a:cs typeface="Times New Roman" pitchFamily="18" charset="0"/>
              </a:rPr>
              <a:t> и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sz="1800" dirty="0" err="1">
                <a:cs typeface="Times New Roman" pitchFamily="18" charset="0"/>
              </a:rPr>
              <a:t>гидрологически</a:t>
            </a:r>
            <a:r>
              <a:rPr lang="ru-RU" sz="1800" dirty="0">
                <a:cs typeface="Times New Roman" pitchFamily="18" charset="0"/>
              </a:rPr>
              <a:t> неоднородная поверхность в АПС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800" u="sng" dirty="0">
                <a:solidFill>
                  <a:srgbClr val="FF0000"/>
                </a:solidFill>
                <a:cs typeface="Times New Roman" pitchFamily="18" charset="0"/>
              </a:rPr>
              <a:t>ЧИСЛА РЕЙНОЛЬДСА</a:t>
            </a:r>
            <a:endParaRPr lang="ru-RU" sz="1800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800" dirty="0">
                <a:cs typeface="Times New Roman" pitchFamily="18" charset="0"/>
              </a:rPr>
              <a:t>Атмосферный пограничный слой:  </a:t>
            </a:r>
            <a:r>
              <a:rPr lang="en-US" sz="1800" dirty="0">
                <a:cs typeface="Times New Roman" pitchFamily="18" charset="0"/>
              </a:rPr>
              <a:t>Re ~ 10</a:t>
            </a:r>
            <a:r>
              <a:rPr lang="en-US" sz="1800" baseline="30000" dirty="0">
                <a:cs typeface="Times New Roman" pitchFamily="18" charset="0"/>
              </a:rPr>
              <a:t>9</a:t>
            </a:r>
          </a:p>
          <a:p>
            <a:pPr>
              <a:lnSpc>
                <a:spcPct val="80000"/>
              </a:lnSpc>
              <a:defRPr/>
            </a:pPr>
            <a:r>
              <a:rPr lang="ru-RU" sz="1800" dirty="0">
                <a:cs typeface="Times New Roman" pitchFamily="18" charset="0"/>
              </a:rPr>
              <a:t>Верхний слой океана: </a:t>
            </a:r>
            <a:r>
              <a:rPr lang="en-US" sz="1800" dirty="0">
                <a:cs typeface="Times New Roman" pitchFamily="18" charset="0"/>
              </a:rPr>
              <a:t>Re~ 10</a:t>
            </a:r>
            <a:r>
              <a:rPr lang="en-US" sz="1800" baseline="30000" dirty="0">
                <a:cs typeface="Times New Roman" pitchFamily="18" charset="0"/>
              </a:rPr>
              <a:t>6</a:t>
            </a:r>
            <a:r>
              <a:rPr lang="en-US" sz="1800" dirty="0">
                <a:cs typeface="Times New Roman" pitchFamily="18" charset="0"/>
              </a:rPr>
              <a:t>-10</a:t>
            </a:r>
            <a:r>
              <a:rPr lang="en-US" sz="1800" baseline="30000" dirty="0">
                <a:cs typeface="Times New Roman" pitchFamily="18" charset="0"/>
              </a:rPr>
              <a:t>7</a:t>
            </a:r>
          </a:p>
          <a:p>
            <a:pPr>
              <a:lnSpc>
                <a:spcPct val="80000"/>
              </a:lnSpc>
              <a:defRPr/>
            </a:pPr>
            <a:r>
              <a:rPr lang="ru-RU" sz="1800" dirty="0">
                <a:cs typeface="Times New Roman" pitchFamily="18" charset="0"/>
              </a:rPr>
              <a:t>Придонный слой океана: </a:t>
            </a:r>
            <a:r>
              <a:rPr lang="en-US" sz="1800" dirty="0">
                <a:cs typeface="Times New Roman" pitchFamily="18" charset="0"/>
              </a:rPr>
              <a:t>Re~ 10</a:t>
            </a:r>
            <a:r>
              <a:rPr lang="ru-RU" sz="1800" baseline="30000" dirty="0">
                <a:cs typeface="Times New Roman" pitchFamily="18" charset="0"/>
              </a:rPr>
              <a:t>5</a:t>
            </a:r>
            <a:r>
              <a:rPr lang="en-US" sz="1800" dirty="0">
                <a:cs typeface="Times New Roman" pitchFamily="18" charset="0"/>
              </a:rPr>
              <a:t>-10</a:t>
            </a:r>
            <a:r>
              <a:rPr lang="ru-RU" sz="1800" baseline="30000" dirty="0">
                <a:cs typeface="Times New Roman" pitchFamily="18" charset="0"/>
              </a:rPr>
              <a:t>6</a:t>
            </a:r>
            <a:endParaRPr lang="ru-RU" sz="1800" b="1" dirty="0">
              <a:cs typeface="Arial" charset="0"/>
            </a:endParaRP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00739820"/>
              </p:ext>
            </p:extLst>
          </p:nvPr>
        </p:nvGraphicFramePr>
        <p:xfrm>
          <a:off x="7456168" y="746492"/>
          <a:ext cx="4098487" cy="2291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Bitmap Image" r:id="rId4" imgW="5723810" imgH="3467584" progId="PBrush">
                  <p:embed/>
                </p:oleObj>
              </mc:Choice>
              <mc:Fallback>
                <p:oleObj name="Bitmap Image" r:id="rId4" imgW="5723810" imgH="3467584" progId="PBrush">
                  <p:embed/>
                  <p:pic>
                    <p:nvPicPr>
                      <p:cNvPr id="205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6168" y="746492"/>
                        <a:ext cx="4098487" cy="22917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7297864" y="3334770"/>
            <a:ext cx="4488653" cy="1672604"/>
            <a:chOff x="1354117" y="4143380"/>
            <a:chExt cx="5962898" cy="2750483"/>
          </a:xfrm>
        </p:grpSpPr>
        <p:pic>
          <p:nvPicPr>
            <p:cNvPr id="6" name="Picture 10" descr="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14480" y="4143380"/>
              <a:ext cx="5602535" cy="25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1736705" y="6727823"/>
              <a:ext cx="47765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V="1">
              <a:off x="1736705" y="4590823"/>
              <a:ext cx="0" cy="21369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4522768" y="6217891"/>
              <a:ext cx="453890" cy="607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prstClr val="black"/>
                  </a:solidFill>
                  <a:latin typeface="Calibri" pitchFamily="34" charset="0"/>
                </a:rPr>
                <a:t>t</a:t>
              </a:r>
              <a:r>
                <a:rPr lang="en-US" dirty="0">
                  <a:solidFill>
                    <a:prstClr val="black"/>
                  </a:solidFill>
                  <a:latin typeface="Calibri" pitchFamily="34" charset="0"/>
                </a:rPr>
                <a:t> </a:t>
              </a:r>
              <a:endParaRPr lang="ru-RU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1354117" y="5020919"/>
              <a:ext cx="686176" cy="607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prstClr val="black"/>
                  </a:solidFill>
                  <a:latin typeface="Calibri" pitchFamily="34" charset="0"/>
                </a:rPr>
                <a:t>U </a:t>
              </a:r>
              <a:endParaRPr lang="ru-RU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6572266" y="6286522"/>
              <a:ext cx="269875" cy="607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prstClr val="black"/>
                  </a:solidFill>
                  <a:latin typeface="Calibri" pitchFamily="34" charset="0"/>
                </a:rPr>
                <a:t>t</a:t>
              </a:r>
              <a:r>
                <a:rPr lang="en-US">
                  <a:solidFill>
                    <a:prstClr val="black"/>
                  </a:solidFill>
                  <a:latin typeface="Calibri" pitchFamily="34" charset="0"/>
                </a:rPr>
                <a:t> </a:t>
              </a:r>
              <a:endParaRPr lang="ru-RU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-228593" y="5158858"/>
            <a:ext cx="124205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727" indent="-338727" algn="r">
              <a:defRPr/>
            </a:pPr>
            <a:r>
              <a:rPr lang="ru-RU" sz="2000" b="1" u="sng" dirty="0">
                <a:solidFill>
                  <a:prstClr val="black"/>
                </a:solidFill>
                <a:cs typeface="Times New Roman" pitchFamily="18" charset="0"/>
              </a:rPr>
              <a:t>Три  подхода к численному моделированию турбулентности:</a:t>
            </a:r>
            <a:r>
              <a:rPr lang="ru-RU" sz="2000" u="sng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US" sz="2000" u="sng" dirty="0">
              <a:solidFill>
                <a:prstClr val="black"/>
              </a:solidFill>
              <a:cs typeface="Times New Roman" pitchFamily="18" charset="0"/>
            </a:endParaRPr>
          </a:p>
          <a:p>
            <a:pPr marL="355600">
              <a:defRPr/>
            </a:pPr>
            <a:r>
              <a:rPr lang="ru-RU" sz="2000" dirty="0">
                <a:solidFill>
                  <a:prstClr val="black"/>
                </a:solidFill>
              </a:rPr>
              <a:t>1.  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Прямое численное моделирование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 (DNS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). </a:t>
            </a:r>
          </a:p>
          <a:p>
            <a:pPr marL="355600">
              <a:defRPr/>
            </a:pP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.  </a:t>
            </a:r>
            <a:r>
              <a:rPr lang="ru-RU" sz="2000" dirty="0" err="1">
                <a:solidFill>
                  <a:srgbClr val="008000"/>
                </a:solidFill>
                <a:cs typeface="Times New Roman" pitchFamily="18" charset="0"/>
              </a:rPr>
              <a:t>Вихреразрешающее</a:t>
            </a:r>
            <a:r>
              <a:rPr lang="ru-RU" sz="2000" dirty="0">
                <a:solidFill>
                  <a:srgbClr val="008000"/>
                </a:solidFill>
                <a:cs typeface="Times New Roman" pitchFamily="18" charset="0"/>
              </a:rPr>
              <a:t> моделирование или моделирование методом крупных вихрей (</a:t>
            </a:r>
            <a:r>
              <a:rPr lang="en-US" sz="2000" dirty="0">
                <a:solidFill>
                  <a:srgbClr val="008000"/>
                </a:solidFill>
                <a:cs typeface="Times New Roman" pitchFamily="18" charset="0"/>
              </a:rPr>
              <a:t>LES</a:t>
            </a:r>
            <a:r>
              <a:rPr lang="ru-RU" sz="2000" dirty="0">
                <a:solidFill>
                  <a:srgbClr val="008000"/>
                </a:solidFill>
                <a:cs typeface="Times New Roman" pitchFamily="18" charset="0"/>
              </a:rPr>
              <a:t>).</a:t>
            </a:r>
          </a:p>
          <a:p>
            <a:pPr marL="355600">
              <a:defRPr/>
            </a:pP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.  </a:t>
            </a:r>
            <a:r>
              <a:rPr lang="ru-RU" sz="2000" dirty="0">
                <a:solidFill>
                  <a:srgbClr val="0033CC"/>
                </a:solidFill>
                <a:cs typeface="Times New Roman" pitchFamily="18" charset="0"/>
              </a:rPr>
              <a:t>Решение систем уравнений, осредненных по </a:t>
            </a:r>
            <a:r>
              <a:rPr lang="ru-RU" sz="2000" dirty="0" err="1">
                <a:solidFill>
                  <a:srgbClr val="0033CC"/>
                </a:solidFill>
                <a:cs typeface="Times New Roman" pitchFamily="18" charset="0"/>
              </a:rPr>
              <a:t>Рейнольдсу</a:t>
            </a:r>
            <a:r>
              <a:rPr lang="ru-RU" sz="2000" dirty="0">
                <a:solidFill>
                  <a:srgbClr val="0033CC"/>
                </a:solidFill>
                <a:cs typeface="Times New Roman" pitchFamily="18" charset="0"/>
              </a:rPr>
              <a:t>  (</a:t>
            </a:r>
            <a:r>
              <a:rPr lang="en-US" sz="2000" dirty="0">
                <a:solidFill>
                  <a:srgbClr val="0033CC"/>
                </a:solidFill>
                <a:cs typeface="Times New Roman" pitchFamily="18" charset="0"/>
              </a:rPr>
              <a:t>RANS</a:t>
            </a:r>
            <a:r>
              <a:rPr lang="ru-RU" sz="2000" dirty="0">
                <a:solidFill>
                  <a:srgbClr val="0033CC"/>
                </a:solidFill>
                <a:cs typeface="Times New Roman" pitchFamily="18" charset="0"/>
              </a:rPr>
              <a:t>).  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marL="355600">
              <a:defRPr/>
            </a:pP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Локально одномерные модели – один из блоков моделей общей циркуляции атмосферы и океана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)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en-US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01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374" y="1"/>
            <a:ext cx="5303838" cy="181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4043" y="1746257"/>
            <a:ext cx="632023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3980" y="2468563"/>
            <a:ext cx="491516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4005" y="3859224"/>
            <a:ext cx="5776781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1" name="Line 9"/>
          <p:cNvSpPr>
            <a:spLocks noChangeShapeType="1"/>
          </p:cNvSpPr>
          <p:nvPr/>
        </p:nvSpPr>
        <p:spPr bwMode="auto">
          <a:xfrm>
            <a:off x="1105165" y="18176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792" name="Rectangle 10"/>
          <p:cNvSpPr>
            <a:spLocks noChangeArrowheads="1"/>
          </p:cNvSpPr>
          <p:nvPr/>
        </p:nvSpPr>
        <p:spPr bwMode="auto">
          <a:xfrm>
            <a:off x="6797769" y="306389"/>
            <a:ext cx="40896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23" tIns="45168" rIns="90323" bIns="45168">
            <a:spAutoFit/>
          </a:bodyPr>
          <a:lstStyle/>
          <a:p>
            <a:r>
              <a:rPr lang="en-US" sz="1400" i="1">
                <a:solidFill>
                  <a:prstClr val="black"/>
                </a:solidFill>
                <a:latin typeface="Calibri" pitchFamily="34" charset="0"/>
              </a:rPr>
              <a:t>. </a:t>
            </a:r>
          </a:p>
          <a:p>
            <a:endParaRPr lang="en-US" sz="1400" i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8793" name="Line 11"/>
          <p:cNvSpPr>
            <a:spLocks noChangeShapeType="1"/>
          </p:cNvSpPr>
          <p:nvPr/>
        </p:nvSpPr>
        <p:spPr bwMode="auto">
          <a:xfrm>
            <a:off x="1143000" y="3330575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794" name="Text Box 12"/>
          <p:cNvSpPr txBox="1">
            <a:spLocks noChangeArrowheads="1"/>
          </p:cNvSpPr>
          <p:nvPr/>
        </p:nvSpPr>
        <p:spPr bwMode="auto">
          <a:xfrm>
            <a:off x="7538906" y="2134898"/>
            <a:ext cx="3510094" cy="119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23" tIns="45168" rIns="90323" bIns="45168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Фильтрация по пространству</a:t>
            </a:r>
          </a:p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Сводит исходную систему к системе с меньшим количеством степеней свободы.</a:t>
            </a:r>
            <a:endParaRPr 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95" name="Text Box 14"/>
          <p:cNvSpPr txBox="1">
            <a:spLocks noChangeArrowheads="1"/>
          </p:cNvSpPr>
          <p:nvPr/>
        </p:nvSpPr>
        <p:spPr bwMode="auto">
          <a:xfrm>
            <a:off x="1650525" y="3284595"/>
            <a:ext cx="9751219" cy="39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23" tIns="45168" rIns="90323" bIns="45168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Вихреразрешающее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моделирование (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Large Eddy Simulation, LES)</a:t>
            </a:r>
          </a:p>
        </p:txBody>
      </p:sp>
      <p:sp>
        <p:nvSpPr>
          <p:cNvPr id="118796" name="Text Box 15"/>
          <p:cNvSpPr txBox="1">
            <a:spLocks noChangeArrowheads="1"/>
          </p:cNvSpPr>
          <p:nvPr/>
        </p:nvSpPr>
        <p:spPr bwMode="auto">
          <a:xfrm>
            <a:off x="7721233" y="3254832"/>
            <a:ext cx="3042311" cy="29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23" tIns="45168" rIns="90323" bIns="45168">
            <a:spAutoFit/>
          </a:bodyPr>
          <a:lstStyle/>
          <a:p>
            <a:pPr>
              <a:spcBef>
                <a:spcPct val="50000"/>
              </a:spcBef>
            </a:pPr>
            <a:endParaRPr lang="ru-RU" sz="1600" dirty="0">
              <a:solidFill>
                <a:srgbClr val="0000FF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очень больших чисел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Влиянием молекулярной вязкости на крупные вихри можно пренебречь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Необходимо найти турбулентное замыкание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7812885" y="5375156"/>
          <a:ext cx="2184135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" name="Формула" r:id="rId8" imgW="1117600" imgH="241300" progId="Equation.3">
                  <p:embed/>
                </p:oleObj>
              </mc:Choice>
              <mc:Fallback>
                <p:oleObj name="Формула" r:id="rId8" imgW="1117600" imgH="241300" progId="Equation.3">
                  <p:embed/>
                  <p:pic>
                    <p:nvPicPr>
                      <p:cNvPr id="1187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885" y="5375156"/>
                        <a:ext cx="2184135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97" name="Line 17"/>
          <p:cNvSpPr>
            <a:spLocks noChangeShapeType="1"/>
          </p:cNvSpPr>
          <p:nvPr/>
        </p:nvSpPr>
        <p:spPr bwMode="auto">
          <a:xfrm flipH="1">
            <a:off x="5399485" y="4716214"/>
            <a:ext cx="2244328" cy="7143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798" name="Line 18"/>
          <p:cNvSpPr>
            <a:spLocks noChangeShapeType="1"/>
          </p:cNvSpPr>
          <p:nvPr/>
        </p:nvSpPr>
        <p:spPr bwMode="auto">
          <a:xfrm flipH="1">
            <a:off x="5394354" y="5500688"/>
            <a:ext cx="2326879" cy="889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799" name="Text Box 19"/>
          <p:cNvSpPr txBox="1">
            <a:spLocks noChangeArrowheads="1"/>
          </p:cNvSpPr>
          <p:nvPr/>
        </p:nvSpPr>
        <p:spPr bwMode="auto">
          <a:xfrm>
            <a:off x="7695412" y="5735405"/>
            <a:ext cx="3353594" cy="23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23" tIns="45168" rIns="90323" bIns="45168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sz="1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Центральная проблема </a:t>
            </a:r>
            <a:r>
              <a:rPr lang="en-US" sz="1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LES</a:t>
            </a:r>
            <a:r>
              <a:rPr lang="en-US" sz="1600" b="1" u="sng" dirty="0">
                <a:solidFill>
                  <a:srgbClr val="0000FF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6328687" y="-128535"/>
            <a:ext cx="4698543" cy="219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323" tIns="45168" rIns="90323" bIns="45168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Система уравнений Навье</a:t>
            </a:r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Стокса для вязкой несжимаемой жидкости или газа.</a:t>
            </a:r>
          </a:p>
          <a:p>
            <a:pPr>
              <a:spcBef>
                <a:spcPct val="50000"/>
              </a:spcBef>
              <a:defRPr/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Прямое численное моделирование (</a:t>
            </a:r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DNS)</a:t>
            </a:r>
          </a:p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11880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7344" y="6178550"/>
            <a:ext cx="3173016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9658" y="6386513"/>
            <a:ext cx="193476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803" name="Text Box 12"/>
          <p:cNvSpPr txBox="1">
            <a:spLocks noChangeArrowheads="1"/>
          </p:cNvSpPr>
          <p:nvPr/>
        </p:nvSpPr>
        <p:spPr bwMode="auto">
          <a:xfrm>
            <a:off x="7724183" y="6030119"/>
            <a:ext cx="316325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323" tIns="45168" rIns="90323" bIns="45168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Аналогичная задача для скаляров</a:t>
            </a:r>
          </a:p>
          <a:p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(температура,  влажность воздуха,</a:t>
            </a:r>
          </a:p>
          <a:p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концентрации газовых примесей).</a:t>
            </a:r>
          </a:p>
          <a:p>
            <a:pPr>
              <a:spcBef>
                <a:spcPct val="50000"/>
              </a:spcBef>
            </a:pPr>
            <a:endParaRPr lang="ru-RU" sz="1400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-99392"/>
            <a:ext cx="8888480" cy="985424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err="1">
                <a:solidFill>
                  <a:schemeClr val="tx2"/>
                </a:solidFill>
                <a:latin typeface="+mn-lt"/>
                <a:cs typeface="Times New Roman" pitchFamily="18" charset="0"/>
              </a:rPr>
              <a:t>Микромасштабное</a:t>
            </a:r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 моделирование</a:t>
            </a:r>
            <a:r>
              <a:rPr lang="en-US" sz="3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 </a:t>
            </a:r>
            <a:endParaRPr lang="ru-RU" sz="3000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968" y="692697"/>
            <a:ext cx="6870864" cy="6052327"/>
          </a:xfrm>
        </p:spPr>
        <p:txBody>
          <a:bodyPr>
            <a:normAutofit/>
          </a:bodyPr>
          <a:lstStyle/>
          <a:p>
            <a:pPr>
              <a:buNone/>
              <a:tabLst>
                <a:tab pos="93663" algn="l"/>
              </a:tabLst>
            </a:pPr>
            <a:r>
              <a:rPr lang="ru-RU" sz="1800" b="1" dirty="0">
                <a:cs typeface="Times New Roman" pitchFamily="18" charset="0"/>
              </a:rPr>
              <a:t>Модельный комплекс</a:t>
            </a:r>
            <a:r>
              <a:rPr lang="en-US" sz="1800" b="1" dirty="0">
                <a:cs typeface="Times New Roman" pitchFamily="18" charset="0"/>
              </a:rPr>
              <a:t> (</a:t>
            </a:r>
            <a:r>
              <a:rPr lang="ru-RU" sz="1800" b="1" dirty="0">
                <a:cs typeface="Times New Roman" pitchFamily="18" charset="0"/>
              </a:rPr>
              <a:t>ИВМ РАН, НИВЦ МГУ</a:t>
            </a:r>
            <a:r>
              <a:rPr lang="en-US" sz="1800" b="1" dirty="0">
                <a:cs typeface="Times New Roman" pitchFamily="18" charset="0"/>
              </a:rPr>
              <a:t>)</a:t>
            </a:r>
            <a:r>
              <a:rPr lang="ru-RU" sz="1800" b="1" dirty="0">
                <a:cs typeface="Times New Roman" pitchFamily="18" charset="0"/>
              </a:rPr>
              <a:t>, включающий:</a:t>
            </a:r>
            <a:r>
              <a:rPr lang="en-US" sz="1800" b="1" dirty="0">
                <a:cs typeface="Times New Roman" pitchFamily="18" charset="0"/>
              </a:rPr>
              <a:t> </a:t>
            </a:r>
          </a:p>
          <a:p>
            <a:r>
              <a:rPr lang="en-US" sz="1800" b="1" dirty="0">
                <a:cs typeface="Times New Roman" pitchFamily="18" charset="0"/>
              </a:rPr>
              <a:t>DNS (</a:t>
            </a:r>
            <a:r>
              <a:rPr lang="ru-RU" sz="1800" b="1" dirty="0">
                <a:cs typeface="Times New Roman" pitchFamily="18" charset="0"/>
              </a:rPr>
              <a:t>прямое численное моделирование</a:t>
            </a:r>
            <a:r>
              <a:rPr lang="en-US" sz="1800" b="1" dirty="0"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en-US" sz="1400" dirty="0">
                <a:cs typeface="Times New Roman" pitchFamily="18" charset="0"/>
              </a:rPr>
              <a:t>        - </a:t>
            </a:r>
            <a:r>
              <a:rPr lang="ru-RU" sz="1400" b="1" dirty="0">
                <a:cs typeface="Times New Roman" pitchFamily="18" charset="0"/>
              </a:rPr>
              <a:t>решение модельных задач для исследования фундаментальных свойств турбулентности </a:t>
            </a:r>
          </a:p>
          <a:p>
            <a:r>
              <a:rPr lang="en-US" sz="1800" b="1" dirty="0">
                <a:cs typeface="Times New Roman" pitchFamily="18" charset="0"/>
              </a:rPr>
              <a:t>LES (</a:t>
            </a:r>
            <a:r>
              <a:rPr lang="ru-RU" sz="1800" b="1" dirty="0" err="1">
                <a:cs typeface="Times New Roman" pitchFamily="18" charset="0"/>
              </a:rPr>
              <a:t>вихреразрешающее</a:t>
            </a:r>
            <a:r>
              <a:rPr lang="ru-RU" sz="1800" b="1" dirty="0">
                <a:cs typeface="Times New Roman" pitchFamily="18" charset="0"/>
              </a:rPr>
              <a:t> моделирование</a:t>
            </a:r>
            <a:r>
              <a:rPr lang="en-US" sz="1800" b="1" dirty="0"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en-US" sz="18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расчеты для построения и проверки </a:t>
            </a:r>
            <a:r>
              <a:rPr lang="en-US" sz="1400" b="1" dirty="0">
                <a:solidFill>
                  <a:prstClr val="black"/>
                </a:solidFill>
                <a:cs typeface="Times New Roman" pitchFamily="18" charset="0"/>
              </a:rPr>
              <a:t>RANS-</a:t>
            </a: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моделей</a:t>
            </a:r>
          </a:p>
          <a:p>
            <a:pPr>
              <a:buNone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       - </a:t>
            </a:r>
            <a:r>
              <a:rPr lang="ru-RU" sz="1400" b="1" dirty="0">
                <a:cs typeface="Times New Roman" pitchFamily="18" charset="0"/>
              </a:rPr>
              <a:t>моделирование и изучение турбулентности в городской среде</a:t>
            </a:r>
            <a:endParaRPr lang="en-US" sz="1400" b="1" dirty="0">
              <a:cs typeface="Times New Roman" pitchFamily="18" charset="0"/>
            </a:endParaRPr>
          </a:p>
          <a:p>
            <a:r>
              <a:rPr lang="en-US" sz="1800" b="1" dirty="0">
                <a:cs typeface="Times New Roman" pitchFamily="18" charset="0"/>
              </a:rPr>
              <a:t>RANS (</a:t>
            </a:r>
            <a:r>
              <a:rPr lang="ru-RU" sz="1800" b="1" dirty="0">
                <a:cs typeface="Times New Roman" pitchFamily="18" charset="0"/>
              </a:rPr>
              <a:t>осредненные по </a:t>
            </a:r>
            <a:r>
              <a:rPr lang="ru-RU" sz="1800" b="1" dirty="0" err="1">
                <a:cs typeface="Times New Roman" pitchFamily="18" charset="0"/>
              </a:rPr>
              <a:t>Рейнольдсу</a:t>
            </a:r>
            <a:r>
              <a:rPr lang="ru-RU" sz="1800" b="1" dirty="0">
                <a:cs typeface="Times New Roman" pitchFamily="18" charset="0"/>
              </a:rPr>
              <a:t> уравнения</a:t>
            </a:r>
            <a:r>
              <a:rPr lang="en-US" sz="1800" b="1" dirty="0">
                <a:cs typeface="Times New Roman" pitchFamily="18" charset="0"/>
              </a:rPr>
              <a:t>)</a:t>
            </a:r>
            <a:endParaRPr lang="ru-RU" sz="1800" b="1" dirty="0"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>
                <a:cs typeface="Times New Roman" pitchFamily="18" charset="0"/>
              </a:rPr>
              <a:t>      </a:t>
            </a:r>
            <a:r>
              <a:rPr lang="ru-RU" sz="1400" b="1" dirty="0"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один из основных блоков моделей общей циркуляции атмосферы и океана (локально –одномерные модели)</a:t>
            </a:r>
          </a:p>
          <a:p>
            <a:pPr>
              <a:buFont typeface="Courier New" pitchFamily="49" charset="0"/>
              <a:buChar char="o"/>
            </a:pPr>
            <a:r>
              <a:rPr lang="ru-RU" sz="1600" b="1" dirty="0" err="1">
                <a:cs typeface="Times New Roman" pitchFamily="18" charset="0"/>
              </a:rPr>
              <a:t>Лагранжев</a:t>
            </a:r>
            <a:r>
              <a:rPr lang="ru-RU" sz="1600" b="1" dirty="0">
                <a:cs typeface="Times New Roman" pitchFamily="18" charset="0"/>
              </a:rPr>
              <a:t> перенос взвешенных частиц (аэрозолей)</a:t>
            </a:r>
            <a:endParaRPr lang="en-US" sz="1600" b="1" dirty="0">
              <a:cs typeface="Times New Roman" pitchFamily="18" charset="0"/>
            </a:endParaRPr>
          </a:p>
          <a:p>
            <a:pPr marL="0" indent="0">
              <a:buFont typeface="Courier New" pitchFamily="49" charset="0"/>
              <a:buChar char="o"/>
            </a:pPr>
            <a:endParaRPr lang="en-US" sz="1600" b="1" dirty="0"/>
          </a:p>
          <a:p>
            <a:pPr marL="0" indent="0">
              <a:buFont typeface="Courier New" pitchFamily="49" charset="0"/>
              <a:buChar char="o"/>
            </a:pPr>
            <a:endParaRPr lang="en-US" sz="1600" b="1" dirty="0"/>
          </a:p>
          <a:p>
            <a:pPr>
              <a:buFont typeface="Courier New" pitchFamily="49" charset="0"/>
              <a:buChar char="o"/>
            </a:pPr>
            <a:r>
              <a:rPr lang="ru-RU" sz="1600" b="1" dirty="0">
                <a:cs typeface="Times New Roman" pitchFamily="18" charset="0"/>
              </a:rPr>
              <a:t>Метод погруженной границы для областей сложной геометрии</a:t>
            </a:r>
            <a:endParaRPr lang="en-US" sz="1600" b="1" dirty="0"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sz="1600" b="1" dirty="0">
                <a:cs typeface="Times New Roman" pitchFamily="18" charset="0"/>
              </a:rPr>
              <a:t>Реализация на </a:t>
            </a:r>
            <a:r>
              <a:rPr lang="en-US" sz="1600" b="1" dirty="0">
                <a:cs typeface="Times New Roman" pitchFamily="18" charset="0"/>
              </a:rPr>
              <a:t>C/C++ </a:t>
            </a:r>
            <a:r>
              <a:rPr lang="ru-RU" sz="1600" b="1" dirty="0">
                <a:cs typeface="Times New Roman" pitchFamily="18" charset="0"/>
              </a:rPr>
              <a:t>на суперкомпьютерных архитектурах:</a:t>
            </a:r>
            <a:endParaRPr lang="en-US" sz="1600" b="1" dirty="0">
              <a:cs typeface="Times New Roman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92" y="4293625"/>
            <a:ext cx="4896544" cy="6345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99579" y="3717032"/>
            <a:ext cx="335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cs typeface="Times New Roman" pitchFamily="18" charset="0"/>
              </a:rPr>
              <a:t>Расчет поля скорости ветра в центре Москвы (</a:t>
            </a:r>
            <a:r>
              <a:rPr lang="en-US" b="1" dirty="0">
                <a:cs typeface="Times New Roman" pitchFamily="18" charset="0"/>
              </a:rPr>
              <a:t>LES</a:t>
            </a:r>
            <a:r>
              <a:rPr lang="ru-RU" b="1" dirty="0">
                <a:cs typeface="Times New Roman" pitchFamily="18" charset="0"/>
              </a:rPr>
              <a:t>)</a:t>
            </a:r>
          </a:p>
        </p:txBody>
      </p:sp>
      <p:pic>
        <p:nvPicPr>
          <p:cNvPr id="21" name="Рисунок 20" descr="dom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63925" y="4625372"/>
            <a:ext cx="1399149" cy="1135826"/>
          </a:xfrm>
          <a:prstGeom prst="rect">
            <a:avLst/>
          </a:prstGeom>
        </p:spPr>
      </p:pic>
      <p:pic>
        <p:nvPicPr>
          <p:cNvPr id="22" name="Рисунок 21" descr="doma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08140" y="4625373"/>
            <a:ext cx="1397448" cy="1134445"/>
          </a:xfrm>
          <a:prstGeom prst="rect">
            <a:avLst/>
          </a:prstGeom>
        </p:spPr>
      </p:pic>
      <p:sp>
        <p:nvSpPr>
          <p:cNvPr id="23" name="Стрелка вправо 22"/>
          <p:cNvSpPr/>
          <p:nvPr/>
        </p:nvSpPr>
        <p:spPr>
          <a:xfrm>
            <a:off x="9004084" y="5057421"/>
            <a:ext cx="457056" cy="144453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714226" y="5833559"/>
            <a:ext cx="2997309" cy="883652"/>
          </a:xfrm>
          <a:prstGeom prst="rect">
            <a:avLst/>
          </a:prstGeom>
        </p:spPr>
        <p:txBody>
          <a:bodyPr vert="horz" lIns="68587" tIns="34293" rIns="68587" bIns="3429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33" lvl="1" indent="0">
              <a:buNone/>
            </a:pPr>
            <a:r>
              <a:rPr lang="en-US" sz="1400" b="1" dirty="0">
                <a:cs typeface="Times New Roman" pitchFamily="18" charset="0"/>
              </a:rPr>
              <a:t>CPU</a:t>
            </a:r>
            <a:r>
              <a:rPr lang="en-US" sz="1400" dirty="0">
                <a:cs typeface="Times New Roman" pitchFamily="18" charset="0"/>
              </a:rPr>
              <a:t>: </a:t>
            </a:r>
            <a:r>
              <a:rPr lang="en-US" sz="1400" b="1" dirty="0">
                <a:cs typeface="Times New Roman" pitchFamily="18" charset="0"/>
              </a:rPr>
              <a:t>MPI + </a:t>
            </a:r>
            <a:r>
              <a:rPr lang="en-US" sz="1400" b="1" dirty="0" err="1">
                <a:cs typeface="Times New Roman" pitchFamily="18" charset="0"/>
              </a:rPr>
              <a:t>OpenMP</a:t>
            </a:r>
            <a:endParaRPr lang="en-US" sz="1400" b="1" dirty="0">
              <a:cs typeface="Times New Roman" pitchFamily="18" charset="0"/>
            </a:endParaRPr>
          </a:p>
          <a:p>
            <a:pPr marL="342933" lvl="1" indent="0">
              <a:buNone/>
            </a:pPr>
            <a:r>
              <a:rPr lang="en-US" sz="1400" b="1" dirty="0">
                <a:cs typeface="Times New Roman" pitchFamily="18" charset="0"/>
              </a:rPr>
              <a:t>GPU: MPI + </a:t>
            </a:r>
            <a:r>
              <a:rPr lang="en-US" sz="1400" b="1" dirty="0" err="1">
                <a:cs typeface="Times New Roman" pitchFamily="18" charset="0"/>
              </a:rPr>
              <a:t>OpenMP</a:t>
            </a:r>
            <a:r>
              <a:rPr lang="en-US" sz="1400" b="1" dirty="0">
                <a:cs typeface="Times New Roman" pitchFamily="18" charset="0"/>
              </a:rPr>
              <a:t> + CUDA</a:t>
            </a:r>
          </a:p>
          <a:p>
            <a:pPr marL="342933" lvl="1" indent="0">
              <a:buNone/>
            </a:pPr>
            <a:r>
              <a:rPr lang="en-US" sz="1400" b="1" dirty="0">
                <a:cs typeface="Times New Roman" pitchFamily="18" charset="0"/>
              </a:rPr>
              <a:t>Intel Xeon Phi: MPI + </a:t>
            </a:r>
            <a:r>
              <a:rPr lang="en-US" sz="1400" b="1" dirty="0" err="1">
                <a:cs typeface="Times New Roman" pitchFamily="18" charset="0"/>
              </a:rPr>
              <a:t>OpenMP</a:t>
            </a:r>
            <a:endParaRPr lang="en-US" sz="1400" b="1" dirty="0">
              <a:cs typeface="Times New Roman" pitchFamily="18" charset="0"/>
            </a:endParaRPr>
          </a:p>
          <a:p>
            <a:endParaRPr lang="en-US" sz="1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A30290-37EE-8041-8438-430F3AFBA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8696"/>
          <a:stretch/>
        </p:blipFill>
        <p:spPr>
          <a:xfrm>
            <a:off x="7608169" y="836713"/>
            <a:ext cx="3243981" cy="28579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4DE148-5ABC-2E49-A662-58E33A01056F}"/>
              </a:ext>
            </a:extLst>
          </p:cNvPr>
          <p:cNvSpPr txBox="1"/>
          <p:nvPr/>
        </p:nvSpPr>
        <p:spPr>
          <a:xfrm>
            <a:off x="7491916" y="5921516"/>
            <a:ext cx="341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cs typeface="Times New Roman" pitchFamily="18" charset="0"/>
              </a:rPr>
              <a:t>Вычислительная сетка в методе погружённой границы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49A54A-A338-A849-BB18-B0F2A22F2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601" y="5649094"/>
            <a:ext cx="1702889" cy="1135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302CF0-5B47-AC47-8C46-8582D649DB08}"/>
              </a:ext>
            </a:extLst>
          </p:cNvPr>
          <p:cNvSpPr txBox="1"/>
          <p:nvPr/>
        </p:nvSpPr>
        <p:spPr>
          <a:xfrm>
            <a:off x="4410629" y="6444044"/>
            <a:ext cx="151355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Ломоносов-2</a:t>
            </a:r>
          </a:p>
        </p:txBody>
      </p:sp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808BC182-8D75-BB4A-8539-BB83DC8D4252}"/>
              </a:ext>
            </a:extLst>
          </p:cNvPr>
          <p:cNvSpPr/>
          <p:nvPr/>
        </p:nvSpPr>
        <p:spPr>
          <a:xfrm>
            <a:off x="3809261" y="6208222"/>
            <a:ext cx="418020" cy="31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97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9" name="Рисунок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6047" y="3501008"/>
            <a:ext cx="468700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2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7602" y="3501008"/>
            <a:ext cx="5304589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805529" y="2643894"/>
            <a:ext cx="2244328" cy="714375"/>
            <a:chOff x="1500166" y="857232"/>
            <a:chExt cx="2857520" cy="929873"/>
          </a:xfrm>
        </p:grpSpPr>
        <p:pic>
          <p:nvPicPr>
            <p:cNvPr id="12187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8794" y="857232"/>
              <a:ext cx="2428892" cy="92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876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00166" y="1142984"/>
              <a:ext cx="390525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186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0116" y="5878547"/>
            <a:ext cx="2708671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1862" name="Object 6"/>
          <p:cNvGraphicFramePr>
            <a:graphicFrameLocks noChangeAspect="1"/>
          </p:cNvGraphicFramePr>
          <p:nvPr/>
        </p:nvGraphicFramePr>
        <p:xfrm>
          <a:off x="4301801" y="2780928"/>
          <a:ext cx="942446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9" name="Формула" r:id="rId8" imgW="609336" imgH="203112" progId="Equation.3">
                  <p:embed/>
                </p:oleObj>
              </mc:Choice>
              <mc:Fallback>
                <p:oleObj name="Формула" r:id="rId8" imgW="609336" imgH="203112" progId="Equation.3">
                  <p:embed/>
                  <p:pic>
                    <p:nvPicPr>
                      <p:cNvPr id="12186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1801" y="2780928"/>
                        <a:ext cx="942446" cy="29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393922" y="2698126"/>
            <a:ext cx="6095072" cy="337439"/>
          </a:xfrm>
          <a:prstGeom prst="rect">
            <a:avLst/>
          </a:prstGeom>
        </p:spPr>
        <p:txBody>
          <a:bodyPr wrap="square" lIns="90323" tIns="45168" rIns="90323" bIns="45168">
            <a:spAutoFit/>
          </a:bodyPr>
          <a:lstStyle/>
          <a:p>
            <a:pPr marL="270976" indent="-270976">
              <a:spcBef>
                <a:spcPts val="580"/>
              </a:spcBef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(Критерий линейной устойчивости 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Майлса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Ховарда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1961)</a:t>
            </a:r>
          </a:p>
        </p:txBody>
      </p:sp>
      <p:graphicFrame>
        <p:nvGraphicFramePr>
          <p:cNvPr id="121863" name="Object 7"/>
          <p:cNvGraphicFramePr>
            <a:graphicFrameLocks noChangeAspect="1"/>
          </p:cNvGraphicFramePr>
          <p:nvPr/>
        </p:nvGraphicFramePr>
        <p:xfrm>
          <a:off x="4223793" y="2204865"/>
          <a:ext cx="753269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" name="Формула" r:id="rId10" imgW="418918" imgH="203112" progId="Equation.3">
                  <p:embed/>
                </p:oleObj>
              </mc:Choice>
              <mc:Fallback>
                <p:oleObj name="Формула" r:id="rId10" imgW="418918" imgH="203112" progId="Equation.3">
                  <p:embed/>
                  <p:pic>
                    <p:nvPicPr>
                      <p:cNvPr id="12186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3793" y="2204865"/>
                        <a:ext cx="753269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447928" y="2204865"/>
            <a:ext cx="4014340" cy="337439"/>
          </a:xfrm>
          <a:prstGeom prst="rect">
            <a:avLst/>
          </a:prstGeom>
        </p:spPr>
        <p:txBody>
          <a:bodyPr wrap="square" lIns="90323" tIns="45168" rIns="90323" bIns="45168">
            <a:spAutoFit/>
          </a:bodyPr>
          <a:lstStyle/>
          <a:p>
            <a:pPr marL="270976" indent="-270976">
              <a:spcBef>
                <a:spcPts val="580"/>
              </a:spcBef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энергетических соображений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65626" y="84578"/>
            <a:ext cx="10345995" cy="1143000"/>
          </a:xfrm>
          <a:prstGeom prst="rect">
            <a:avLst/>
          </a:prstGeom>
        </p:spPr>
        <p:txBody>
          <a:bodyPr lIns="90323" tIns="45168" rIns="90323" bIns="45168">
            <a:norm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cs typeface="Times New Roman" pitchFamily="18" charset="0"/>
              </a:rPr>
              <a:t>DNS</a:t>
            </a:r>
            <a:r>
              <a:rPr lang="ru-RU" sz="2400" b="1" dirty="0">
                <a:solidFill>
                  <a:schemeClr val="tx2"/>
                </a:solidFill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cs typeface="Times New Roman" pitchFamily="18" charset="0"/>
              </a:rPr>
              <a:t>Существует ли турбулентность при очень больших числах Ричардсона?</a:t>
            </a:r>
            <a:endParaRPr lang="en-US" sz="2400" b="1" dirty="0">
              <a:solidFill>
                <a:schemeClr val="tx2"/>
              </a:solidFill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54120" y="3142353"/>
            <a:ext cx="3588399" cy="337439"/>
          </a:xfrm>
          <a:prstGeom prst="rect">
            <a:avLst/>
          </a:prstGeom>
        </p:spPr>
        <p:txBody>
          <a:bodyPr wrap="square" lIns="90323" tIns="45168" rIns="90323" bIns="45168">
            <a:spAutoFit/>
          </a:bodyPr>
          <a:lstStyle/>
          <a:p>
            <a:pPr marL="270976" indent="-270976">
              <a:spcBef>
                <a:spcPts val="580"/>
              </a:spcBef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Турбулентное число Прандтля</a:t>
            </a:r>
          </a:p>
        </p:txBody>
      </p:sp>
      <p:sp>
        <p:nvSpPr>
          <p:cNvPr id="121874" name="TextBox 16"/>
          <p:cNvSpPr txBox="1">
            <a:spLocks noChangeArrowheads="1"/>
          </p:cNvSpPr>
          <p:nvPr/>
        </p:nvSpPr>
        <p:spPr bwMode="auto">
          <a:xfrm>
            <a:off x="4847886" y="4365227"/>
            <a:ext cx="1560173" cy="101479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90323" tIns="45168" rIns="90323" bIns="45168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latin typeface="Times New Roman" pitchFamily="18" charset="0"/>
              </a:rPr>
              <a:t>~10</a:t>
            </a:r>
            <a:r>
              <a:rPr lang="en-US" sz="1200" b="1" baseline="30000" dirty="0">
                <a:solidFill>
                  <a:prstClr val="white"/>
                </a:solidFill>
                <a:latin typeface="Times New Roman" pitchFamily="18" charset="0"/>
              </a:rPr>
              <a:t>8</a:t>
            </a:r>
            <a:r>
              <a:rPr lang="en-US" sz="1200" b="1" dirty="0">
                <a:solidFill>
                  <a:prstClr val="white"/>
                </a:solidFill>
                <a:latin typeface="Times New Roman" pitchFamily="18" charset="0"/>
              </a:rPr>
              <a:t>  </a:t>
            </a:r>
            <a:r>
              <a:rPr lang="ru-RU" sz="1200" b="1" dirty="0">
                <a:solidFill>
                  <a:prstClr val="white"/>
                </a:solidFill>
                <a:latin typeface="Times New Roman" pitchFamily="18" charset="0"/>
              </a:rPr>
              <a:t>узлов сетки</a:t>
            </a:r>
            <a:endParaRPr lang="en-US" sz="1200" b="1" dirty="0">
              <a:solidFill>
                <a:prstClr val="white"/>
              </a:solidFill>
              <a:latin typeface="Times New Roman" pitchFamily="18" charset="0"/>
            </a:endParaRPr>
          </a:p>
          <a:p>
            <a:r>
              <a:rPr lang="ru-RU" sz="1200" b="1" dirty="0">
                <a:solidFill>
                  <a:prstClr val="white"/>
                </a:solidFill>
                <a:latin typeface="Times New Roman" pitchFamily="18" charset="0"/>
              </a:rPr>
              <a:t>Суперкомпьютер</a:t>
            </a:r>
          </a:p>
          <a:p>
            <a:r>
              <a:rPr lang="ru-RU" sz="1200" b="1" dirty="0">
                <a:solidFill>
                  <a:prstClr val="white"/>
                </a:solidFill>
                <a:latin typeface="Times New Roman" pitchFamily="18" charset="0"/>
              </a:rPr>
              <a:t>«Ломоносов»</a:t>
            </a:r>
            <a:endParaRPr lang="en-US" sz="1200" b="1" dirty="0">
              <a:solidFill>
                <a:prstClr val="white"/>
              </a:solidFill>
              <a:latin typeface="Times New Roman" pitchFamily="18" charset="0"/>
            </a:endParaRPr>
          </a:p>
          <a:p>
            <a:r>
              <a:rPr lang="en-US" sz="1200" b="1" dirty="0">
                <a:solidFill>
                  <a:prstClr val="white"/>
                </a:solidFill>
                <a:latin typeface="Times New Roman" pitchFamily="18" charset="0"/>
              </a:rPr>
              <a:t>~10</a:t>
            </a:r>
            <a:r>
              <a:rPr lang="en-US" sz="1200" b="1" baseline="30000" dirty="0">
                <a:solidFill>
                  <a:prstClr val="white"/>
                </a:solidFill>
                <a:latin typeface="Times New Roman" pitchFamily="18" charset="0"/>
              </a:rPr>
              <a:t>2</a:t>
            </a:r>
            <a:r>
              <a:rPr lang="ru-RU" sz="1200" b="1" dirty="0">
                <a:solidFill>
                  <a:prstClr val="white"/>
                </a:solidFill>
                <a:latin typeface="Times New Roman" pitchFamily="18" charset="0"/>
              </a:rPr>
              <a:t> часов расчета</a:t>
            </a:r>
            <a:endParaRPr lang="en-US" sz="1200" b="1" dirty="0">
              <a:solidFill>
                <a:prstClr val="white"/>
              </a:solidFill>
              <a:latin typeface="Times New Roman" pitchFamily="18" charset="0"/>
            </a:endParaRPr>
          </a:p>
          <a:p>
            <a:r>
              <a:rPr lang="en-US" sz="1200" b="1" dirty="0">
                <a:solidFill>
                  <a:prstClr val="white"/>
                </a:solidFill>
                <a:latin typeface="Times New Roman" pitchFamily="18" charset="0"/>
              </a:rPr>
              <a:t>~ 1000 </a:t>
            </a:r>
            <a:r>
              <a:rPr lang="ru-RU" sz="1200" b="1" dirty="0">
                <a:solidFill>
                  <a:prstClr val="white"/>
                </a:solidFill>
                <a:latin typeface="Times New Roman" pitchFamily="18" charset="0"/>
              </a:rPr>
              <a:t>ядер</a:t>
            </a:r>
            <a:r>
              <a:rPr lang="en-US" sz="12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endParaRPr lang="ru-RU" sz="1200" b="1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21878" name="Line 22"/>
          <p:cNvSpPr>
            <a:spLocks noChangeShapeType="1"/>
          </p:cNvSpPr>
          <p:nvPr/>
        </p:nvSpPr>
        <p:spPr bwMode="auto">
          <a:xfrm>
            <a:off x="6174012" y="3717032"/>
            <a:ext cx="2262251" cy="115212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8514289" y="4869160"/>
            <a:ext cx="309565" cy="285752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23" tIns="45168" rIns="90323" bIns="45168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6096000" y="5085186"/>
            <a:ext cx="2340260" cy="648072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748" name="Picture 4" descr="D:\0pdfchst\DNS\25\tsect-color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3001" y="620688"/>
            <a:ext cx="7386761" cy="158417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160032" y="4005122"/>
            <a:ext cx="780087" cy="337439"/>
          </a:xfrm>
          <a:prstGeom prst="rect">
            <a:avLst/>
          </a:prstGeom>
        </p:spPr>
        <p:txBody>
          <a:bodyPr wrap="square" lIns="90323" tIns="45168" rIns="90323" bIns="45168">
            <a:spAutoFit/>
          </a:bodyPr>
          <a:lstStyle/>
          <a:p>
            <a:pPr marL="270976" indent="-270976">
              <a:spcBef>
                <a:spcPts val="58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DNS</a:t>
            </a:r>
            <a:endParaRPr lang="ru-RU" sz="16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2278" y="620688"/>
            <a:ext cx="2456723" cy="1383880"/>
          </a:xfrm>
          <a:prstGeom prst="rect">
            <a:avLst/>
          </a:prstGeom>
          <a:noFill/>
        </p:spPr>
        <p:txBody>
          <a:bodyPr wrap="square" lIns="90323" tIns="45168" rIns="90323" bIns="45168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Организованные структуры при устойчивой стратификации (вертикальное сечение поля температуры, 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DNS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течение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Куэтта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110113" y="3645154"/>
            <a:ext cx="3276364" cy="660605"/>
          </a:xfrm>
          <a:prstGeom prst="rect">
            <a:avLst/>
          </a:prstGeom>
        </p:spPr>
        <p:txBody>
          <a:bodyPr wrap="square" lIns="90323" tIns="45168" rIns="90323" bIns="45168">
            <a:spAutoFit/>
          </a:bodyPr>
          <a:lstStyle/>
          <a:p>
            <a:pPr marL="270976" indent="-270976">
              <a:spcBef>
                <a:spcPts val="580"/>
              </a:spcBef>
              <a:defRPr/>
            </a:pPr>
            <a:r>
              <a:rPr lang="ru-RU" sz="1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Измерения</a:t>
            </a:r>
            <a:r>
              <a:rPr lang="en-US" sz="1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0976" indent="-270976">
              <a:spcBef>
                <a:spcPts val="580"/>
              </a:spcBef>
              <a:defRPr/>
            </a:pPr>
            <a:r>
              <a:rPr lang="ru-RU" sz="1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Zilitinkevich</a:t>
            </a:r>
            <a:r>
              <a:rPr lang="en-US" sz="1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et. al, 2009 </a:t>
            </a:r>
            <a:r>
              <a:rPr lang="ru-RU" sz="1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121865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47529" y="1988840"/>
            <a:ext cx="18573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470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234" y="1269323"/>
            <a:ext cx="6318702" cy="562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33829" y="44"/>
            <a:ext cx="11713027" cy="1445435"/>
          </a:xfrm>
          <a:prstGeom prst="rect">
            <a:avLst/>
          </a:prstGeom>
        </p:spPr>
        <p:txBody>
          <a:bodyPr wrap="square" lIns="90323" tIns="45168" rIns="90323" bIns="45168">
            <a:spAutoFit/>
          </a:bodyPr>
          <a:lstStyle/>
          <a:p>
            <a:pPr algn="ctr"/>
            <a:r>
              <a:rPr lang="ru-RU" sz="2200" b="1" dirty="0">
                <a:solidFill>
                  <a:srgbClr val="1F497D"/>
                </a:solidFill>
                <a:cs typeface="Times New Roman" pitchFamily="18" charset="0"/>
              </a:rPr>
              <a:t>Применение  </a:t>
            </a:r>
            <a:r>
              <a:rPr lang="en-US" sz="2200" b="1" dirty="0">
                <a:solidFill>
                  <a:srgbClr val="1F497D"/>
                </a:solidFill>
                <a:cs typeface="Times New Roman" pitchFamily="18" charset="0"/>
              </a:rPr>
              <a:t>LES-</a:t>
            </a:r>
            <a:r>
              <a:rPr lang="ru-RU" sz="2200" b="1" dirty="0">
                <a:solidFill>
                  <a:srgbClr val="1F497D"/>
                </a:solidFill>
                <a:cs typeface="Times New Roman" pitchFamily="18" charset="0"/>
              </a:rPr>
              <a:t>модели</a:t>
            </a:r>
            <a:r>
              <a:rPr lang="en-US" sz="2200" b="1" dirty="0">
                <a:solidFill>
                  <a:srgbClr val="1F497D"/>
                </a:solidFill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1F497D"/>
                </a:solidFill>
                <a:cs typeface="Times New Roman" pitchFamily="18" charset="0"/>
              </a:rPr>
              <a:t>для тестирования и разработки локально одномерных моделей пограничного слоя атмосферы (1</a:t>
            </a:r>
            <a:r>
              <a:rPr lang="en-US" sz="2200" b="1" dirty="0">
                <a:solidFill>
                  <a:srgbClr val="1F497D"/>
                </a:solidFill>
                <a:cs typeface="Times New Roman" pitchFamily="18" charset="0"/>
              </a:rPr>
              <a:t>D-RANS</a:t>
            </a:r>
            <a:r>
              <a:rPr lang="ru-RU" sz="2200" b="1" dirty="0">
                <a:solidFill>
                  <a:srgbClr val="1F497D"/>
                </a:solidFill>
                <a:cs typeface="Times New Roman" pitchFamily="18" charset="0"/>
              </a:rPr>
              <a:t>)</a:t>
            </a:r>
            <a:r>
              <a:rPr lang="en-US" sz="2200" b="1" dirty="0">
                <a:solidFill>
                  <a:srgbClr val="1F497D"/>
                </a:solidFill>
                <a:cs typeface="Times New Roman" pitchFamily="18" charset="0"/>
              </a:rPr>
              <a:t>. </a:t>
            </a:r>
            <a:r>
              <a:rPr lang="ru-RU" sz="2200" b="1" dirty="0">
                <a:solidFill>
                  <a:srgbClr val="1F497D"/>
                </a:solidFill>
                <a:cs typeface="Times New Roman" pitchFamily="18" charset="0"/>
              </a:rPr>
              <a:t> Турбулентное течение </a:t>
            </a:r>
            <a:r>
              <a:rPr lang="ru-RU" sz="2200" b="1" dirty="0" err="1">
                <a:solidFill>
                  <a:srgbClr val="1F497D"/>
                </a:solidFill>
                <a:cs typeface="Times New Roman" pitchFamily="18" charset="0"/>
              </a:rPr>
              <a:t>Экмана</a:t>
            </a:r>
            <a:r>
              <a:rPr lang="ru-RU" sz="2200" b="1" dirty="0">
                <a:solidFill>
                  <a:srgbClr val="1F497D"/>
                </a:solidFill>
                <a:cs typeface="Times New Roman" pitchFamily="18" charset="0"/>
              </a:rPr>
              <a:t> при устойчивой стратификации. Результаты </a:t>
            </a:r>
            <a:r>
              <a:rPr lang="ru-RU" sz="2200" b="1" dirty="0" err="1">
                <a:solidFill>
                  <a:srgbClr val="1F497D"/>
                </a:solidFill>
                <a:cs typeface="Times New Roman" pitchFamily="18" charset="0"/>
              </a:rPr>
              <a:t>вихреразрешающего</a:t>
            </a:r>
            <a:r>
              <a:rPr lang="ru-RU" sz="2200" b="1" dirty="0">
                <a:solidFill>
                  <a:srgbClr val="1F497D"/>
                </a:solidFill>
                <a:cs typeface="Times New Roman" pitchFamily="18" charset="0"/>
              </a:rPr>
              <a:t> моделирования используются как эталонное решение. </a:t>
            </a:r>
          </a:p>
        </p:txBody>
      </p:sp>
    </p:spTree>
    <p:extLst>
      <p:ext uri="{BB962C8B-B14F-4D97-AF65-F5344CB8AC3E}">
        <p14:creationId xmlns:p14="http://schemas.microsoft.com/office/powerpoint/2010/main" val="2894353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A94E4-18F0-6F42-9B6F-E11A683D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70" y="97630"/>
            <a:ext cx="7190848" cy="1919856"/>
          </a:xfrm>
        </p:spPr>
        <p:txBody>
          <a:bodyPr>
            <a:noAutofit/>
          </a:bodyPr>
          <a:lstStyle/>
          <a:p>
            <a:r>
              <a:rPr lang="ru-RU" sz="3600" dirty="0"/>
              <a:t>Турбулентное замыкание на основе релаксации масштаба длины</a:t>
            </a:r>
            <a:br>
              <a:rPr lang="ru-RU" sz="3600" dirty="0"/>
            </a:br>
            <a:r>
              <a:rPr lang="ru-RU" sz="2800" i="1" dirty="0"/>
              <a:t>(Мортиков, Глазунов, Дебольский, Лыкосов, </a:t>
            </a:r>
            <a:r>
              <a:rPr lang="ru-RU" sz="2800" i="1" dirty="0" err="1"/>
              <a:t>Зилитинкевич</a:t>
            </a:r>
            <a:r>
              <a:rPr lang="ru-RU" sz="2800" i="1" dirty="0"/>
              <a:t>, ДАН, 2019)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37440-B234-CE41-9ACE-8F82E464F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159454"/>
            <a:ext cx="6893379" cy="4351338"/>
          </a:xfrm>
        </p:spPr>
        <p:txBody>
          <a:bodyPr>
            <a:normAutofit/>
          </a:bodyPr>
          <a:lstStyle/>
          <a:p>
            <a:r>
              <a:rPr lang="ru-RU" sz="2400" dirty="0"/>
              <a:t>Масштаб длины турбулентности </a:t>
            </a:r>
            <a:r>
              <a:rPr lang="ru-RU" sz="2400" dirty="0" err="1"/>
              <a:t>релаксирует</a:t>
            </a:r>
            <a:r>
              <a:rPr lang="ru-RU" sz="2400" dirty="0"/>
              <a:t> к равновесному значению: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55A949-3BD0-D346-AF8D-FBC1EAEF4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66" y="2848769"/>
            <a:ext cx="2908300" cy="1066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3F91D4-DBAA-F44D-B4DA-6368DB6A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6" y="5497705"/>
            <a:ext cx="5778500" cy="1155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3D264B-92D1-1A48-9AD6-71E76F446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13" y="3808073"/>
            <a:ext cx="3987800" cy="1054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E77FC3-58A9-AB4E-95D3-C5B2546B5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179" y="61982"/>
            <a:ext cx="4800600" cy="347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301FDB-9D6C-2443-A7BE-95C7CD7BB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888" y="3599542"/>
            <a:ext cx="4627864" cy="3196475"/>
          </a:xfrm>
          <a:prstGeom prst="rect">
            <a:avLst/>
          </a:prstGeom>
        </p:spPr>
      </p:pic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id="{5BB468DD-2E9E-584C-B008-6DE191F1EF75}"/>
              </a:ext>
            </a:extLst>
          </p:cNvPr>
          <p:cNvSpPr/>
          <p:nvPr/>
        </p:nvSpPr>
        <p:spPr>
          <a:xfrm>
            <a:off x="2322286" y="4874873"/>
            <a:ext cx="551543" cy="635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25922-71B4-F249-B5CF-107A5A003462}"/>
              </a:ext>
            </a:extLst>
          </p:cNvPr>
          <p:cNvSpPr txBox="1"/>
          <p:nvPr/>
        </p:nvSpPr>
        <p:spPr>
          <a:xfrm>
            <a:off x="10305143" y="2365829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511CEE-D0FB-434E-A1E1-093CC77EC890}"/>
              </a:ext>
            </a:extLst>
          </p:cNvPr>
          <p:cNvSpPr txBox="1"/>
          <p:nvPr/>
        </p:nvSpPr>
        <p:spPr>
          <a:xfrm>
            <a:off x="10487757" y="5890889"/>
            <a:ext cx="107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Скорость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B2BC1E0-3DC7-804C-8FA6-4FE08A4A1C8A}"/>
              </a:ext>
            </a:extLst>
          </p:cNvPr>
          <p:cNvCxnSpPr/>
          <p:nvPr/>
        </p:nvCxnSpPr>
        <p:spPr>
          <a:xfrm flipH="1" flipV="1">
            <a:off x="8940800" y="2159454"/>
            <a:ext cx="246743" cy="5757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65F675-74FD-5E49-8019-C8AC61BB7033}"/>
              </a:ext>
            </a:extLst>
          </p:cNvPr>
          <p:cNvSpPr txBox="1"/>
          <p:nvPr/>
        </p:nvSpPr>
        <p:spPr>
          <a:xfrm>
            <a:off x="8998860" y="2706133"/>
            <a:ext cx="49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LES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B351A0C-C2EA-FA4D-9579-A2F98558D796}"/>
              </a:ext>
            </a:extLst>
          </p:cNvPr>
          <p:cNvCxnSpPr/>
          <p:nvPr/>
        </p:nvCxnSpPr>
        <p:spPr>
          <a:xfrm flipH="1">
            <a:off x="8882743" y="2017486"/>
            <a:ext cx="89499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BC039A2-E83C-DA40-92CC-04DA708DD4DD}"/>
              </a:ext>
            </a:extLst>
          </p:cNvPr>
          <p:cNvSpPr txBox="1"/>
          <p:nvPr/>
        </p:nvSpPr>
        <p:spPr>
          <a:xfrm>
            <a:off x="9884229" y="1915886"/>
            <a:ext cx="199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Новое замыкание</a:t>
            </a:r>
          </a:p>
        </p:txBody>
      </p:sp>
    </p:spTree>
    <p:extLst>
      <p:ext uri="{BB962C8B-B14F-4D97-AF65-F5344CB8AC3E}">
        <p14:creationId xmlns:p14="http://schemas.microsoft.com/office/powerpoint/2010/main" val="199055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6" descr="http://www.brockmann-consult.de/CloudStructures/images/convection-cells-streets/20060204_20555.jpg"/>
          <p:cNvPicPr>
            <a:picLocks noChangeAspect="1" noChangeArrowheads="1"/>
          </p:cNvPicPr>
          <p:nvPr/>
        </p:nvPicPr>
        <p:blipFill>
          <a:blip r:embed="rId3" cstate="print">
            <a:lum bright="10000" contrast="36000"/>
          </a:blip>
          <a:srcRect/>
          <a:stretch>
            <a:fillRect/>
          </a:stretch>
        </p:blipFill>
        <p:spPr bwMode="auto">
          <a:xfrm>
            <a:off x="5790461" y="2735169"/>
            <a:ext cx="5897147" cy="410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6" descr="1w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19" y="4543819"/>
            <a:ext cx="4586845" cy="224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3710" y="71439"/>
            <a:ext cx="5008033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26"/>
          <p:cNvGrpSpPr>
            <a:grpSpLocks/>
          </p:cNvGrpSpPr>
          <p:nvPr/>
        </p:nvGrpSpPr>
        <p:grpSpPr bwMode="auto">
          <a:xfrm>
            <a:off x="2395943" y="71570"/>
            <a:ext cx="9542479" cy="3083217"/>
            <a:chOff x="84697" y="571480"/>
            <a:chExt cx="8808477" cy="2797175"/>
          </a:xfrm>
        </p:grpSpPr>
        <p:pic>
          <p:nvPicPr>
            <p:cNvPr id="2356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9124" y="571480"/>
              <a:ext cx="4464050" cy="279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Овал 3"/>
            <p:cNvSpPr/>
            <p:nvPr/>
          </p:nvSpPr>
          <p:spPr>
            <a:xfrm>
              <a:off x="2857479" y="928598"/>
              <a:ext cx="1071567" cy="99993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Овал 4"/>
            <p:cNvSpPr/>
            <p:nvPr/>
          </p:nvSpPr>
          <p:spPr>
            <a:xfrm>
              <a:off x="7858121" y="642903"/>
              <a:ext cx="285751" cy="1357052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3857607" y="1857108"/>
              <a:ext cx="276226" cy="295218"/>
            </a:xfrm>
            <a:prstGeom prst="ellipse">
              <a:avLst/>
            </a:prstGeom>
            <a:noFill/>
            <a:ln w="34925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2357415" y="1357141"/>
              <a:ext cx="276226" cy="295218"/>
            </a:xfrm>
            <a:prstGeom prst="ellipse">
              <a:avLst/>
            </a:prstGeom>
            <a:noFill/>
            <a:ln w="34925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3000354" y="1214293"/>
              <a:ext cx="276226" cy="295218"/>
            </a:xfrm>
            <a:prstGeom prst="ellipse">
              <a:avLst/>
            </a:prstGeom>
            <a:noFill/>
            <a:ln w="34925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4286234" y="1428565"/>
              <a:ext cx="276226" cy="295218"/>
            </a:xfrm>
            <a:prstGeom prst="ellipse">
              <a:avLst/>
            </a:prstGeom>
            <a:noFill/>
            <a:ln w="34925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Овал 20"/>
            <p:cNvSpPr/>
            <p:nvPr/>
          </p:nvSpPr>
          <p:spPr>
            <a:xfrm>
              <a:off x="2285977" y="1785684"/>
              <a:ext cx="276226" cy="295218"/>
            </a:xfrm>
            <a:prstGeom prst="ellipse">
              <a:avLst/>
            </a:prstGeom>
            <a:noFill/>
            <a:ln w="34925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2500291" y="1499988"/>
              <a:ext cx="1071566" cy="99993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8072434" y="1428565"/>
              <a:ext cx="785815" cy="857085"/>
            </a:xfrm>
            <a:prstGeom prst="ellipse">
              <a:avLst/>
            </a:prstGeom>
            <a:noFill/>
            <a:ln w="34925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577" name="TextBox 23"/>
            <p:cNvSpPr txBox="1">
              <a:spLocks noChangeArrowheads="1"/>
            </p:cNvSpPr>
            <p:nvPr/>
          </p:nvSpPr>
          <p:spPr bwMode="auto">
            <a:xfrm>
              <a:off x="84697" y="2727788"/>
              <a:ext cx="4096638" cy="335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cs typeface="Times New Roman" pitchFamily="18" charset="0"/>
                </a:rPr>
                <a:t>Когерентные (организованные) структуры</a:t>
              </a:r>
            </a:p>
          </p:txBody>
        </p:sp>
        <p:sp>
          <p:nvSpPr>
            <p:cNvPr id="23578" name="TextBox 24"/>
            <p:cNvSpPr txBox="1">
              <a:spLocks noChangeArrowheads="1"/>
            </p:cNvSpPr>
            <p:nvPr/>
          </p:nvSpPr>
          <p:spPr bwMode="auto">
            <a:xfrm>
              <a:off x="684131" y="2526898"/>
              <a:ext cx="3404554" cy="335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0099FF"/>
                  </a:solidFill>
                  <a:cs typeface="Times New Roman" pitchFamily="18" charset="0"/>
                </a:rPr>
                <a:t>Мелкомасштабная турбулентность</a:t>
              </a:r>
            </a:p>
          </p:txBody>
        </p:sp>
      </p:grpSp>
      <p:sp>
        <p:nvSpPr>
          <p:cNvPr id="23557" name="Text Box 13"/>
          <p:cNvSpPr txBox="1">
            <a:spLocks noChangeArrowheads="1"/>
          </p:cNvSpPr>
          <p:nvPr/>
        </p:nvSpPr>
        <p:spPr bwMode="auto">
          <a:xfrm>
            <a:off x="9767376" y="5273233"/>
            <a:ext cx="858176" cy="549275"/>
          </a:xfrm>
          <a:prstGeom prst="rect">
            <a:avLst/>
          </a:prstGeom>
          <a:solidFill>
            <a:schemeClr val="bg1">
              <a:alpha val="52156"/>
            </a:schemeClr>
          </a:solidFill>
          <a:ln w="9525">
            <a:noFill/>
            <a:miter lim="800000"/>
            <a:headEnd/>
            <a:tailEnd/>
          </a:ln>
        </p:spPr>
        <p:txBody>
          <a:bodyPr lIns="90323" tIns="45168" rIns="90323" bIns="45168">
            <a:spAutoFit/>
          </a:bodyPr>
          <a:lstStyle/>
          <a:p>
            <a:r>
              <a:rPr lang="ru-RU" sz="1000" b="1">
                <a:solidFill>
                  <a:srgbClr val="FF0000"/>
                </a:solidFill>
                <a:latin typeface="Calibri" pitchFamily="34" charset="0"/>
              </a:rPr>
              <a:t>вихревая дорожка Кармана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603883" y="5977807"/>
            <a:ext cx="4088774" cy="737549"/>
          </a:xfrm>
          <a:prstGeom prst="rect">
            <a:avLst/>
          </a:prstGeom>
          <a:solidFill>
            <a:schemeClr val="bg1">
              <a:alpha val="8196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0323" tIns="45168" rIns="90323" bIns="45168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Конвективные ячейки 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АПС (фотография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облачности)                             Численная модель</a:t>
            </a:r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10231859" y="4273238"/>
            <a:ext cx="1325959" cy="396875"/>
          </a:xfrm>
          <a:prstGeom prst="rect">
            <a:avLst/>
          </a:prstGeom>
          <a:solidFill>
            <a:schemeClr val="bg1">
              <a:alpha val="52156"/>
            </a:schemeClr>
          </a:solidFill>
          <a:ln w="9525">
            <a:noFill/>
            <a:miter lim="800000"/>
            <a:headEnd/>
            <a:tailEnd/>
          </a:ln>
        </p:spPr>
        <p:txBody>
          <a:bodyPr lIns="90323" tIns="45168" rIns="90323" bIns="45168">
            <a:spAutoFit/>
          </a:bodyPr>
          <a:lstStyle/>
          <a:p>
            <a:r>
              <a:rPr lang="ru-RU" sz="1000" b="1">
                <a:solidFill>
                  <a:srgbClr val="FF0000"/>
                </a:solidFill>
                <a:latin typeface="Calibri" pitchFamily="34" charset="0"/>
              </a:rPr>
              <a:t>конвективные валики</a:t>
            </a:r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 flipH="1" flipV="1">
            <a:off x="9535206" y="4916050"/>
            <a:ext cx="464344" cy="4286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61" name="Line 12"/>
          <p:cNvSpPr>
            <a:spLocks noChangeShapeType="1"/>
          </p:cNvSpPr>
          <p:nvPr/>
        </p:nvSpPr>
        <p:spPr bwMode="auto">
          <a:xfrm>
            <a:off x="8219567" y="4414611"/>
            <a:ext cx="464344" cy="1296988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62" name="Line 12"/>
          <p:cNvSpPr>
            <a:spLocks noChangeShapeType="1"/>
          </p:cNvSpPr>
          <p:nvPr/>
        </p:nvSpPr>
        <p:spPr bwMode="auto">
          <a:xfrm flipH="1" flipV="1">
            <a:off x="7136638" y="3200181"/>
            <a:ext cx="386953" cy="7143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63" name="Line 12"/>
          <p:cNvSpPr>
            <a:spLocks noChangeShapeType="1"/>
          </p:cNvSpPr>
          <p:nvPr/>
        </p:nvSpPr>
        <p:spPr bwMode="auto">
          <a:xfrm flipH="1" flipV="1">
            <a:off x="9922185" y="4200299"/>
            <a:ext cx="309563" cy="21431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323" tIns="45168" rIns="90323" bIns="45168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64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8204" y="2857643"/>
            <a:ext cx="2089546" cy="1630363"/>
          </a:xfrm>
          <a:prstGeom prst="rect">
            <a:avLst/>
          </a:prstGeom>
          <a:noFill/>
          <a:ln w="127000" cmpd="tri">
            <a:noFill/>
            <a:miter lim="800000"/>
            <a:headEnd/>
            <a:tailEnd/>
          </a:ln>
        </p:spPr>
      </p:pic>
      <p:sp>
        <p:nvSpPr>
          <p:cNvPr id="23565" name="Text Box 9"/>
          <p:cNvSpPr txBox="1">
            <a:spLocks noChangeArrowheads="1"/>
          </p:cNvSpPr>
          <p:nvPr/>
        </p:nvSpPr>
        <p:spPr bwMode="auto">
          <a:xfrm>
            <a:off x="7456112" y="4138386"/>
            <a:ext cx="1325959" cy="400050"/>
          </a:xfrm>
          <a:prstGeom prst="rect">
            <a:avLst/>
          </a:prstGeom>
          <a:solidFill>
            <a:schemeClr val="bg1">
              <a:alpha val="52156"/>
            </a:schemeClr>
          </a:solidFill>
          <a:ln w="9525">
            <a:noFill/>
            <a:miter lim="800000"/>
            <a:headEnd/>
            <a:tailEnd/>
          </a:ln>
        </p:spPr>
        <p:txBody>
          <a:bodyPr lIns="90323" tIns="45168" rIns="90323" bIns="45168">
            <a:spAutoFit/>
          </a:bodyPr>
          <a:lstStyle/>
          <a:p>
            <a:r>
              <a:rPr lang="ru-RU" sz="1000" b="1">
                <a:solidFill>
                  <a:srgbClr val="FF0000"/>
                </a:solidFill>
                <a:latin typeface="Calibri" pitchFamily="34" charset="0"/>
              </a:rPr>
              <a:t>конвективные ячейки</a:t>
            </a:r>
          </a:p>
        </p:txBody>
      </p:sp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418107" y="3459928"/>
            <a:ext cx="1625203" cy="1078508"/>
          </a:xfrm>
          <a:prstGeom prst="rect">
            <a:avLst/>
          </a:prstGeom>
          <a:noFill/>
          <a:ln w="127000" cmpd="tri">
            <a:noFill/>
            <a:miter lim="800000"/>
            <a:headEnd/>
            <a:tailEnd/>
          </a:ln>
        </p:spPr>
        <p:txBody>
          <a:bodyPr wrap="square" lIns="88904" tIns="46234" rIns="88904" bIns="46234">
            <a:spAutoFit/>
          </a:bodyPr>
          <a:lstStyle/>
          <a:p>
            <a:pPr defTabSz="2913618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Конвективные ячейки на Солнце</a:t>
            </a:r>
          </a:p>
          <a:p>
            <a:pPr defTabSz="2913618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(гранулы). </a:t>
            </a:r>
            <a:endParaRPr lang="en-US" sz="16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1B036D-14FD-CC4E-9A6F-5617C7AB54A1}"/>
              </a:ext>
            </a:extLst>
          </p:cNvPr>
          <p:cNvSpPr txBox="1"/>
          <p:nvPr/>
        </p:nvSpPr>
        <p:spPr>
          <a:xfrm>
            <a:off x="8702007" y="2163434"/>
            <a:ext cx="312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Спектр кинетической энергии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CB8DB-54F1-0C49-B3EA-0DD233971A9C}"/>
              </a:ext>
            </a:extLst>
          </p:cNvPr>
          <p:cNvSpPr txBox="1"/>
          <p:nvPr/>
        </p:nvSpPr>
        <p:spPr>
          <a:xfrm>
            <a:off x="174171" y="150297"/>
            <a:ext cx="2439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/>
              <a:t>Когерентные структуры и конвекция</a:t>
            </a:r>
          </a:p>
        </p:txBody>
      </p:sp>
    </p:spTree>
    <p:extLst>
      <p:ext uri="{BB962C8B-B14F-4D97-AF65-F5344CB8AC3E}">
        <p14:creationId xmlns:p14="http://schemas.microsoft.com/office/powerpoint/2010/main" val="4194893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C9B72-1A5E-7D4E-9DD7-1952EEFB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-22221"/>
            <a:ext cx="4861700" cy="1749425"/>
          </a:xfrm>
        </p:spPr>
        <p:txBody>
          <a:bodyPr>
            <a:normAutofit fontScale="90000"/>
          </a:bodyPr>
          <a:lstStyle/>
          <a:p>
            <a:r>
              <a:rPr lang="ru-RU" sz="3300" dirty="0"/>
              <a:t>Спектральное распределение энергии в свободной конвекции </a:t>
            </a:r>
            <a:br>
              <a:rPr lang="en-US" sz="3000" dirty="0"/>
            </a:br>
            <a:r>
              <a:rPr lang="ru-RU" sz="2700" i="1" dirty="0"/>
              <a:t>(</a:t>
            </a:r>
            <a:r>
              <a:rPr lang="en-US" sz="2700" i="1" dirty="0"/>
              <a:t>Glazunov, </a:t>
            </a:r>
            <a:r>
              <a:rPr lang="en-US" sz="2700" i="1" dirty="0" err="1"/>
              <a:t>Dymnikov</a:t>
            </a:r>
            <a:r>
              <a:rPr lang="en-US" sz="2700" i="1" dirty="0"/>
              <a:t>, </a:t>
            </a:r>
            <a:r>
              <a:rPr lang="en-US" sz="2700" i="1" dirty="0" err="1"/>
              <a:t>Lykossov</a:t>
            </a:r>
            <a:r>
              <a:rPr lang="en-US" sz="2700" i="1" dirty="0"/>
              <a:t>, 2010</a:t>
            </a:r>
            <a:r>
              <a:rPr lang="ru-RU" sz="2700" i="1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49FB4-AE03-2446-8E8E-EC0D9C66E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5" y="5072737"/>
            <a:ext cx="4876215" cy="19158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Продемонстрирована схема спектрального распределения и обмена между баротропной и </a:t>
            </a:r>
            <a:r>
              <a:rPr lang="ru-RU" sz="2400" dirty="0" err="1"/>
              <a:t>бароклинной</a:t>
            </a:r>
            <a:r>
              <a:rPr lang="ru-RU" sz="2400" dirty="0"/>
              <a:t> составляющими кинетической энергии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2E1739-6887-F840-8E17-FABCB579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80975"/>
            <a:ext cx="6756400" cy="6311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2A5E87-B158-1641-89DA-D6572B436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64" y="1592886"/>
            <a:ext cx="4861700" cy="348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07F17C-73E8-8D47-9FB7-6E5B4C15CCF5}"/>
              </a:ext>
            </a:extLst>
          </p:cNvPr>
          <p:cNvSpPr txBox="1"/>
          <p:nvPr/>
        </p:nvSpPr>
        <p:spPr>
          <a:xfrm>
            <a:off x="5791200" y="609600"/>
            <a:ext cx="5966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t=3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93A06-7427-DC44-9730-5C303C6A9759}"/>
              </a:ext>
            </a:extLst>
          </p:cNvPr>
          <p:cNvSpPr txBox="1"/>
          <p:nvPr/>
        </p:nvSpPr>
        <p:spPr>
          <a:xfrm>
            <a:off x="8817429" y="558801"/>
            <a:ext cx="7521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t=10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6E286-29BC-9948-8023-A498644DE1B8}"/>
              </a:ext>
            </a:extLst>
          </p:cNvPr>
          <p:cNvSpPr txBox="1"/>
          <p:nvPr/>
        </p:nvSpPr>
        <p:spPr>
          <a:xfrm>
            <a:off x="5635709" y="3551237"/>
            <a:ext cx="7521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t=30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4D158-D64A-B643-A74B-7295E677ADBC}"/>
              </a:ext>
            </a:extLst>
          </p:cNvPr>
          <p:cNvSpPr txBox="1"/>
          <p:nvPr/>
        </p:nvSpPr>
        <p:spPr>
          <a:xfrm>
            <a:off x="8827813" y="3551237"/>
            <a:ext cx="7521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t=50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7551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3C304-851D-FA4D-870F-10DBEFAC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1" y="16788"/>
            <a:ext cx="11524343" cy="17105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Третьи моменты и нелокальное турбулентные замыкания в</a:t>
            </a:r>
            <a:r>
              <a:rPr lang="en-US" dirty="0"/>
              <a:t> </a:t>
            </a:r>
            <a:r>
              <a:rPr lang="ru-RU" dirty="0"/>
              <a:t>конвективном пограничном слое </a:t>
            </a:r>
            <a:r>
              <a:rPr lang="ru-RU" sz="3300" i="1" dirty="0"/>
              <a:t>(</a:t>
            </a:r>
            <a:r>
              <a:rPr lang="en-US" sz="3300" i="1" dirty="0" err="1"/>
              <a:t>Zilitinkevich</a:t>
            </a:r>
            <a:r>
              <a:rPr lang="en-US" sz="3300" i="1" dirty="0"/>
              <a:t>, </a:t>
            </a:r>
            <a:r>
              <a:rPr lang="en-US" sz="3300" i="1" dirty="0" err="1"/>
              <a:t>Gryanik</a:t>
            </a:r>
            <a:r>
              <a:rPr lang="en-US" sz="3300" i="1" dirty="0"/>
              <a:t>, </a:t>
            </a:r>
            <a:r>
              <a:rPr lang="en-US" sz="3300" i="1" dirty="0" err="1"/>
              <a:t>Lykossov</a:t>
            </a:r>
            <a:r>
              <a:rPr lang="en-US" sz="3300" i="1" dirty="0"/>
              <a:t>, Mironov, 1999; 76 </a:t>
            </a:r>
            <a:r>
              <a:rPr lang="ru-RU" sz="3300" i="1" dirty="0"/>
              <a:t>ссылок по </a:t>
            </a:r>
            <a:r>
              <a:rPr lang="en-US" sz="3300" i="1" dirty="0" err="1"/>
              <a:t>WoS</a:t>
            </a:r>
            <a:r>
              <a:rPr lang="ru-RU" sz="3300" i="1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EB5868-A208-B543-874C-626F64B1C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38601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При подстановке в уравнение </a:t>
            </a:r>
          </a:p>
          <a:p>
            <a:pPr marL="0" indent="0">
              <a:buNone/>
            </a:pPr>
            <a:r>
              <a:rPr lang="ru-RU" dirty="0"/>
              <a:t>баланса потока тепла даёт: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72E7E3-9114-B54A-801A-F9AAF8616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727994"/>
            <a:ext cx="5791200" cy="4546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4F9441-17EB-6A4F-931E-C2DAFD2A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56" y="1825625"/>
            <a:ext cx="3276599" cy="1170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B53BC4-0F5F-EE44-8A13-9F54B26A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187" y="3153571"/>
            <a:ext cx="2572872" cy="595086"/>
          </a:xfrm>
          <a:prstGeom prst="rect">
            <a:avLst/>
          </a:prstGeom>
        </p:spPr>
      </p:pic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id="{18FB41AB-4FD6-8F4A-A9B3-3A8F54E4CF6E}"/>
              </a:ext>
            </a:extLst>
          </p:cNvPr>
          <p:cNvSpPr/>
          <p:nvPr/>
        </p:nvSpPr>
        <p:spPr>
          <a:xfrm rot="10800000">
            <a:off x="5892801" y="3130437"/>
            <a:ext cx="783772" cy="595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B6C181-9A8F-3049-A888-ADE337B32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43" y="3021580"/>
            <a:ext cx="2225964" cy="8744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8881F8-D8B9-3A4B-8942-4342BAD45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1"/>
          <a:stretch/>
        </p:blipFill>
        <p:spPr>
          <a:xfrm>
            <a:off x="199572" y="4816771"/>
            <a:ext cx="4695371" cy="2004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C39620-096C-6E48-8676-EB7AF2204386}"/>
              </a:ext>
            </a:extLst>
          </p:cNvPr>
          <p:cNvSpPr txBox="1"/>
          <p:nvPr/>
        </p:nvSpPr>
        <p:spPr>
          <a:xfrm>
            <a:off x="3622079" y="1656280"/>
            <a:ext cx="4033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err="1">
                <a:solidFill>
                  <a:schemeClr val="accent5">
                    <a:lumMod val="50000"/>
                  </a:schemeClr>
                </a:solidFill>
              </a:rPr>
              <a:t>Противоградиент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 температуры</a:t>
            </a:r>
          </a:p>
        </p:txBody>
      </p:sp>
      <p:cxnSp>
        <p:nvCxnSpPr>
          <p:cNvPr id="15" name="Соединительная линия уступом 14">
            <a:extLst>
              <a:ext uri="{FF2B5EF4-FFF2-40B4-BE49-F238E27FC236}">
                <a16:creationId xmlns:a16="http://schemas.microsoft.com/office/drawing/2014/main" id="{E39EF1FD-4EB8-4A4D-A261-7BB1D1112641}"/>
              </a:ext>
            </a:extLst>
          </p:cNvPr>
          <p:cNvCxnSpPr>
            <a:stCxn id="11" idx="1"/>
          </p:cNvCxnSpPr>
          <p:nvPr/>
        </p:nvCxnSpPr>
        <p:spPr>
          <a:xfrm rot="10800000" flipV="1">
            <a:off x="3265717" y="1871723"/>
            <a:ext cx="356362" cy="407019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DC9BA0-F798-814F-B563-F278D077572F}"/>
              </a:ext>
            </a:extLst>
          </p:cNvPr>
          <p:cNvSpPr txBox="1"/>
          <p:nvPr/>
        </p:nvSpPr>
        <p:spPr>
          <a:xfrm>
            <a:off x="3773894" y="2077652"/>
            <a:ext cx="2624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793750" algn="l"/>
              </a:tabLst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Связь потока тепла </a:t>
            </a:r>
          </a:p>
          <a:p>
            <a:pPr algn="ctr">
              <a:tabLst>
                <a:tab pos="793750" algn="l"/>
              </a:tabLst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с «потоком потока»</a:t>
            </a:r>
          </a:p>
        </p:txBody>
      </p:sp>
      <p:cxnSp>
        <p:nvCxnSpPr>
          <p:cNvPr id="18" name="Соединительная линия уступом 17">
            <a:extLst>
              <a:ext uri="{FF2B5EF4-FFF2-40B4-BE49-F238E27FC236}">
                <a16:creationId xmlns:a16="http://schemas.microsoft.com/office/drawing/2014/main" id="{D846E591-2F3E-D94F-A161-218F46314875}"/>
              </a:ext>
            </a:extLst>
          </p:cNvPr>
          <p:cNvCxnSpPr>
            <a:stCxn id="16" idx="2"/>
            <a:endCxn id="6" idx="0"/>
          </p:cNvCxnSpPr>
          <p:nvPr/>
        </p:nvCxnSpPr>
        <p:spPr>
          <a:xfrm rot="5400000">
            <a:off x="4569741" y="2636975"/>
            <a:ext cx="306478" cy="726714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486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5C03F6-8591-F742-B438-D1A5AC2A3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ru-RU" sz="3000" b="1" dirty="0"/>
              <a:t>Василий Николаевич Лыкосов </a:t>
            </a:r>
          </a:p>
          <a:p>
            <a:pPr algn="l"/>
            <a:r>
              <a:rPr lang="ru-RU" sz="3000" b="1" dirty="0"/>
              <a:t>(1945-2021)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28CBFE-D5CF-DA4B-B96C-604C2C67C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4" r="2427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3798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02BF2-2C17-CC41-AEDB-56B0BE46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62" y="77072"/>
            <a:ext cx="3842108" cy="1809785"/>
          </a:xfrm>
        </p:spPr>
        <p:txBody>
          <a:bodyPr>
            <a:normAutofit/>
          </a:bodyPr>
          <a:lstStyle/>
          <a:p>
            <a:r>
              <a:rPr lang="ru-RU" sz="3000" b="1" dirty="0"/>
              <a:t>Проверка гипотезы на данных измерений</a:t>
            </a:r>
            <a:br>
              <a:rPr lang="ru-RU" sz="3000" b="1" dirty="0"/>
            </a:br>
            <a:r>
              <a:rPr lang="ru-RU" sz="3000" b="1" dirty="0"/>
              <a:t>(И. Дрозд)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00CA1E-2B2C-724D-8EC9-9D7A7E413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62" y="1707044"/>
            <a:ext cx="34411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/>
              <a:t>Данные акустических анемометров с микрометеорологической мачты МО МГУ (21 м), ноябрь 2019 г. – май 2020 г.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7D24DC6-AEED-7942-A9BE-B64DD32FE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6" y="4634280"/>
            <a:ext cx="4179817" cy="208990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06A3479-57BD-5E47-BB84-28E955578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5" y="2469875"/>
            <a:ext cx="4179817" cy="208990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E31D595-6162-2144-AC9B-98DC0A9DB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6" y="226886"/>
            <a:ext cx="4179817" cy="2089909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ADD0309A-5364-3B4A-A8AA-23B20C699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69" y="4485955"/>
            <a:ext cx="4680000" cy="234000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8C00F513-DDDF-4746-B525-C1CFCCBE6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69" y="2315177"/>
            <a:ext cx="4680000" cy="2340000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F90F16E-9E75-0944-B7C9-433962AB8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69" y="129875"/>
            <a:ext cx="4680000" cy="234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6BA557-7484-004B-8758-603CA0F79BA3}"/>
                  </a:ext>
                </a:extLst>
              </p:cNvPr>
              <p:cNvSpPr txBox="1"/>
              <p:nvPr/>
            </p:nvSpPr>
            <p:spPr>
              <a:xfrm>
                <a:off x="5538286" y="554739"/>
                <a:ext cx="755720" cy="298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6BA557-7484-004B-8758-603CA0F79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286" y="554739"/>
                <a:ext cx="755720" cy="298608"/>
              </a:xfrm>
              <a:prstGeom prst="rect">
                <a:avLst/>
              </a:prstGeom>
              <a:blipFill>
                <a:blip r:embed="rId8"/>
                <a:stretch>
                  <a:fillRect l="-1639" r="-6557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CF311E-EDFC-EA40-8C99-243EF75EDB57}"/>
                  </a:ext>
                </a:extLst>
              </p:cNvPr>
              <p:cNvSpPr txBox="1"/>
              <p:nvPr/>
            </p:nvSpPr>
            <p:spPr>
              <a:xfrm>
                <a:off x="9445109" y="681037"/>
                <a:ext cx="721993" cy="298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CF311E-EDFC-EA40-8C99-243EF75ED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109" y="681037"/>
                <a:ext cx="721993" cy="298608"/>
              </a:xfrm>
              <a:prstGeom prst="rect">
                <a:avLst/>
              </a:prstGeom>
              <a:blipFill>
                <a:blip r:embed="rId9"/>
                <a:stretch>
                  <a:fillRect l="-5263" r="-7018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D23276-680B-094A-858A-CF986EEAE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961" y="3978530"/>
            <a:ext cx="2572872" cy="595086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F30FA1B-69A0-3245-90DC-2BA717D187C5}"/>
              </a:ext>
            </a:extLst>
          </p:cNvPr>
          <p:cNvCxnSpPr/>
          <p:nvPr/>
        </p:nvCxnSpPr>
        <p:spPr>
          <a:xfrm>
            <a:off x="4160331" y="1736072"/>
            <a:ext cx="32063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F82E8BB-B906-C14A-AB9F-BC7275326A11}"/>
              </a:ext>
            </a:extLst>
          </p:cNvPr>
          <p:cNvCxnSpPr/>
          <p:nvPr/>
        </p:nvCxnSpPr>
        <p:spPr>
          <a:xfrm>
            <a:off x="4153076" y="3978530"/>
            <a:ext cx="32063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725CC79-C6A7-4244-8498-389BB22F828D}"/>
              </a:ext>
            </a:extLst>
          </p:cNvPr>
          <p:cNvCxnSpPr/>
          <p:nvPr/>
        </p:nvCxnSpPr>
        <p:spPr>
          <a:xfrm>
            <a:off x="4174850" y="6133901"/>
            <a:ext cx="32063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266622B-F08A-BE49-9E45-A6116567B811}"/>
              </a:ext>
            </a:extLst>
          </p:cNvPr>
          <p:cNvCxnSpPr>
            <a:cxnSpLocks/>
          </p:cNvCxnSpPr>
          <p:nvPr/>
        </p:nvCxnSpPr>
        <p:spPr>
          <a:xfrm>
            <a:off x="8086454" y="1830417"/>
            <a:ext cx="36265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63EFE7C-37A6-884A-BC47-537C229BAC44}"/>
              </a:ext>
            </a:extLst>
          </p:cNvPr>
          <p:cNvCxnSpPr>
            <a:cxnSpLocks/>
          </p:cNvCxnSpPr>
          <p:nvPr/>
        </p:nvCxnSpPr>
        <p:spPr>
          <a:xfrm>
            <a:off x="8093714" y="4000297"/>
            <a:ext cx="361931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C8DD626-8582-7043-ADA5-D33398EF6E95}"/>
              </a:ext>
            </a:extLst>
          </p:cNvPr>
          <p:cNvCxnSpPr>
            <a:cxnSpLocks/>
          </p:cNvCxnSpPr>
          <p:nvPr/>
        </p:nvCxnSpPr>
        <p:spPr>
          <a:xfrm>
            <a:off x="8100974" y="6170182"/>
            <a:ext cx="361205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A4842D-1587-2D42-935B-FEB00EB02E69}"/>
              </a:ext>
            </a:extLst>
          </p:cNvPr>
          <p:cNvSpPr txBox="1"/>
          <p:nvPr/>
        </p:nvSpPr>
        <p:spPr>
          <a:xfrm>
            <a:off x="201961" y="4876800"/>
            <a:ext cx="3572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Подтверждается также данными натурных измерений в естественном неоднородном ландшафте 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</a:rPr>
              <a:t>Barskov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</a:rPr>
              <a:t> et al., 2019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5381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DA92-C33B-5B45-9D77-174D5C36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59" y="234498"/>
            <a:ext cx="5693227" cy="1325563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Скорость трения при </a:t>
            </a:r>
            <a:r>
              <a:rPr lang="ru-RU" sz="4000" dirty="0" err="1"/>
              <a:t>метелевом</a:t>
            </a:r>
            <a:r>
              <a:rPr lang="ru-RU" sz="4000" dirty="0"/>
              <a:t> переносе </a:t>
            </a:r>
            <a:br>
              <a:rPr lang="ru-RU" sz="3300" dirty="0"/>
            </a:br>
            <a:r>
              <a:rPr lang="ru-RU" sz="2800" i="1" dirty="0"/>
              <a:t>(</a:t>
            </a:r>
            <a:r>
              <a:rPr lang="en-US" sz="2800" i="1" dirty="0" err="1"/>
              <a:t>Wamser</a:t>
            </a:r>
            <a:r>
              <a:rPr lang="en-US" sz="2800" i="1" dirty="0"/>
              <a:t> and </a:t>
            </a:r>
            <a:r>
              <a:rPr lang="en-US" sz="2800" i="1" dirty="0" err="1"/>
              <a:t>Lykossov</a:t>
            </a:r>
            <a:r>
              <a:rPr lang="ru-RU" sz="2800" i="1" dirty="0"/>
              <a:t>, 1995)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C1CCC8-AEAA-0E41-8468-E6B747A8D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660" y="1825625"/>
            <a:ext cx="6041570" cy="4351338"/>
          </a:xfrm>
        </p:spPr>
        <p:txBody>
          <a:bodyPr>
            <a:normAutofit/>
          </a:bodyPr>
          <a:lstStyle/>
          <a:p>
            <a:r>
              <a:rPr lang="ru-RU" sz="2600" dirty="0"/>
              <a:t>Взвешенные частицы увеличивают плотность двухфазного течения  и устойчивую стратификацию –</a:t>
            </a:r>
            <a:r>
              <a:rPr lang="en-US" sz="2600" dirty="0"/>
              <a:t>&gt; </a:t>
            </a:r>
            <a:r>
              <a:rPr lang="ru-RU" sz="2600" dirty="0"/>
              <a:t>сокращение турбулентных потоков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FEEA74-714C-B945-BF48-4A04844F8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-87084"/>
            <a:ext cx="5435600" cy="3746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F6878-D8DC-C848-B48C-A9EAD2491F68}"/>
              </a:ext>
            </a:extLst>
          </p:cNvPr>
          <p:cNvSpPr txBox="1"/>
          <p:nvPr/>
        </p:nvSpPr>
        <p:spPr>
          <a:xfrm>
            <a:off x="7663546" y="896950"/>
            <a:ext cx="2212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Скорость трения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4FA437-7936-B548-AF66-DF8816FB5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3592967"/>
            <a:ext cx="5651500" cy="3035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147175-7C5A-EE4C-8349-C1C3ADCE0C75}"/>
              </a:ext>
            </a:extLst>
          </p:cNvPr>
          <p:cNvSpPr txBox="1"/>
          <p:nvPr/>
        </p:nvSpPr>
        <p:spPr>
          <a:xfrm>
            <a:off x="7747573" y="3856154"/>
            <a:ext cx="19654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Интегральное </a:t>
            </a:r>
          </a:p>
          <a:p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содержание </a:t>
            </a:r>
          </a:p>
          <a:p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снега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8196C-BE8F-E046-9A90-D65B5C019470}"/>
              </a:ext>
            </a:extLst>
          </p:cNvPr>
          <p:cNvSpPr txBox="1"/>
          <p:nvPr/>
        </p:nvSpPr>
        <p:spPr>
          <a:xfrm>
            <a:off x="8555859" y="6499215"/>
            <a:ext cx="270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Скорость ветра на 10 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D80967-CFFC-A34B-A388-03C2A0D65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16" y="4001294"/>
            <a:ext cx="1701800" cy="88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DC4FCD-8925-8D4E-9DB6-F97282A3A759}"/>
              </a:ext>
            </a:extLst>
          </p:cNvPr>
          <p:cNvSpPr txBox="1"/>
          <p:nvPr/>
        </p:nvSpPr>
        <p:spPr>
          <a:xfrm>
            <a:off x="286659" y="3592967"/>
            <a:ext cx="199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Масштаб Обухова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C175DF-14FE-6942-B436-3CF6A9FE5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332" y="4430959"/>
            <a:ext cx="16383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522302-D046-364B-AE20-B932D91B540F}"/>
              </a:ext>
            </a:extLst>
          </p:cNvPr>
          <p:cNvSpPr txBox="1"/>
          <p:nvPr/>
        </p:nvSpPr>
        <p:spPr>
          <a:xfrm>
            <a:off x="2297612" y="3562712"/>
            <a:ext cx="3527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Уравнение диффузии-оседания для концентрации снежных частиц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4F3AE7-A538-6A4F-9FA2-9B6ACFDDB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15" y="5729641"/>
            <a:ext cx="1600200" cy="8001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EB73CA-23CB-364B-8DAA-6CBC514FC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309" y="5581903"/>
            <a:ext cx="3708400" cy="952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C39B9D-EBF8-0540-B2A6-F8943CF3D15A}"/>
              </a:ext>
            </a:extLst>
          </p:cNvPr>
          <p:cNvSpPr txBox="1"/>
          <p:nvPr/>
        </p:nvSpPr>
        <p:spPr>
          <a:xfrm>
            <a:off x="74390" y="5112205"/>
            <a:ext cx="3046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Коэффициент турбулентной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диффузии</a:t>
            </a:r>
          </a:p>
        </p:txBody>
      </p:sp>
      <p:sp>
        <p:nvSpPr>
          <p:cNvPr id="17" name="Стрелка вправо 16">
            <a:extLst>
              <a:ext uri="{FF2B5EF4-FFF2-40B4-BE49-F238E27FC236}">
                <a16:creationId xmlns:a16="http://schemas.microsoft.com/office/drawing/2014/main" id="{C2D9CFB8-C4EF-6A43-994B-8EFAED829E05}"/>
              </a:ext>
            </a:extLst>
          </p:cNvPr>
          <p:cNvSpPr/>
          <p:nvPr/>
        </p:nvSpPr>
        <p:spPr>
          <a:xfrm>
            <a:off x="2365829" y="5831106"/>
            <a:ext cx="687818" cy="4184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>
            <a:extLst>
              <a:ext uri="{FF2B5EF4-FFF2-40B4-BE49-F238E27FC236}">
                <a16:creationId xmlns:a16="http://schemas.microsoft.com/office/drawing/2014/main" id="{87380EE5-8271-0848-AF01-3ECAAA984130}"/>
              </a:ext>
            </a:extLst>
          </p:cNvPr>
          <p:cNvSpPr/>
          <p:nvPr/>
        </p:nvSpPr>
        <p:spPr>
          <a:xfrm rot="5400000">
            <a:off x="4090920" y="5166370"/>
            <a:ext cx="619665" cy="4184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06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2FA7008-A5D0-E944-BBD6-33723007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45811"/>
            <a:ext cx="11988800" cy="7960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Моделирование траекторий частиц в турбулентном потоке</a:t>
            </a:r>
            <a:br>
              <a:rPr lang="ru-RU" sz="3600" dirty="0"/>
            </a:br>
            <a:r>
              <a:rPr lang="ru-RU" sz="3600" dirty="0"/>
              <a:t>(А.И. Варенцов, А.В. Глазунов)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B06AB-C9A4-514F-B99C-DE9E87D18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827315"/>
            <a:ext cx="11785600" cy="59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8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619810" y="1"/>
            <a:ext cx="9591675" cy="6892925"/>
            <a:chOff x="-32" y="0"/>
            <a:chExt cx="6042" cy="4342"/>
          </a:xfrm>
        </p:grpSpPr>
        <p:grpSp>
          <p:nvGrpSpPr>
            <p:cNvPr id="3" name="Группа 6"/>
            <p:cNvGrpSpPr>
              <a:grpSpLocks/>
            </p:cNvGrpSpPr>
            <p:nvPr/>
          </p:nvGrpSpPr>
          <p:grpSpPr bwMode="auto">
            <a:xfrm>
              <a:off x="0" y="2430"/>
              <a:ext cx="5985" cy="1890"/>
              <a:chOff x="0" y="2071678"/>
              <a:chExt cx="10215602" cy="3240000"/>
            </a:xfrm>
          </p:grpSpPr>
          <p:pic>
            <p:nvPicPr>
              <p:cNvPr id="119821" name="Picture 2" descr="F:\lake\particles\2mod\footpr\f1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2071678"/>
                <a:ext cx="3917775" cy="32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9822" name="Picture 4" descr="F:\lake\particles\2mod\footpr\f2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143240" y="2071678"/>
                <a:ext cx="3917775" cy="32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9823" name="Picture 3" descr="F:\lake\particles\2mod\footpr\f3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297827" y="2071678"/>
                <a:ext cx="3917775" cy="32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9813" name="Picture 5" descr="F:\lake\particles\2mod\r3\modout\lake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15" y="121"/>
              <a:ext cx="4095" cy="2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19810" name="Object 2"/>
            <p:cNvGraphicFramePr>
              <a:graphicFrameLocks noChangeAspect="1"/>
            </p:cNvGraphicFramePr>
            <p:nvPr/>
          </p:nvGraphicFramePr>
          <p:xfrm>
            <a:off x="85" y="0"/>
            <a:ext cx="2115" cy="1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0" name="Graph" r:id="rId8" imgW="4154400" imgH="2901600" progId="Origin50.Graph">
                    <p:embed/>
                  </p:oleObj>
                </mc:Choice>
                <mc:Fallback>
                  <p:oleObj name="Graph" r:id="rId8" imgW="4154400" imgH="2901600" progId="Origin50.Graph">
                    <p:embed/>
                    <p:pic>
                      <p:nvPicPr>
                        <p:cNvPr id="11981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" y="0"/>
                          <a:ext cx="2115" cy="1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811" name="Object 3"/>
            <p:cNvGraphicFramePr>
              <a:graphicFrameLocks noChangeAspect="1"/>
            </p:cNvGraphicFramePr>
            <p:nvPr/>
          </p:nvGraphicFramePr>
          <p:xfrm>
            <a:off x="111" y="1260"/>
            <a:ext cx="2089" cy="14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1" name="Graph" r:id="rId10" imgW="4154400" imgH="2901600" progId="Origin50.Graph">
                    <p:embed/>
                  </p:oleObj>
                </mc:Choice>
                <mc:Fallback>
                  <p:oleObj name="Graph" r:id="rId10" imgW="4154400" imgH="2901600" progId="Origin50.Graph">
                    <p:embed/>
                    <p:pic>
                      <p:nvPicPr>
                        <p:cNvPr id="11981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" y="1260"/>
                          <a:ext cx="2089" cy="14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9817" name="TextBox 11"/>
            <p:cNvSpPr txBox="1">
              <a:spLocks noChangeArrowheads="1"/>
            </p:cNvSpPr>
            <p:nvPr/>
          </p:nvSpPr>
          <p:spPr bwMode="auto">
            <a:xfrm>
              <a:off x="1485" y="2700"/>
              <a:ext cx="282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(d)</a:t>
              </a:r>
              <a:endParaRPr lang="ru-RU">
                <a:latin typeface="Calibri" pitchFamily="34" charset="0"/>
              </a:endParaRPr>
            </a:p>
          </p:txBody>
        </p:sp>
        <p:graphicFrame>
          <p:nvGraphicFramePr>
            <p:cNvPr id="119820" name="Диаграмма 15"/>
            <p:cNvGraphicFramePr>
              <a:graphicFrameLocks/>
            </p:cNvGraphicFramePr>
            <p:nvPr/>
          </p:nvGraphicFramePr>
          <p:xfrm>
            <a:off x="-32" y="2568"/>
            <a:ext cx="2089" cy="1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2" r:id="rId12" imgW="3316511" imgH="2816596" progId="Excel.Sheet.8">
                    <p:embed/>
                  </p:oleObj>
                </mc:Choice>
                <mc:Fallback>
                  <p:oleObj r:id="rId12" imgW="3316511" imgH="2816596" progId="Excel.Sheet.8">
                    <p:embed/>
                    <p:pic>
                      <p:nvPicPr>
                        <p:cNvPr id="119820" name="Диаграмма 1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2" y="2568"/>
                          <a:ext cx="2089" cy="17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9825" name="TextBox 9"/>
            <p:cNvSpPr txBox="1">
              <a:spLocks noChangeArrowheads="1"/>
            </p:cNvSpPr>
            <p:nvPr/>
          </p:nvSpPr>
          <p:spPr bwMode="auto">
            <a:xfrm>
              <a:off x="3470" y="3249"/>
              <a:ext cx="182" cy="174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 </a:t>
              </a:r>
              <a:r>
                <a:rPr lang="ru-RU" b="1">
                  <a:latin typeface="Calibri" pitchFamily="34" charset="0"/>
                </a:rPr>
                <a:t>2</a:t>
              </a:r>
            </a:p>
          </p:txBody>
        </p:sp>
        <p:sp>
          <p:nvSpPr>
            <p:cNvPr id="119827" name="TextBox 9"/>
            <p:cNvSpPr txBox="1">
              <a:spLocks noChangeArrowheads="1"/>
            </p:cNvSpPr>
            <p:nvPr/>
          </p:nvSpPr>
          <p:spPr bwMode="auto">
            <a:xfrm>
              <a:off x="5329" y="3288"/>
              <a:ext cx="182" cy="174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 </a:t>
              </a:r>
              <a:r>
                <a:rPr lang="ru-RU" b="1"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5DDC93-B279-9F47-B1BB-1CEBAF3764EA}"/>
              </a:ext>
            </a:extLst>
          </p:cNvPr>
          <p:cNvSpPr txBox="1"/>
          <p:nvPr/>
        </p:nvSpPr>
        <p:spPr>
          <a:xfrm>
            <a:off x="175534" y="192089"/>
            <a:ext cx="22193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Применение </a:t>
            </a:r>
          </a:p>
          <a:p>
            <a:pPr algn="just"/>
            <a:r>
              <a:rPr lang="ru-RU" sz="2400" dirty="0"/>
              <a:t>блока </a:t>
            </a:r>
            <a:r>
              <a:rPr lang="ru-RU" sz="2400" dirty="0" err="1"/>
              <a:t>лагранжевого</a:t>
            </a:r>
            <a:r>
              <a:rPr lang="ru-RU" sz="2400" dirty="0"/>
              <a:t> переноса частиц в </a:t>
            </a:r>
            <a:r>
              <a:rPr lang="en-US" sz="2400" dirty="0"/>
              <a:t>LES-</a:t>
            </a:r>
            <a:r>
              <a:rPr lang="ru-RU" sz="2400" dirty="0"/>
              <a:t>модели для оценки области влияния («</a:t>
            </a:r>
            <a:r>
              <a:rPr lang="ru-RU" sz="2400" dirty="0" err="1"/>
              <a:t>футпринта</a:t>
            </a:r>
            <a:r>
              <a:rPr lang="ru-RU" sz="2400" dirty="0"/>
              <a:t>») точечных измерений</a:t>
            </a:r>
          </a:p>
          <a:p>
            <a:pPr algn="just"/>
            <a:r>
              <a:rPr lang="ru-RU" sz="2400" dirty="0"/>
              <a:t>(А.В. Глазунов)</a:t>
            </a:r>
          </a:p>
        </p:txBody>
      </p:sp>
    </p:spTree>
    <p:extLst>
      <p:ext uri="{BB962C8B-B14F-4D97-AF65-F5344CB8AC3E}">
        <p14:creationId xmlns:p14="http://schemas.microsoft.com/office/powerpoint/2010/main" val="323746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D:\0-0-0-4cubsdub\Nadym\nadym2\2m2\fig\umax-mir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480" y="3285546"/>
            <a:ext cx="4557661" cy="3312368"/>
          </a:xfrm>
          <a:prstGeom prst="rect">
            <a:avLst/>
          </a:prstGeom>
          <a:noFill/>
        </p:spPr>
      </p:pic>
      <p:pic>
        <p:nvPicPr>
          <p:cNvPr id="2" name="Рисунок 1" descr="C:\Users\Glazunov\AppData\Local\Microsoft\Windows\INetCache\Content.Word\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4027" y="3242004"/>
            <a:ext cx="471897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3521" y="851788"/>
            <a:ext cx="42124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5505" y="909282"/>
            <a:ext cx="436848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805536" y="6397495"/>
            <a:ext cx="4290477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0323" tIns="45168" rIns="90323" bIns="45168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Максимальные порывы ветра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высоте 1м, зафиксированные за 20 минут расчета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96000" y="6212829"/>
            <a:ext cx="4953000" cy="646331"/>
          </a:xfrm>
          <a:prstGeom prst="rect">
            <a:avLst/>
          </a:prstGeom>
        </p:spPr>
        <p:txBody>
          <a:bodyPr lIns="90323" tIns="45168" rIns="90323" bIns="45168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Скорость осаждения взвеси, вброшенной «во дворах» (частицы с размерами 35-45 мкм; логарифмическая шкала; в единицах, нормированных на мощность источника)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86044" y="3039344"/>
            <a:ext cx="4406940" cy="461665"/>
          </a:xfrm>
          <a:prstGeom prst="rect">
            <a:avLst/>
          </a:prstGeom>
        </p:spPr>
        <p:txBody>
          <a:bodyPr wrap="square" lIns="90323" tIns="45168" rIns="90323" bIns="45168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Средние аномалии температуры воздуха (относительно температуры в набегающем потоке 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" y="-56475"/>
            <a:ext cx="9906000" cy="1014548"/>
          </a:xfrm>
          <a:prstGeom prst="rect">
            <a:avLst/>
          </a:prstGeom>
          <a:noFill/>
        </p:spPr>
        <p:txBody>
          <a:bodyPr wrap="square" lIns="90323" tIns="45168" rIns="90323" bIns="45168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cs typeface="Times New Roman" pitchFamily="18" charset="0"/>
              </a:rPr>
              <a:t>Пример использования </a:t>
            </a:r>
            <a:r>
              <a:rPr lang="en-US" sz="2000" b="1" dirty="0">
                <a:solidFill>
                  <a:schemeClr val="tx2"/>
                </a:solidFill>
                <a:cs typeface="Times New Roman" pitchFamily="18" charset="0"/>
              </a:rPr>
              <a:t>LES-</a:t>
            </a:r>
            <a:r>
              <a:rPr lang="ru-RU" sz="2000" b="1" dirty="0">
                <a:solidFill>
                  <a:schemeClr val="tx2"/>
                </a:solidFill>
                <a:cs typeface="Times New Roman" pitchFamily="18" charset="0"/>
              </a:rPr>
              <a:t>модели для расчетов характеристик атмосферной турбулентности  и переноса примесей  в городской среде с реалистично-заданной геометрией зданий (проект РФФИ 18-05-60126 «Арктика», г. Надым)</a:t>
            </a:r>
          </a:p>
        </p:txBody>
      </p:sp>
    </p:spTree>
    <p:extLst>
      <p:ext uri="{BB962C8B-B14F-4D97-AF65-F5344CB8AC3E}">
        <p14:creationId xmlns:p14="http://schemas.microsoft.com/office/powerpoint/2010/main" val="2818400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03200" y="176994"/>
            <a:ext cx="11640457" cy="245009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Моделирование </a:t>
            </a:r>
            <a:r>
              <a:rPr lang="ru-RU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гидротермодинамики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b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деятельного  слоя суши</a:t>
            </a:r>
            <a:b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(основные направления деятельности В.Н. Лыкосова)</a:t>
            </a: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28900" y="3524250"/>
            <a:ext cx="6934200" cy="17526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/>
              <a:t> </a:t>
            </a:r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D8264C-7BF1-3444-8581-0DFCFF820E25}"/>
              </a:ext>
            </a:extLst>
          </p:cNvPr>
          <p:cNvSpPr txBox="1"/>
          <p:nvPr/>
        </p:nvSpPr>
        <p:spPr>
          <a:xfrm>
            <a:off x="638629" y="2627085"/>
            <a:ext cx="110889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800" dirty="0"/>
              <a:t>Термодинамика и </a:t>
            </a:r>
            <a:r>
              <a:rPr lang="ru-RU" sz="2800" dirty="0" err="1"/>
              <a:t>влагоперенос</a:t>
            </a:r>
            <a:r>
              <a:rPr lang="ru-RU" sz="2800" dirty="0"/>
              <a:t> в почве с учётом фазовых переходов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800" dirty="0"/>
              <a:t>Термодинамика и баланс массы снежного покрова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800" dirty="0"/>
              <a:t>Термодинамика и биогеохимия водных объектов суши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0B245-245C-A542-9B82-591088DA2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026" y="4003123"/>
            <a:ext cx="3652721" cy="2518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AF4141-550D-9644-87AF-65B520E5D756}"/>
              </a:ext>
            </a:extLst>
          </p:cNvPr>
          <p:cNvSpPr txBox="1"/>
          <p:nvPr/>
        </p:nvSpPr>
        <p:spPr>
          <a:xfrm>
            <a:off x="4958890" y="6496340"/>
            <a:ext cx="235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(Wand and Yang, 2018)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827048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537DD0-983D-784A-8C90-F50218C35F53}"/>
              </a:ext>
            </a:extLst>
          </p:cNvPr>
          <p:cNvSpPr/>
          <p:nvPr/>
        </p:nvSpPr>
        <p:spPr>
          <a:xfrm>
            <a:off x="2711874" y="113307"/>
            <a:ext cx="6754660" cy="579163"/>
          </a:xfrm>
          <a:prstGeom prst="rect">
            <a:avLst/>
          </a:prstGeom>
        </p:spPr>
        <p:txBody>
          <a:bodyPr wrap="none" lIns="85879" tIns="42941" rIns="85879" bIns="42941">
            <a:spAutoFit/>
          </a:bodyPr>
          <a:lstStyle/>
          <a:p>
            <a:pPr algn="ctr" defTabSz="858768"/>
            <a:r>
              <a:rPr lang="ru-RU" sz="32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Взаимодействие атмосферы и суши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7A68C2-6D45-A34D-8CCD-38C0C45455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8184" y="928897"/>
            <a:ext cx="4987072" cy="5929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C22B0B-1D6C-6F4D-A460-74B7C958F5BF}"/>
              </a:ext>
            </a:extLst>
          </p:cNvPr>
          <p:cNvSpPr txBox="1"/>
          <p:nvPr/>
        </p:nvSpPr>
        <p:spPr>
          <a:xfrm>
            <a:off x="360322" y="1639196"/>
            <a:ext cx="2086674" cy="2579711"/>
          </a:xfrm>
          <a:prstGeom prst="rect">
            <a:avLst/>
          </a:prstGeom>
          <a:noFill/>
        </p:spPr>
        <p:txBody>
          <a:bodyPr wrap="square" lIns="85879" tIns="42941" rIns="85879" bIns="42941" rtlCol="0">
            <a:spAutoFit/>
          </a:bodyPr>
          <a:lstStyle/>
          <a:p>
            <a:pPr algn="ctr" defTabSz="858768"/>
            <a:endParaRPr lang="ru-RU" dirty="0">
              <a:solidFill>
                <a:prstClr val="black"/>
              </a:solidFill>
              <a:latin typeface="Arial"/>
              <a:cs typeface="DejaVu Sans"/>
            </a:endParaRPr>
          </a:p>
          <a:p>
            <a:pPr algn="ctr" defTabSz="858768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Взаимодействие суши с атмосферой в периоды событий аномальной жары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Miralles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al., 2014; </a:t>
            </a:r>
            <a:r>
              <a:rPr lang="en-U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Nature Geoscience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B5C504-7D48-E144-93DE-BB859E7024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8391" y="928897"/>
            <a:ext cx="5061597" cy="58157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787E3C-EB1B-F341-93EA-0C42AA007A47}"/>
              </a:ext>
            </a:extLst>
          </p:cNvPr>
          <p:cNvSpPr txBox="1"/>
          <p:nvPr/>
        </p:nvSpPr>
        <p:spPr>
          <a:xfrm>
            <a:off x="10206084" y="222721"/>
            <a:ext cx="1841059" cy="3133709"/>
          </a:xfrm>
          <a:prstGeom prst="rect">
            <a:avLst/>
          </a:prstGeom>
          <a:solidFill>
            <a:schemeClr val="bg1"/>
          </a:solidFill>
        </p:spPr>
        <p:txBody>
          <a:bodyPr wrap="square" lIns="85879" tIns="42941" rIns="85879" bIns="42941" rtlCol="0">
            <a:spAutoFit/>
          </a:bodyPr>
          <a:lstStyle/>
          <a:p>
            <a:pPr algn="ctr" defTabSz="858768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Летом влажность почвы – основной источник предсказуемости атмосферы на сроки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40-60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дней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Conil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al., 2007, </a:t>
            </a:r>
            <a:r>
              <a:rPr lang="en-US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Clim</a:t>
            </a:r>
            <a:r>
              <a:rPr lang="en-U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Dyn</a:t>
            </a:r>
            <a:r>
              <a:rPr lang="en-U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95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Shape 4">
            <a:extLst>
              <a:ext uri="{FF2B5EF4-FFF2-40B4-BE49-F238E27FC236}">
                <a16:creationId xmlns:a16="http://schemas.microsoft.com/office/drawing/2014/main" id="{D08FE9A2-89D3-DD4D-829D-DD0E178D8E0F}"/>
              </a:ext>
            </a:extLst>
          </p:cNvPr>
          <p:cNvSpPr txBox="1"/>
          <p:nvPr/>
        </p:nvSpPr>
        <p:spPr>
          <a:xfrm>
            <a:off x="221225" y="160888"/>
            <a:ext cx="11857703" cy="1076570"/>
          </a:xfrm>
          <a:prstGeom prst="rect">
            <a:avLst/>
          </a:prstGeom>
          <a:noFill/>
          <a:ln>
            <a:noFill/>
          </a:ln>
        </p:spPr>
        <p:txBody>
          <a:bodyPr lIns="84502" tIns="42252" rIns="84502" bIns="42252"/>
          <a:lstStyle/>
          <a:p>
            <a:pPr algn="ctr" defTabSz="858525"/>
            <a:r>
              <a:rPr lang="ru-RU" sz="2800" b="1" spc="-1" dirty="0">
                <a:solidFill>
                  <a:schemeClr val="tx2"/>
                </a:solidFill>
                <a:cs typeface="Times New Roman" pitchFamily="18" charset="0"/>
              </a:rPr>
              <a:t>Модель </a:t>
            </a:r>
            <a:r>
              <a:rPr lang="ru-RU" sz="2800" b="1" spc="-1" dirty="0" err="1">
                <a:solidFill>
                  <a:schemeClr val="tx2"/>
                </a:solidFill>
                <a:cs typeface="Times New Roman" pitchFamily="18" charset="0"/>
              </a:rPr>
              <a:t>тепловлагопереноса</a:t>
            </a:r>
            <a:r>
              <a:rPr lang="ru-RU" sz="2800" b="1" spc="-1" dirty="0">
                <a:solidFill>
                  <a:schemeClr val="tx2"/>
                </a:solidFill>
                <a:cs typeface="Times New Roman" pitchFamily="18" charset="0"/>
              </a:rPr>
              <a:t> в почве</a:t>
            </a:r>
          </a:p>
          <a:p>
            <a:pPr algn="ctr" defTabSz="858525"/>
            <a:r>
              <a:rPr lang="ru-RU" sz="2400" i="1" spc="-1" dirty="0">
                <a:solidFill>
                  <a:schemeClr val="tx2"/>
                </a:solidFill>
                <a:cs typeface="Times New Roman" pitchFamily="18" charset="0"/>
              </a:rPr>
              <a:t>(первая версия – Лыкосов, Палагин, 1978, Метеорология и гидрология)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A774E0-8195-FD4A-B02F-049CCB7938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936" y="1158599"/>
            <a:ext cx="9170127" cy="56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70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BAD32-B7E0-5A47-B7CD-256583192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57" y="249011"/>
            <a:ext cx="10932886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Включение снежного покрова и растительности </a:t>
            </a:r>
            <a:r>
              <a:rPr lang="ru-RU" sz="3300" i="1" dirty="0"/>
              <a:t>(Володин, Лыкосов, 1998, </a:t>
            </a:r>
            <a:r>
              <a:rPr lang="ru-RU" sz="3300" i="1" dirty="0" err="1"/>
              <a:t>Изв</a:t>
            </a:r>
            <a:r>
              <a:rPr lang="ru-RU" sz="3300" i="1" dirty="0"/>
              <a:t>. АН. Физика атмосферы и океана</a:t>
            </a:r>
            <a:r>
              <a:rPr lang="en-US" sz="3300" i="1" dirty="0"/>
              <a:t>, </a:t>
            </a:r>
            <a:r>
              <a:rPr lang="ru-RU" sz="3300" i="1" dirty="0"/>
              <a:t>число цитирований РИНЦ – 123)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AA4ADF-F0CF-3440-B5C9-0AF75FCCE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79" y="1657011"/>
            <a:ext cx="3670300" cy="3975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003EC-E508-5F46-B950-EFB79D97C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50" y="1657011"/>
            <a:ext cx="3670300" cy="4279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E95CC7-AD7C-7046-96CA-0D9495025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0" y="1584440"/>
            <a:ext cx="4007397" cy="4279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F81A17-671E-1445-BAB9-23C80E936061}"/>
              </a:ext>
            </a:extLst>
          </p:cNvPr>
          <p:cNvSpPr txBox="1"/>
          <p:nvPr/>
        </p:nvSpPr>
        <p:spPr>
          <a:xfrm>
            <a:off x="1600857" y="5781273"/>
            <a:ext cx="121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Время, </a:t>
            </a:r>
            <a:r>
              <a:rPr lang="ru-RU" dirty="0" err="1"/>
              <a:t>сут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809C0-1E3A-CD43-AE9D-D5E4717C8229}"/>
              </a:ext>
            </a:extLst>
          </p:cNvPr>
          <p:cNvSpPr txBox="1"/>
          <p:nvPr/>
        </p:nvSpPr>
        <p:spPr>
          <a:xfrm>
            <a:off x="5489776" y="5824816"/>
            <a:ext cx="121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Время, </a:t>
            </a:r>
            <a:r>
              <a:rPr lang="ru-RU" dirty="0" err="1"/>
              <a:t>сут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863391-EFFB-8647-ABFB-7EDA64179669}"/>
              </a:ext>
            </a:extLst>
          </p:cNvPr>
          <p:cNvSpPr txBox="1"/>
          <p:nvPr/>
        </p:nvSpPr>
        <p:spPr>
          <a:xfrm>
            <a:off x="9408633" y="5774018"/>
            <a:ext cx="121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Время, </a:t>
            </a:r>
            <a:r>
              <a:rPr lang="ru-RU" dirty="0" err="1"/>
              <a:t>сут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3F83E-5800-B54E-A744-5D3FBCF7CD1E}"/>
              </a:ext>
            </a:extLst>
          </p:cNvPr>
          <p:cNvSpPr txBox="1"/>
          <p:nvPr/>
        </p:nvSpPr>
        <p:spPr>
          <a:xfrm>
            <a:off x="854787" y="1584440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Глубина промерзания, см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103076-A461-0040-9C77-5688C0CBEB92}"/>
              </a:ext>
            </a:extLst>
          </p:cNvPr>
          <p:cNvSpPr txBox="1"/>
          <p:nvPr/>
        </p:nvSpPr>
        <p:spPr>
          <a:xfrm>
            <a:off x="5051882" y="1556596"/>
            <a:ext cx="256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Влажность почвы, кг/кг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A06308-3E19-AE40-A316-344098581169}"/>
              </a:ext>
            </a:extLst>
          </p:cNvPr>
          <p:cNvSpPr txBox="1"/>
          <p:nvPr/>
        </p:nvSpPr>
        <p:spPr>
          <a:xfrm>
            <a:off x="8935392" y="1346920"/>
            <a:ext cx="218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Потоки тепла, Вт/м</a:t>
            </a:r>
            <a:r>
              <a:rPr lang="ru-RU" b="1" baseline="30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EB3762-0C70-D541-973F-48E07175EA31}"/>
              </a:ext>
            </a:extLst>
          </p:cNvPr>
          <p:cNvSpPr txBox="1"/>
          <p:nvPr/>
        </p:nvSpPr>
        <p:spPr>
          <a:xfrm>
            <a:off x="955554" y="1851543"/>
            <a:ext cx="179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Белогорка</a:t>
            </a:r>
            <a:r>
              <a:rPr lang="ru-RU" dirty="0"/>
              <a:t>, зима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1B0E0A-20D1-A042-A960-3F15EA5B899D}"/>
              </a:ext>
            </a:extLst>
          </p:cNvPr>
          <p:cNvSpPr txBox="1"/>
          <p:nvPr/>
        </p:nvSpPr>
        <p:spPr>
          <a:xfrm>
            <a:off x="1107954" y="3644053"/>
            <a:ext cx="146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Тихвин, зима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317E9-D07E-6C4A-9D63-2877CE55C557}"/>
              </a:ext>
            </a:extLst>
          </p:cNvPr>
          <p:cNvSpPr txBox="1"/>
          <p:nvPr/>
        </p:nvSpPr>
        <p:spPr>
          <a:xfrm>
            <a:off x="1949465" y="4452460"/>
            <a:ext cx="15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Тихвин, осень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F28C89-0AA6-9240-8283-990D8EEDD38E}"/>
              </a:ext>
            </a:extLst>
          </p:cNvPr>
          <p:cNvSpPr txBox="1"/>
          <p:nvPr/>
        </p:nvSpPr>
        <p:spPr>
          <a:xfrm>
            <a:off x="5863771" y="2036209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 см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3624A9-17E0-5847-8A25-030B83306AFD}"/>
              </a:ext>
            </a:extLst>
          </p:cNvPr>
          <p:cNvSpPr txBox="1"/>
          <p:nvPr/>
        </p:nvSpPr>
        <p:spPr>
          <a:xfrm>
            <a:off x="6016171" y="3436835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50 см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E445CF-ED9E-CB43-84A9-6FB3C0EB3446}"/>
              </a:ext>
            </a:extLst>
          </p:cNvPr>
          <p:cNvSpPr txBox="1"/>
          <p:nvPr/>
        </p:nvSpPr>
        <p:spPr>
          <a:xfrm>
            <a:off x="6168571" y="4561687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150 см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C1A69F-80E5-704D-A013-D4195CA32C8A}"/>
              </a:ext>
            </a:extLst>
          </p:cNvPr>
          <p:cNvSpPr txBox="1"/>
          <p:nvPr/>
        </p:nvSpPr>
        <p:spPr>
          <a:xfrm>
            <a:off x="9851950" y="1656559"/>
            <a:ext cx="208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Поток явного тепла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A85AF6-7E83-3445-82D8-F35387F05C78}"/>
              </a:ext>
            </a:extLst>
          </p:cNvPr>
          <p:cNvSpPr txBox="1"/>
          <p:nvPr/>
        </p:nvSpPr>
        <p:spPr>
          <a:xfrm>
            <a:off x="9859208" y="2824959"/>
            <a:ext cx="2311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Поток скрытого тепла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B00F32-A618-AC43-A73C-08E2A5CCED19}"/>
              </a:ext>
            </a:extLst>
          </p:cNvPr>
          <p:cNvSpPr txBox="1"/>
          <p:nvPr/>
        </p:nvSpPr>
        <p:spPr>
          <a:xfrm>
            <a:off x="9518123" y="4312673"/>
            <a:ext cx="215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Поток тепла в почву</a:t>
            </a:r>
          </a:p>
        </p:txBody>
      </p:sp>
    </p:spTree>
    <p:extLst>
      <p:ext uri="{BB962C8B-B14F-4D97-AF65-F5344CB8AC3E}">
        <p14:creationId xmlns:p14="http://schemas.microsoft.com/office/powerpoint/2010/main" val="2994472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4520F-5A13-4244-8634-B960B475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" y="18255"/>
            <a:ext cx="11959772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Модель снежного покрова с учётом содержания жидкой влаги</a:t>
            </a:r>
            <a:r>
              <a:rPr lang="en-US" dirty="0"/>
              <a:t> </a:t>
            </a:r>
            <a:r>
              <a:rPr lang="en-US" sz="3300" i="1" dirty="0"/>
              <a:t>(</a:t>
            </a:r>
            <a:r>
              <a:rPr lang="ru-RU" sz="3300" i="1" dirty="0"/>
              <a:t>Володина, </a:t>
            </a:r>
            <a:r>
              <a:rPr lang="ru-RU" sz="3300" i="1" dirty="0" err="1"/>
              <a:t>Бенгтссон</a:t>
            </a:r>
            <a:r>
              <a:rPr lang="ru-RU" sz="3300" i="1" dirty="0"/>
              <a:t>, Лыкосов, МиГ, 2000</a:t>
            </a:r>
            <a:r>
              <a:rPr lang="en-US" sz="3300" i="1" dirty="0"/>
              <a:t>)</a:t>
            </a:r>
            <a:endParaRPr lang="ru-RU" sz="3300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37879D-5336-DF43-A1BB-19B367B71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2BF647-E6CA-5E40-B631-F4FA49681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41"/>
          <a:stretch/>
        </p:blipFill>
        <p:spPr>
          <a:xfrm>
            <a:off x="932597" y="1329304"/>
            <a:ext cx="10490145" cy="54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8A2A5-4437-A242-A2B9-52790088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62575"/>
            <a:ext cx="10515600" cy="1325563"/>
          </a:xfrm>
        </p:spPr>
        <p:txBody>
          <a:bodyPr/>
          <a:lstStyle/>
          <a:p>
            <a:r>
              <a:rPr lang="ru-RU" dirty="0"/>
              <a:t>Из ранней биографии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8878DC-E805-6F40-A389-84451357A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435" y="1065881"/>
            <a:ext cx="6624997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Родился 14 января 1945, г. Карпинск, Свердловская обл.</a:t>
            </a:r>
          </a:p>
          <a:p>
            <a:pPr algn="just"/>
            <a:r>
              <a:rPr lang="ru-RU" sz="2400" dirty="0"/>
              <a:t>В 1962 году окончил с серебряной медалью среднюю школу № 2 г. Назарово Красноярского края </a:t>
            </a:r>
          </a:p>
          <a:p>
            <a:pPr algn="just"/>
            <a:r>
              <a:rPr lang="ru-RU" sz="2400" dirty="0"/>
              <a:t>1962-1967 гг. – обучение на механико-математическом факультете Новосибирского государственного университета (кафедра математических методов в в динамической метеорологии)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05D630-9096-FF46-8E69-DA5ABFE4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32" y="4687747"/>
            <a:ext cx="1425604" cy="2022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E8D27B-7C71-B544-AA95-87684412C10A}"/>
              </a:ext>
            </a:extLst>
          </p:cNvPr>
          <p:cNvSpPr txBox="1"/>
          <p:nvPr/>
        </p:nvSpPr>
        <p:spPr>
          <a:xfrm>
            <a:off x="1686436" y="4707216"/>
            <a:ext cx="21626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Карпинский А.П.</a:t>
            </a:r>
          </a:p>
          <a:p>
            <a:pPr algn="ctr"/>
            <a:r>
              <a:rPr lang="ru-RU" dirty="0"/>
              <a:t>(1846-1936),</a:t>
            </a:r>
          </a:p>
          <a:p>
            <a:pPr algn="ctr"/>
            <a:r>
              <a:rPr lang="ru-RU" dirty="0"/>
              <a:t>первый выборный президент Российской академии наук (1917)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D392D4-9C1A-C540-A9C3-A1D9F68CC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80" y="1837253"/>
            <a:ext cx="5194300" cy="4953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35F216-D78F-624F-B5D0-4ABBAEA08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032" y="600206"/>
            <a:ext cx="3949700" cy="1117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062967-CCA8-E348-A50C-CC7B09300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696" y="4702261"/>
            <a:ext cx="1556471" cy="2064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8B5D92-B3A5-BF49-BA13-58F1C81D8C92}"/>
              </a:ext>
            </a:extLst>
          </p:cNvPr>
          <p:cNvSpPr txBox="1"/>
          <p:nvPr/>
        </p:nvSpPr>
        <p:spPr>
          <a:xfrm>
            <a:off x="5428344" y="4731660"/>
            <a:ext cx="1433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Марчук Г.И.</a:t>
            </a:r>
          </a:p>
          <a:p>
            <a:r>
              <a:rPr lang="ru-RU" dirty="0"/>
              <a:t>(1925-2013)</a:t>
            </a:r>
          </a:p>
          <a:p>
            <a:r>
              <a:rPr lang="ru-RU" dirty="0"/>
              <a:t>последний президент АН СССР </a:t>
            </a:r>
          </a:p>
        </p:txBody>
      </p:sp>
    </p:spTree>
    <p:extLst>
      <p:ext uri="{BB962C8B-B14F-4D97-AF65-F5344CB8AC3E}">
        <p14:creationId xmlns:p14="http://schemas.microsoft.com/office/powerpoint/2010/main" val="749107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BAD32-B7E0-5A47-B7CD-256583192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10" y="95363"/>
            <a:ext cx="11866403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Роль мохового покрова в развитии мерзлоты </a:t>
            </a:r>
            <a:r>
              <a:rPr lang="ru-RU" sz="3000" i="1" dirty="0"/>
              <a:t>(</a:t>
            </a:r>
            <a:r>
              <a:rPr lang="ru-RU" sz="3000" i="1" dirty="0" err="1"/>
              <a:t>Мачульская</a:t>
            </a:r>
            <a:r>
              <a:rPr lang="ru-RU" sz="3000" i="1" dirty="0"/>
              <a:t>, Лыкосов, 2009, </a:t>
            </a:r>
            <a:r>
              <a:rPr lang="ru-RU" sz="3000" i="1" dirty="0" err="1"/>
              <a:t>Изв</a:t>
            </a:r>
            <a:r>
              <a:rPr lang="ru-RU" sz="3000" i="1" dirty="0"/>
              <a:t>. РАН. Физика атмосферы и океана)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D57EA-C35A-9C44-AF18-5FD857941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AF353C-8CE8-024F-8F4C-0F3B09AE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81" y="1420926"/>
            <a:ext cx="5822112" cy="5160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DCEA8-324D-054B-A327-330187AEE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918" y="1420926"/>
            <a:ext cx="5912496" cy="5160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2675D-6C42-1D42-BFEC-74FC86FC0042}"/>
              </a:ext>
            </a:extLst>
          </p:cNvPr>
          <p:cNvSpPr txBox="1"/>
          <p:nvPr/>
        </p:nvSpPr>
        <p:spPr>
          <a:xfrm>
            <a:off x="2944719" y="1420926"/>
            <a:ext cx="59787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Общее содержание льда в деятельном слое</a:t>
            </a:r>
          </a:p>
        </p:txBody>
      </p:sp>
    </p:spTree>
    <p:extLst>
      <p:ext uri="{BB962C8B-B14F-4D97-AF65-F5344CB8AC3E}">
        <p14:creationId xmlns:p14="http://schemas.microsoft.com/office/powerpoint/2010/main" val="2998905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E2503C7-1342-6B41-8F96-3ADAD0AD1B59}"/>
              </a:ext>
            </a:extLst>
          </p:cNvPr>
          <p:cNvSpPr txBox="1"/>
          <p:nvPr/>
        </p:nvSpPr>
        <p:spPr>
          <a:xfrm>
            <a:off x="273570" y="56630"/>
            <a:ext cx="11997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Mosses and lichens: convective heat and mass transfer? 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</a:rPr>
              <a:t>Stepanenko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, …,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</a:rPr>
              <a:t>Lykossov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, 2020) 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3" descr="Ptilium1!">
            <a:extLst>
              <a:ext uri="{FF2B5EF4-FFF2-40B4-BE49-F238E27FC236}">
                <a16:creationId xmlns:a16="http://schemas.microsoft.com/office/drawing/2014/main" id="{AF9830EB-4A63-A247-9B4A-0E118032B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841" y="675932"/>
            <a:ext cx="3414337" cy="256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FB05D4-6BDC-0140-8600-E65695C77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412" y="590726"/>
            <a:ext cx="3810022" cy="35945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BE0B6-74F8-6A43-AF86-3BBB1DF77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446" y="3370962"/>
            <a:ext cx="3675722" cy="33132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55680A-4C59-D745-9DD3-1CA433AF3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965" y="5264217"/>
            <a:ext cx="1175163" cy="5414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5E8734-E516-EA4E-B13B-F4146D9DF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523" y="5805714"/>
            <a:ext cx="3715007" cy="729186"/>
          </a:xfrm>
          <a:prstGeom prst="rect">
            <a:avLst/>
          </a:prstGeom>
        </p:spPr>
      </p:pic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id="{CDF1E537-2C19-764A-8C45-E9491FABD3E2}"/>
              </a:ext>
            </a:extLst>
          </p:cNvPr>
          <p:cNvSpPr/>
          <p:nvPr/>
        </p:nvSpPr>
        <p:spPr>
          <a:xfrm>
            <a:off x="8190329" y="5983171"/>
            <a:ext cx="242233" cy="212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E85E1-952F-4146-A4BB-781FEE0D9050}"/>
              </a:ext>
            </a:extLst>
          </p:cNvPr>
          <p:cNvSpPr txBox="1"/>
          <p:nvPr/>
        </p:nvSpPr>
        <p:spPr>
          <a:xfrm>
            <a:off x="116115" y="620030"/>
            <a:ext cx="43467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 algn="just">
              <a:buFont typeface="Arial" panose="020B0604020202020204" pitchFamily="34" charset="0"/>
              <a:buChar char="•"/>
            </a:pPr>
            <a:r>
              <a:rPr lang="en-US" sz="2100" dirty="0"/>
              <a:t>Mosses and lichens are important in controlling sensible heat flux, evaporation and productivity (</a:t>
            </a:r>
            <a:r>
              <a:rPr lang="en-US" sz="2100" dirty="0" err="1"/>
              <a:t>Porada</a:t>
            </a:r>
            <a:r>
              <a:rPr lang="en-US" sz="2100" dirty="0"/>
              <a:t> et al., 2016; </a:t>
            </a:r>
            <a:r>
              <a:rPr lang="en-US" sz="2100" dirty="0" err="1"/>
              <a:t>Druel</a:t>
            </a:r>
            <a:r>
              <a:rPr lang="en-US" sz="2100" dirty="0"/>
              <a:t> et al., 2017).</a:t>
            </a:r>
          </a:p>
          <a:p>
            <a:pPr marL="259232" indent="-259232" algn="just">
              <a:buFont typeface="Arial" panose="020B0604020202020204" pitchFamily="34" charset="0"/>
              <a:buChar char="•"/>
            </a:pPr>
            <a:r>
              <a:rPr lang="en-US" sz="2100" dirty="0"/>
              <a:t>Most of parameterizations assume molecular transfer through mosses only, however, lab experiments indicate convection (</a:t>
            </a:r>
            <a:r>
              <a:rPr lang="en-US" sz="2100" dirty="0" err="1"/>
              <a:t>Aisar</a:t>
            </a:r>
            <a:r>
              <a:rPr lang="en-US" sz="2100" dirty="0"/>
              <a:t> et al., 2018; Rice et al., 2018)</a:t>
            </a:r>
            <a:endParaRPr lang="ru-RU" sz="2100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DD4F826-2787-D947-8297-79444A5DA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5828" y="685377"/>
            <a:ext cx="2260555" cy="93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722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Ptilium</a:t>
            </a:r>
            <a:r>
              <a:rPr lang="en-US" altLang="ru-RU" sz="2722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  <a:p>
            <a:pPr eaLnBrk="1" hangingPunct="1"/>
            <a:r>
              <a:rPr lang="en-US" altLang="ru-RU" sz="2722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en-US" altLang="ru-RU" sz="2722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Hypnaceae</a:t>
            </a:r>
            <a:r>
              <a:rPr lang="en-US" altLang="ru-RU" sz="2722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  <a:endParaRPr lang="ru-RU" altLang="ru-RU" sz="2722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B79C28-37F0-E446-AD9B-A6F59A003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15" y="4048353"/>
            <a:ext cx="3979202" cy="18991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939518-E154-CD4F-93BF-3917C4545999}"/>
              </a:ext>
            </a:extLst>
          </p:cNvPr>
          <p:cNvSpPr txBox="1"/>
          <p:nvPr/>
        </p:nvSpPr>
        <p:spPr>
          <a:xfrm>
            <a:off x="4709770" y="4431460"/>
            <a:ext cx="3541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Adaptation or Rayleigh</a:t>
            </a:r>
          </a:p>
          <a:p>
            <a:pPr algn="just"/>
            <a:r>
              <a:rPr lang="en-US" sz="2000" dirty="0"/>
              <a:t>criterium for free convection:</a:t>
            </a:r>
            <a:endParaRPr lang="ru-RU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D73BF7-1F69-D144-A146-B8B3D7017E7B}"/>
              </a:ext>
            </a:extLst>
          </p:cNvPr>
          <p:cNvSpPr txBox="1"/>
          <p:nvPr/>
        </p:nvSpPr>
        <p:spPr>
          <a:xfrm>
            <a:off x="710495" y="5933004"/>
            <a:ext cx="2874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moss porosity depending on species: </a:t>
            </a:r>
          </a:p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60-93 %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62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3A8892B2-5F5D-6E41-AC35-E239BA615123}"/>
              </a:ext>
            </a:extLst>
          </p:cNvPr>
          <p:cNvSpPr/>
          <p:nvPr/>
        </p:nvSpPr>
        <p:spPr>
          <a:xfrm>
            <a:off x="5763277" y="1861244"/>
            <a:ext cx="2101780" cy="1567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19" tIns="42961" rIns="85919" bIns="42961" rtlCol="0" anchor="ctr"/>
          <a:lstStyle/>
          <a:p>
            <a:pPr algn="ctr" defTabSz="859173"/>
            <a:r>
              <a:rPr lang="ru-RU" sz="2000" dirty="0">
                <a:solidFill>
                  <a:prstClr val="white"/>
                </a:solidFill>
              </a:rPr>
              <a:t>Модель Земной системы </a:t>
            </a:r>
          </a:p>
          <a:p>
            <a:pPr algn="ctr" defTabSz="859173"/>
            <a:r>
              <a:rPr lang="ru-RU" sz="2000" dirty="0">
                <a:solidFill>
                  <a:prstClr val="white"/>
                </a:solidFill>
              </a:rPr>
              <a:t>ИВМ РАН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DD8079C-C10A-1D40-8A0D-E052FCE46B9A}"/>
              </a:ext>
            </a:extLst>
          </p:cNvPr>
          <p:cNvSpPr/>
          <p:nvPr/>
        </p:nvSpPr>
        <p:spPr>
          <a:xfrm>
            <a:off x="7961854" y="1861308"/>
            <a:ext cx="1806554" cy="156769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19" tIns="42961" rIns="85919" bIns="42961" rtlCol="0" anchor="ctr"/>
          <a:lstStyle/>
          <a:p>
            <a:pPr marL="11940" indent="-11940" algn="ctr" defTabSz="859173">
              <a:spcBef>
                <a:spcPct val="20000"/>
              </a:spcBef>
              <a:defRPr/>
            </a:pPr>
            <a:r>
              <a:rPr lang="ru-RU" altLang="ru-RU" sz="2000" dirty="0">
                <a:solidFill>
                  <a:prstClr val="white"/>
                </a:solidFill>
              </a:rPr>
              <a:t>Модель численного прогноза погоды ПЛАВ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C2277-B377-8C47-8878-D15C3DE4391B}"/>
              </a:ext>
            </a:extLst>
          </p:cNvPr>
          <p:cNvSpPr txBox="1"/>
          <p:nvPr/>
        </p:nvSpPr>
        <p:spPr>
          <a:xfrm>
            <a:off x="2059095" y="182858"/>
            <a:ext cx="8211614" cy="533037"/>
          </a:xfrm>
          <a:prstGeom prst="rect">
            <a:avLst/>
          </a:prstGeom>
          <a:noFill/>
        </p:spPr>
        <p:txBody>
          <a:bodyPr wrap="none" lIns="85919" tIns="42961" rIns="85919" bIns="42961" rtlCol="0">
            <a:spAutoFit/>
          </a:bodyPr>
          <a:lstStyle/>
          <a:p>
            <a:pPr algn="just" defTabSz="859173"/>
            <a:r>
              <a:rPr lang="ru-RU" sz="2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Модель деятельного слоя суши ИВМ РАН-МГУ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FE9442F-81E8-1541-A3A4-2B4EBDE9C4A5}"/>
              </a:ext>
            </a:extLst>
          </p:cNvPr>
          <p:cNvGrpSpPr/>
          <p:nvPr/>
        </p:nvGrpSpPr>
        <p:grpSpPr>
          <a:xfrm>
            <a:off x="609600" y="946677"/>
            <a:ext cx="4957852" cy="5759063"/>
            <a:chOff x="8728149" y="17916943"/>
            <a:chExt cx="5791777" cy="864034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732D041-DD4F-C147-BAAE-1C41CFF00D6B}"/>
                </a:ext>
              </a:extLst>
            </p:cNvPr>
            <p:cNvSpPr/>
            <p:nvPr/>
          </p:nvSpPr>
          <p:spPr>
            <a:xfrm>
              <a:off x="8728149" y="17916943"/>
              <a:ext cx="5791777" cy="86403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9173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D4D26BD-B84F-0A4B-8A40-E23715128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0911" y="18122744"/>
              <a:ext cx="5352339" cy="681927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737BE2-5A19-7846-8F58-6B1A7B2BB9B3}"/>
                </a:ext>
              </a:extLst>
            </p:cNvPr>
            <p:cNvSpPr txBox="1"/>
            <p:nvPr/>
          </p:nvSpPr>
          <p:spPr>
            <a:xfrm>
              <a:off x="8811486" y="24969198"/>
              <a:ext cx="5625100" cy="138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9173"/>
              <a:r>
                <a:rPr lang="ru-RU" b="1" dirty="0">
                  <a:solidFill>
                    <a:srgbClr val="002060"/>
                  </a:solidFill>
                  <a:cs typeface="Times New Roman" pitchFamily="18" charset="0"/>
                </a:rPr>
                <a:t>Вертикальный </a:t>
              </a:r>
              <a:r>
                <a:rPr lang="ru-RU" b="1" dirty="0" err="1">
                  <a:solidFill>
                    <a:srgbClr val="002060"/>
                  </a:solidFill>
                  <a:cs typeface="Times New Roman" pitchFamily="18" charset="0"/>
                </a:rPr>
                <a:t>тепловлагообмен</a:t>
              </a:r>
              <a:r>
                <a:rPr lang="ru-RU" b="1" dirty="0">
                  <a:solidFill>
                    <a:srgbClr val="002060"/>
                  </a:solidFill>
                  <a:cs typeface="Times New Roman" pitchFamily="18" charset="0"/>
                </a:rPr>
                <a:t> в одной ячейке модели суши </a:t>
              </a:r>
            </a:p>
            <a:p>
              <a:pPr algn="ctr" defTabSz="859173"/>
              <a:r>
                <a:rPr lang="ru-RU" b="1" dirty="0">
                  <a:solidFill>
                    <a:srgbClr val="002060"/>
                  </a:solidFill>
                  <a:cs typeface="Times New Roman" pitchFamily="18" charset="0"/>
                </a:rPr>
                <a:t>ИВМ РАН-МГУ</a:t>
              </a: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95AE54-8C49-5048-A45E-DD1E118EE0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2308" y="2972882"/>
            <a:ext cx="1466428" cy="623553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9EB03C35-0E23-1B4F-8812-29325867E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2536" y="152259"/>
            <a:ext cx="719008" cy="66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C273D7-2C80-2E46-89CC-03BDD1B1017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88736" y="152404"/>
            <a:ext cx="731800" cy="66362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9D76E7E-44D6-8543-BFFA-CA788EF39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1612" y="1599918"/>
            <a:ext cx="164738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FA1EB65A-14A2-414A-B6E9-A97E909E7B7B}"/>
              </a:ext>
            </a:extLst>
          </p:cNvPr>
          <p:cNvSpPr/>
          <p:nvPr/>
        </p:nvSpPr>
        <p:spPr>
          <a:xfrm>
            <a:off x="5846657" y="750716"/>
            <a:ext cx="2867504" cy="84921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19" tIns="42961" rIns="85919" bIns="42961" rtlCol="0" anchor="ctr"/>
          <a:lstStyle/>
          <a:p>
            <a:pPr algn="ctr" defTabSz="859173"/>
            <a:r>
              <a:rPr lang="ru-RU" sz="2200" dirty="0">
                <a:solidFill>
                  <a:prstClr val="white"/>
                </a:solidFill>
              </a:rPr>
              <a:t>Модель суши </a:t>
            </a:r>
          </a:p>
          <a:p>
            <a:pPr algn="ctr" defTabSz="859173"/>
            <a:r>
              <a:rPr lang="ru-RU" sz="2200" dirty="0">
                <a:solidFill>
                  <a:prstClr val="white"/>
                </a:solidFill>
              </a:rPr>
              <a:t>ИВМ РАН-МГУ</a:t>
            </a:r>
          </a:p>
        </p:txBody>
      </p:sp>
      <p:sp>
        <p:nvSpPr>
          <p:cNvPr id="22" name="Двойная стрелка вверх/вниз 21">
            <a:extLst>
              <a:ext uri="{FF2B5EF4-FFF2-40B4-BE49-F238E27FC236}">
                <a16:creationId xmlns:a16="http://schemas.microsoft.com/office/drawing/2014/main" id="{1791E148-E009-E949-B068-E7A331F1DDA2}"/>
              </a:ext>
            </a:extLst>
          </p:cNvPr>
          <p:cNvSpPr/>
          <p:nvPr/>
        </p:nvSpPr>
        <p:spPr>
          <a:xfrm>
            <a:off x="6803605" y="1599927"/>
            <a:ext cx="176902" cy="26129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19" tIns="42961" rIns="85919" bIns="42961" rtlCol="0" anchor="ctr"/>
          <a:lstStyle/>
          <a:p>
            <a:pPr algn="ctr" defTabSz="859173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Двойная стрелка вверх/вниз 22">
            <a:extLst>
              <a:ext uri="{FF2B5EF4-FFF2-40B4-BE49-F238E27FC236}">
                <a16:creationId xmlns:a16="http://schemas.microsoft.com/office/drawing/2014/main" id="{C2A3044B-B9FD-FB43-A8D2-8D7653E30264}"/>
              </a:ext>
            </a:extLst>
          </p:cNvPr>
          <p:cNvSpPr/>
          <p:nvPr/>
        </p:nvSpPr>
        <p:spPr>
          <a:xfrm>
            <a:off x="8360339" y="1599927"/>
            <a:ext cx="176902" cy="26129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19" tIns="42961" rIns="85919" bIns="42961" rtlCol="0" anchor="ctr"/>
          <a:lstStyle/>
          <a:p>
            <a:pPr algn="ctr" defTabSz="859173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5D3642-CA15-0645-B6BB-1D1ABAF52412}"/>
              </a:ext>
            </a:extLst>
          </p:cNvPr>
          <p:cNvSpPr txBox="1"/>
          <p:nvPr/>
        </p:nvSpPr>
        <p:spPr>
          <a:xfrm>
            <a:off x="5729601" y="3356481"/>
            <a:ext cx="6261664" cy="3472303"/>
          </a:xfrm>
          <a:prstGeom prst="rect">
            <a:avLst/>
          </a:prstGeom>
          <a:noFill/>
        </p:spPr>
        <p:txBody>
          <a:bodyPr wrap="square" lIns="85919" tIns="42961" rIns="85919" bIns="42961" rtlCol="0">
            <a:spAutoFit/>
          </a:bodyPr>
          <a:lstStyle/>
          <a:p>
            <a:pPr marL="268493" indent="-268493" defTabSz="859173">
              <a:buFont typeface="Wingdings" pitchFamily="2" charset="2"/>
              <a:buChar char="q"/>
            </a:pPr>
            <a:endParaRPr lang="ru-RU" sz="2000" dirty="0">
              <a:solidFill>
                <a:prstClr val="black"/>
              </a:solidFill>
              <a:cs typeface="DejaVu Sans"/>
            </a:endParaRPr>
          </a:p>
          <a:p>
            <a:pPr marL="268493" indent="-268493" defTabSz="859173">
              <a:buFont typeface="Wingdings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Динамика тепла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жидкой, газообразной влаги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и льда в почве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(23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слоя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 marL="268493" indent="-268493" defTabSz="859173">
              <a:buFont typeface="Wingdings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Снежный покров с учётом </a:t>
            </a:r>
            <a:r>
              <a:rPr lang="ru-RU" sz="2000" b="1" dirty="0" err="1">
                <a:solidFill>
                  <a:prstClr val="black"/>
                </a:solidFill>
                <a:cs typeface="Times New Roman" pitchFamily="18" charset="0"/>
              </a:rPr>
              <a:t>перезамерзания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 воды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(4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слоя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 marL="268493" indent="-268493" defTabSz="859173">
              <a:buFont typeface="Wingdings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Транспирация и фотосинтез растительности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8493" indent="-268493" defTabSz="859173">
              <a:buFont typeface="Wingdings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Модель эмиссии метана болотами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8493" indent="-268493" defTabSz="859173">
              <a:buFont typeface="Wingdings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Параметризация водоемов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8493" indent="-268493" defTabSz="859173">
              <a:buFont typeface="Wingdings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Модель речной сети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8493" indent="-268493" defTabSz="859173">
              <a:buFont typeface="Wingdings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Разрешение в автономном режиме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0.5 x 0.5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 град.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8493" indent="-268493" defTabSz="859173">
              <a:buFont typeface="Wingdings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База данных типов поверхности 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GLCC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03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FDB4B6-7C07-5A4A-9879-47C5A7C00DC9}"/>
              </a:ext>
            </a:extLst>
          </p:cNvPr>
          <p:cNvSpPr txBox="1"/>
          <p:nvPr/>
        </p:nvSpPr>
        <p:spPr>
          <a:xfrm>
            <a:off x="3322740" y="-27370"/>
            <a:ext cx="5509105" cy="579375"/>
          </a:xfrm>
          <a:prstGeom prst="rect">
            <a:avLst/>
          </a:prstGeom>
          <a:noFill/>
        </p:spPr>
        <p:txBody>
          <a:bodyPr wrap="none" lIns="86090" tIns="43046" rIns="86090" bIns="43046" rtlCol="0">
            <a:spAutoFit/>
          </a:bodyPr>
          <a:lstStyle/>
          <a:p>
            <a:pPr defTabSz="860878"/>
            <a:r>
              <a:rPr lang="ru-RU" sz="32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    Воды суши: озера и реки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EF6946-AD81-EC4A-BC75-8C55F57D5C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448" y="613596"/>
            <a:ext cx="8597906" cy="32917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D66AE6D-F755-0C4B-AFB9-B8B034094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39" y="4278354"/>
            <a:ext cx="3343911" cy="22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E842EE-A162-124C-95CF-76ACC58F3AA2}"/>
              </a:ext>
            </a:extLst>
          </p:cNvPr>
          <p:cNvSpPr txBox="1"/>
          <p:nvPr/>
        </p:nvSpPr>
        <p:spPr>
          <a:xfrm>
            <a:off x="130630" y="4156411"/>
            <a:ext cx="4001508" cy="2456812"/>
          </a:xfrm>
          <a:prstGeom prst="rect">
            <a:avLst/>
          </a:prstGeom>
          <a:noFill/>
        </p:spPr>
        <p:txBody>
          <a:bodyPr wrap="square" lIns="86090" tIns="43046" rIns="86090" bIns="43046" rtlCol="0">
            <a:spAutoFit/>
          </a:bodyPr>
          <a:lstStyle/>
          <a:p>
            <a:pPr defTabSz="860878"/>
            <a:r>
              <a:rPr lang="ru-RU" sz="2200" b="1" dirty="0">
                <a:solidFill>
                  <a:prstClr val="black"/>
                </a:solidFill>
                <a:cs typeface="Times New Roman" pitchFamily="18" charset="0"/>
              </a:rPr>
              <a:t>    </a:t>
            </a:r>
            <a:r>
              <a:rPr lang="ru-RU" sz="2200" b="1" u="sng" dirty="0">
                <a:solidFill>
                  <a:prstClr val="black"/>
                </a:solidFill>
                <a:cs typeface="Times New Roman" pitchFamily="18" charset="0"/>
              </a:rPr>
              <a:t>Озера</a:t>
            </a:r>
            <a:endParaRPr lang="en-US" sz="22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9025" indent="-269025" defTabSz="860878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cs typeface="Times New Roman" pitchFamily="18" charset="0"/>
              </a:rPr>
              <a:t>существенно влияют на локальную погоду через потоки тепла и влаги,</a:t>
            </a:r>
            <a:endParaRPr lang="en-US" sz="2200" dirty="0">
              <a:solidFill>
                <a:prstClr val="black"/>
              </a:solidFill>
              <a:cs typeface="Times New Roman" pitchFamily="18" charset="0"/>
            </a:endParaRPr>
          </a:p>
          <a:p>
            <a:pPr marL="269025" indent="-269025" defTabSz="860878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cs typeface="Times New Roman" pitchFamily="18" charset="0"/>
              </a:rPr>
              <a:t>являются важными источниками</a:t>
            </a:r>
            <a:r>
              <a:rPr lang="en-US" sz="2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cs typeface="Times New Roman" pitchFamily="18" charset="0"/>
              </a:rPr>
              <a:t>метана и углекислого газа.</a:t>
            </a:r>
            <a:endParaRPr lang="ru-RU" sz="22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30D18-4ECB-FF45-AF77-16BFEFD8B60D}"/>
              </a:ext>
            </a:extLst>
          </p:cNvPr>
          <p:cNvSpPr txBox="1"/>
          <p:nvPr/>
        </p:nvSpPr>
        <p:spPr>
          <a:xfrm>
            <a:off x="3454401" y="4046080"/>
            <a:ext cx="4297731" cy="2856922"/>
          </a:xfrm>
          <a:prstGeom prst="rect">
            <a:avLst/>
          </a:prstGeom>
          <a:noFill/>
        </p:spPr>
        <p:txBody>
          <a:bodyPr wrap="square" lIns="86090" tIns="43046" rIns="86090" bIns="43046" rtlCol="0">
            <a:spAutoFit/>
          </a:bodyPr>
          <a:lstStyle/>
          <a:p>
            <a:pPr defTabSz="860878"/>
            <a:r>
              <a:rPr lang="ru-RU" sz="2000" b="1" dirty="0">
                <a:solidFill>
                  <a:prstClr val="black"/>
                </a:solidFill>
                <a:cs typeface="DejaVu Sans"/>
              </a:rPr>
              <a:t>    </a:t>
            </a:r>
            <a:r>
              <a:rPr lang="ru-RU" sz="2000" b="1" u="sng" dirty="0">
                <a:solidFill>
                  <a:prstClr val="black"/>
                </a:solidFill>
                <a:cs typeface="DejaVu Sans"/>
              </a:rPr>
              <a:t>Реки</a:t>
            </a:r>
            <a:endParaRPr lang="en-US" sz="2000" b="1" dirty="0">
              <a:solidFill>
                <a:prstClr val="black"/>
              </a:solidFill>
              <a:cs typeface="DejaVu Sans"/>
            </a:endParaRPr>
          </a:p>
          <a:p>
            <a:pPr marL="269025" indent="-269025" defTabSz="860878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Сток рек отражает водный баланс больших территорий.</a:t>
            </a:r>
            <a:endParaRPr lang="en-US" sz="2000" dirty="0">
              <a:solidFill>
                <a:prstClr val="black"/>
              </a:solidFill>
              <a:cs typeface="Times New Roman" pitchFamily="18" charset="0"/>
            </a:endParaRPr>
          </a:p>
          <a:p>
            <a:pPr marL="269025" indent="-269025" defTabSz="860878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Они модифицируют </a:t>
            </a:r>
            <a:r>
              <a:rPr lang="ru-RU" sz="2000" dirty="0" err="1">
                <a:solidFill>
                  <a:prstClr val="black"/>
                </a:solidFill>
                <a:cs typeface="Times New Roman" pitchFamily="18" charset="0"/>
              </a:rPr>
              <a:t>термохалинную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 циркуляцию океана</a:t>
            </a:r>
            <a:endParaRPr lang="en-US" sz="2000" dirty="0">
              <a:solidFill>
                <a:prstClr val="black"/>
              </a:solidFill>
              <a:cs typeface="Times New Roman" pitchFamily="18" charset="0"/>
            </a:endParaRPr>
          </a:p>
          <a:p>
            <a:pPr marL="269025" indent="-269025" defTabSz="860878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и являются важными источниками метана и углекислого газа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000" i="1" dirty="0" err="1">
                <a:solidFill>
                  <a:prstClr val="black"/>
                </a:solidFill>
                <a:cs typeface="Times New Roman" pitchFamily="18" charset="0"/>
              </a:rPr>
              <a:t>Repina</a:t>
            </a:r>
            <a:r>
              <a:rPr lang="en-US" sz="2000" i="1" dirty="0">
                <a:solidFill>
                  <a:prstClr val="black"/>
                </a:solidFill>
                <a:cs typeface="Times New Roman" pitchFamily="18" charset="0"/>
              </a:rPr>
              <a:t> et al., in press)</a:t>
            </a:r>
            <a:r>
              <a:rPr lang="ru-RU" sz="2000" i="1" dirty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sz="2000" dirty="0">
              <a:solidFill>
                <a:prstClr val="black"/>
              </a:solidFill>
              <a:cs typeface="DejaVu Sans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7BC10CC-7573-9440-9D6E-687B007CE40B}"/>
              </a:ext>
            </a:extLst>
          </p:cNvPr>
          <p:cNvCxnSpPr>
            <a:cxnSpLocks/>
          </p:cNvCxnSpPr>
          <p:nvPr/>
        </p:nvCxnSpPr>
        <p:spPr>
          <a:xfrm flipV="1">
            <a:off x="2452914" y="3532281"/>
            <a:ext cx="2337309" cy="746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B2CA75F-585E-5D40-AB17-7FA9FE7FB1D0}"/>
              </a:ext>
            </a:extLst>
          </p:cNvPr>
          <p:cNvCxnSpPr>
            <a:cxnSpLocks/>
          </p:cNvCxnSpPr>
          <p:nvPr/>
        </p:nvCxnSpPr>
        <p:spPr>
          <a:xfrm flipH="1" flipV="1">
            <a:off x="1767622" y="3532281"/>
            <a:ext cx="685292" cy="762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 вправо 16">
            <a:extLst>
              <a:ext uri="{FF2B5EF4-FFF2-40B4-BE49-F238E27FC236}">
                <a16:creationId xmlns:a16="http://schemas.microsoft.com/office/drawing/2014/main" id="{035F00EE-4A48-8F46-95F0-BA70EDB2B05F}"/>
              </a:ext>
            </a:extLst>
          </p:cNvPr>
          <p:cNvSpPr/>
          <p:nvPr/>
        </p:nvSpPr>
        <p:spPr>
          <a:xfrm>
            <a:off x="7781160" y="5159916"/>
            <a:ext cx="707606" cy="449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090" tIns="43046" rIns="86090" bIns="43046" rtlCol="0" anchor="ctr"/>
          <a:lstStyle/>
          <a:p>
            <a:pPr algn="ctr" defTabSz="860878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A0C026-F961-6943-8796-56CB30A4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364" y="2650510"/>
            <a:ext cx="4300636" cy="14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61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D5243CE-6CDF-8540-B821-6B22930EBABB}"/>
              </a:ext>
            </a:extLst>
          </p:cNvPr>
          <p:cNvSpPr txBox="1"/>
          <p:nvPr/>
        </p:nvSpPr>
        <p:spPr>
          <a:xfrm>
            <a:off x="2081753" y="97458"/>
            <a:ext cx="7963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</a:rPr>
              <a:t>Hierarchy of lake models by dimensionality</a:t>
            </a:r>
            <a:endParaRPr lang="ru-RU" sz="3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538C5-730B-AD4F-BA0F-9AF4907F62BD}"/>
              </a:ext>
            </a:extLst>
          </p:cNvPr>
          <p:cNvSpPr txBox="1"/>
          <p:nvPr/>
        </p:nvSpPr>
        <p:spPr>
          <a:xfrm>
            <a:off x="551544" y="867120"/>
            <a:ext cx="11335656" cy="5238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>
              <a:buFont typeface="Wingdings" pitchFamily="2" charset="2"/>
              <a:buChar char="q"/>
            </a:pPr>
            <a:r>
              <a:rPr lang="en-US" sz="2600" b="1" dirty="0"/>
              <a:t>3D models</a:t>
            </a:r>
            <a:r>
              <a:rPr lang="en-US" sz="2600" dirty="0"/>
              <a:t> (Reynolds equations in </a:t>
            </a:r>
            <a:r>
              <a:rPr lang="en-US" sz="2600" dirty="0" err="1"/>
              <a:t>Boussinesq</a:t>
            </a:r>
            <a:r>
              <a:rPr lang="en-US" sz="2600" dirty="0"/>
              <a:t> approximation)</a:t>
            </a:r>
          </a:p>
          <a:p>
            <a:pPr marL="259232" indent="-259232">
              <a:buFont typeface="Wingdings" pitchFamily="2" charset="2"/>
              <a:buChar char="q"/>
            </a:pPr>
            <a:endParaRPr lang="en-US" sz="2177" dirty="0"/>
          </a:p>
          <a:p>
            <a:pPr marL="259232" indent="-259232">
              <a:buFont typeface="Wingdings" pitchFamily="2" charset="2"/>
              <a:buChar char="q"/>
            </a:pPr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ru-RU" sz="2177" dirty="0"/>
          </a:p>
          <a:p>
            <a:endParaRPr lang="en-US" sz="2177" dirty="0"/>
          </a:p>
          <a:p>
            <a:pPr marL="259232" indent="-259232">
              <a:buFont typeface="Wingdings" pitchFamily="2" charset="2"/>
              <a:buChar char="q"/>
            </a:pPr>
            <a:r>
              <a:rPr lang="en-US" sz="2600" b="1" dirty="0"/>
              <a:t>2D models</a:t>
            </a:r>
            <a:r>
              <a:rPr lang="en-US" sz="2600" dirty="0"/>
              <a:t> – 3D equations are averaged in horizontal or vertical plane</a:t>
            </a:r>
          </a:p>
          <a:p>
            <a:pPr marL="259232" indent="-259232">
              <a:buFont typeface="Wingdings" pitchFamily="2" charset="2"/>
              <a:buChar char="q"/>
            </a:pPr>
            <a:r>
              <a:rPr lang="en-US" sz="2600" b="1" dirty="0"/>
              <a:t>1½ D models</a:t>
            </a:r>
            <a:r>
              <a:rPr lang="en-US" sz="2600" dirty="0"/>
              <a:t> – vertical transports are resolved, horizontal processes are resolved partially</a:t>
            </a:r>
          </a:p>
          <a:p>
            <a:pPr marL="259232" indent="-259232">
              <a:buFont typeface="Wingdings" pitchFamily="2" charset="2"/>
              <a:buChar char="q"/>
            </a:pPr>
            <a:r>
              <a:rPr lang="en-US" sz="2600" b="1" dirty="0"/>
              <a:t>1D models</a:t>
            </a:r>
            <a:r>
              <a:rPr lang="en-US" sz="2600" dirty="0"/>
              <a:t> – only vertical processes are simulated</a:t>
            </a:r>
          </a:p>
          <a:p>
            <a:pPr marL="259232" indent="-259232">
              <a:buFont typeface="Wingdings" pitchFamily="2" charset="2"/>
              <a:buChar char="q"/>
            </a:pPr>
            <a:r>
              <a:rPr lang="en-US" sz="2600" b="1" dirty="0"/>
              <a:t>½ D models</a:t>
            </a:r>
            <a:r>
              <a:rPr lang="en-US" sz="2600" dirty="0"/>
              <a:t> – vertical processes are simulated in simplified way (not explicitly)</a:t>
            </a:r>
          </a:p>
          <a:p>
            <a:pPr marL="259232" indent="-259232">
              <a:buFont typeface="Wingdings" pitchFamily="2" charset="2"/>
              <a:buChar char="q"/>
            </a:pPr>
            <a:r>
              <a:rPr lang="en-US" sz="2600" b="1" dirty="0"/>
              <a:t>0 D (bulk) models</a:t>
            </a:r>
            <a:r>
              <a:rPr lang="en-US" sz="2600" dirty="0"/>
              <a:t> – obsolete </a:t>
            </a:r>
            <a:endParaRPr lang="ru-RU" sz="2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ECC554-A7E2-1F4A-A7CD-0B0A3E158ECB}"/>
                  </a:ext>
                </a:extLst>
              </p:cNvPr>
              <p:cNvSpPr txBox="1"/>
              <p:nvPr/>
            </p:nvSpPr>
            <p:spPr>
              <a:xfrm>
                <a:off x="3301913" y="1338621"/>
                <a:ext cx="6867649" cy="2144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acc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𝜴</m:t>
                              </m:r>
                              <m: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̅"/>
                                  <m:ctrl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=0,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acc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ECC554-A7E2-1F4A-A7CD-0B0A3E158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913" y="1338621"/>
                <a:ext cx="6867649" cy="2144048"/>
              </a:xfrm>
              <a:prstGeom prst="rect">
                <a:avLst/>
              </a:prstGeom>
              <a:blipFill>
                <a:blip r:embed="rId3"/>
                <a:stretch>
                  <a:fillRect l="-369" b="-23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5018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88A3EC-62CE-B344-9A4A-BD709E79BEF9}"/>
              </a:ext>
            </a:extLst>
          </p:cNvPr>
          <p:cNvSpPr txBox="1"/>
          <p:nvPr/>
        </p:nvSpPr>
        <p:spPr>
          <a:xfrm>
            <a:off x="4129092" y="97458"/>
            <a:ext cx="3927165" cy="511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22" b="1" dirty="0">
                <a:solidFill>
                  <a:schemeClr val="accent6">
                    <a:lumMod val="50000"/>
                  </a:schemeClr>
                </a:solidFill>
              </a:rPr>
              <a:t>LAKE model: basic physics</a:t>
            </a:r>
            <a:endParaRPr lang="ru-RU" sz="2722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8704FB-33E3-CD49-ADCC-F2F1AAA64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35" y="4481288"/>
            <a:ext cx="2012102" cy="22739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C3D17F-CDBD-2444-B988-48BDA03E9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715" y="719949"/>
            <a:ext cx="4282708" cy="38777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46871B-AF83-0545-9E95-144192901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3268" y="719949"/>
            <a:ext cx="4818743" cy="5943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029617-9CEF-0947-A648-5253F736E754}"/>
              </a:ext>
            </a:extLst>
          </p:cNvPr>
          <p:cNvSpPr txBox="1"/>
          <p:nvPr/>
        </p:nvSpPr>
        <p:spPr>
          <a:xfrm>
            <a:off x="3350741" y="4904874"/>
            <a:ext cx="2208737" cy="160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33" dirty="0">
                <a:solidFill>
                  <a:schemeClr val="accent6">
                    <a:lumMod val="50000"/>
                  </a:schemeClr>
                </a:solidFill>
              </a:rPr>
              <a:t>A general procedure</a:t>
            </a:r>
          </a:p>
          <a:p>
            <a:pPr algn="just"/>
            <a:r>
              <a:rPr lang="en-US" sz="1633" dirty="0">
                <a:solidFill>
                  <a:schemeClr val="accent6">
                    <a:lumMod val="50000"/>
                  </a:schemeClr>
                </a:solidFill>
              </a:rPr>
              <a:t>of horizontal averaging allows to take into account </a:t>
            </a:r>
            <a:r>
              <a:rPr lang="en-US" sz="1633" b="1" dirty="0">
                <a:solidFill>
                  <a:schemeClr val="accent6">
                    <a:lumMod val="50000"/>
                  </a:schemeClr>
                </a:solidFill>
              </a:rPr>
              <a:t>heat and gas fluxes at the sloping bottom</a:t>
            </a:r>
            <a:endParaRPr lang="ru-RU" sz="1633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Стрелка влево 11">
            <a:extLst>
              <a:ext uri="{FF2B5EF4-FFF2-40B4-BE49-F238E27FC236}">
                <a16:creationId xmlns:a16="http://schemas.microsoft.com/office/drawing/2014/main" id="{5C7629FC-1119-E840-9BE2-3202B43280C5}"/>
              </a:ext>
            </a:extLst>
          </p:cNvPr>
          <p:cNvSpPr/>
          <p:nvPr/>
        </p:nvSpPr>
        <p:spPr>
          <a:xfrm>
            <a:off x="2572985" y="5634483"/>
            <a:ext cx="587919" cy="2923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</p:spTree>
    <p:extLst>
      <p:ext uri="{BB962C8B-B14F-4D97-AF65-F5344CB8AC3E}">
        <p14:creationId xmlns:p14="http://schemas.microsoft.com/office/powerpoint/2010/main" val="3035471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942C2E-0E54-DA4B-8D72-ED4C2CAE89BB}"/>
              </a:ext>
            </a:extLst>
          </p:cNvPr>
          <p:cNvSpPr/>
          <p:nvPr/>
        </p:nvSpPr>
        <p:spPr>
          <a:xfrm>
            <a:off x="1198291" y="-39756"/>
            <a:ext cx="9953644" cy="825752"/>
          </a:xfrm>
          <a:prstGeom prst="rect">
            <a:avLst/>
          </a:prstGeom>
        </p:spPr>
        <p:txBody>
          <a:bodyPr wrap="none" lIns="86244" tIns="43123" rIns="86244" bIns="43123">
            <a:spAutoFit/>
          </a:bodyPr>
          <a:lstStyle/>
          <a:p>
            <a:pPr algn="ctr" defTabSz="862422"/>
            <a:r>
              <a:rPr lang="ru-RU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Вертикальное распределение температуры и метана </a:t>
            </a:r>
          </a:p>
          <a:p>
            <a:pPr algn="ctr" defTabSz="862422"/>
            <a:r>
              <a:rPr lang="ru-RU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в Можайском водохранилище</a:t>
            </a:r>
            <a:r>
              <a:rPr lang="en-US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: </a:t>
            </a:r>
            <a:r>
              <a:rPr lang="ru-RU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лето</a:t>
            </a:r>
            <a:r>
              <a:rPr lang="en-US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 2017</a:t>
            </a:r>
            <a:r>
              <a:rPr lang="ru-RU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(</a:t>
            </a:r>
            <a:r>
              <a:rPr lang="ru-RU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Степаненко и др.</a:t>
            </a:r>
            <a:r>
              <a:rPr lang="en-US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ru-RU" sz="2400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ФиПК</a:t>
            </a:r>
            <a:r>
              <a:rPr lang="en-US" sz="2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, 2020</a:t>
            </a:r>
            <a:r>
              <a:rPr lang="en-US" sz="2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DejaVu Sans"/>
              </a:rPr>
              <a:t>)</a:t>
            </a:r>
            <a:endParaRPr lang="ru-RU" sz="24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DejaVu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6BFDCF-FD0B-E74D-A0D4-F4ECD88F21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3312" y="726738"/>
            <a:ext cx="7873450" cy="29444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804C76-E25E-894C-9562-91731ADAF0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3312" y="3636531"/>
            <a:ext cx="8276358" cy="2996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71FB1-CB10-9D40-AF61-F435166AEB50}"/>
              </a:ext>
            </a:extLst>
          </p:cNvPr>
          <p:cNvSpPr txBox="1"/>
          <p:nvPr/>
        </p:nvSpPr>
        <p:spPr>
          <a:xfrm>
            <a:off x="5813752" y="5323437"/>
            <a:ext cx="1366807" cy="441031"/>
          </a:xfrm>
          <a:prstGeom prst="rect">
            <a:avLst/>
          </a:prstGeom>
          <a:noFill/>
        </p:spPr>
        <p:txBody>
          <a:bodyPr wrap="none" lIns="86244" tIns="43123" rIns="86244" bIns="43123" rtlCol="0">
            <a:spAutoFit/>
          </a:bodyPr>
          <a:lstStyle/>
          <a:p>
            <a:pPr defTabSz="862422"/>
            <a:r>
              <a:rPr lang="en-US" sz="2300" b="1" dirty="0">
                <a:solidFill>
                  <a:srgbClr val="7030A0"/>
                </a:solidFill>
                <a:latin typeface="Arial"/>
                <a:cs typeface="DejaVu Sans"/>
              </a:rPr>
              <a:t>Methane</a:t>
            </a:r>
            <a:endParaRPr lang="ru-RU" sz="2300" b="1" dirty="0">
              <a:solidFill>
                <a:srgbClr val="7030A0"/>
              </a:solidFill>
              <a:latin typeface="Arial"/>
              <a:cs typeface="DejaVu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58941-3770-3F46-98F6-988A70D1971E}"/>
              </a:ext>
            </a:extLst>
          </p:cNvPr>
          <p:cNvSpPr txBox="1"/>
          <p:nvPr/>
        </p:nvSpPr>
        <p:spPr>
          <a:xfrm>
            <a:off x="4538124" y="1469300"/>
            <a:ext cx="1782818" cy="410254"/>
          </a:xfrm>
          <a:prstGeom prst="rect">
            <a:avLst/>
          </a:prstGeom>
          <a:noFill/>
        </p:spPr>
        <p:txBody>
          <a:bodyPr wrap="none" lIns="86244" tIns="43123" rIns="86244" bIns="43123" rtlCol="0">
            <a:spAutoFit/>
          </a:bodyPr>
          <a:lstStyle/>
          <a:p>
            <a:pPr defTabSz="862422"/>
            <a:r>
              <a:rPr lang="en-US" sz="2100" b="1" dirty="0">
                <a:solidFill>
                  <a:srgbClr val="C00000"/>
                </a:solidFill>
                <a:latin typeface="Arial"/>
                <a:cs typeface="DejaVu Sans"/>
              </a:rPr>
              <a:t>Temperature</a:t>
            </a:r>
            <a:endParaRPr lang="ru-RU" sz="2100" b="1" dirty="0">
              <a:solidFill>
                <a:srgbClr val="C00000"/>
              </a:solidFill>
              <a:latin typeface="Arial"/>
              <a:cs typeface="DejaVu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5D8B6-F3FA-0542-9325-11FC5E545375}"/>
              </a:ext>
            </a:extLst>
          </p:cNvPr>
          <p:cNvSpPr txBox="1"/>
          <p:nvPr/>
        </p:nvSpPr>
        <p:spPr>
          <a:xfrm>
            <a:off x="1" y="817333"/>
            <a:ext cx="3647758" cy="6242619"/>
          </a:xfrm>
          <a:prstGeom prst="rect">
            <a:avLst/>
          </a:prstGeom>
          <a:noFill/>
        </p:spPr>
        <p:txBody>
          <a:bodyPr wrap="square" lIns="86244" tIns="43123" rIns="86244" bIns="43123" rtlCol="0">
            <a:spAutoFit/>
          </a:bodyPr>
          <a:lstStyle/>
          <a:p>
            <a:pPr defTabSz="862422"/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Можайское </a:t>
            </a:r>
            <a:r>
              <a:rPr lang="ru-RU" sz="2000" b="1" dirty="0" err="1">
                <a:solidFill>
                  <a:srgbClr val="FF0000"/>
                </a:solidFill>
                <a:cs typeface="Times New Roman" pitchFamily="18" charset="0"/>
              </a:rPr>
              <a:t>вдхр</a:t>
            </a:r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 defTabSz="862422"/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Московская обл.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)</a:t>
            </a: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глубина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23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м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длина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24 км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Ср. ширина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600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м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Время обновления воды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0.87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года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defTabSz="862422"/>
            <a:endParaRPr lang="en-US" sz="2000" dirty="0">
              <a:solidFill>
                <a:prstClr val="black"/>
              </a:solidFill>
              <a:cs typeface="Times New Roman" pitchFamily="18" charset="0"/>
            </a:endParaRPr>
          </a:p>
          <a:p>
            <a:pPr defTabSz="862422"/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Метеоданные: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Наро-Фоминск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(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осадки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Звенигородская база ИФА РАН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(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радиация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Можайск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(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остальные переменные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 defTabSz="862422"/>
            <a:endParaRPr lang="ru-RU" sz="2000" dirty="0">
              <a:solidFill>
                <a:prstClr val="black"/>
              </a:solidFill>
              <a:cs typeface="Times New Roman" pitchFamily="18" charset="0"/>
            </a:endParaRPr>
          </a:p>
          <a:p>
            <a:pPr defTabSz="862422"/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Данные валидации: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Температура воды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Содержание 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O</a:t>
            </a:r>
            <a:r>
              <a:rPr lang="en-US" sz="2000" b="1" baseline="-25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Содержание 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CH</a:t>
            </a:r>
            <a:r>
              <a:rPr lang="en-US" sz="2000" b="1" baseline="-25000" dirty="0">
                <a:solidFill>
                  <a:prstClr val="black"/>
                </a:solidFill>
                <a:cs typeface="Times New Roman" pitchFamily="18" charset="0"/>
              </a:rPr>
              <a:t>4</a:t>
            </a:r>
          </a:p>
          <a:p>
            <a:pPr marL="269510" indent="-269510" defTabSz="862422"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7318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942C2E-0E54-DA4B-8D72-ED4C2CAE89BB}"/>
              </a:ext>
            </a:extLst>
          </p:cNvPr>
          <p:cNvSpPr/>
          <p:nvPr/>
        </p:nvSpPr>
        <p:spPr>
          <a:xfrm>
            <a:off x="1143005" y="286215"/>
            <a:ext cx="10004712" cy="1323187"/>
          </a:xfrm>
          <a:prstGeom prst="rect">
            <a:avLst/>
          </a:prstGeom>
        </p:spPr>
        <p:txBody>
          <a:bodyPr wrap="square" lIns="91188" tIns="45595" rIns="91188" bIns="45595">
            <a:spAutoFit/>
          </a:bodyPr>
          <a:lstStyle/>
          <a:p>
            <a:pPr algn="ctr"/>
            <a:r>
              <a:rPr lang="ru-RU" sz="32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Проект с </a:t>
            </a:r>
            <a:r>
              <a:rPr lang="ru-RU" sz="3200" b="1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РусГидро</a:t>
            </a:r>
            <a:endParaRPr lang="en-US" sz="3200" b="1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“</a:t>
            </a:r>
            <a:r>
              <a:rPr lang="ru-RU" sz="24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Измерение выбросов парниковых газов и оценка поглощающей способности гидроэнергетических объектов</a:t>
            </a:r>
            <a:r>
              <a:rPr lang="en-US" sz="24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”</a:t>
            </a:r>
            <a:endParaRPr lang="ru-RU" sz="2400" b="1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CE9059-4A3D-B041-B2FF-945E863E5A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442" y="84714"/>
            <a:ext cx="2039234" cy="7508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3A35FF-B901-E443-B431-FAFC2F3E95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1018" y="116632"/>
            <a:ext cx="1490383" cy="718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A954B9-86A3-6F4C-9EC1-A8EBF0FC51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5753" y="135790"/>
            <a:ext cx="1389761" cy="11559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242837-ED09-BF47-9451-2C70815A8579}"/>
              </a:ext>
            </a:extLst>
          </p:cNvPr>
          <p:cNvSpPr/>
          <p:nvPr/>
        </p:nvSpPr>
        <p:spPr>
          <a:xfrm>
            <a:off x="3533672" y="704944"/>
            <a:ext cx="4953000" cy="369079"/>
          </a:xfrm>
          <a:prstGeom prst="rect">
            <a:avLst/>
          </a:prstGeom>
        </p:spPr>
        <p:txBody>
          <a:bodyPr lIns="91188" tIns="45595" rIns="91188" bIns="45595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6EDCD8-605B-6344-B457-CC4C40140F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8330" y="1929895"/>
            <a:ext cx="6964999" cy="4329685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10A2BD40-F51C-0D4A-B370-394F189CCD07}"/>
              </a:ext>
            </a:extLst>
          </p:cNvPr>
          <p:cNvSpPr/>
          <p:nvPr/>
        </p:nvSpPr>
        <p:spPr>
          <a:xfrm>
            <a:off x="10338901" y="4899876"/>
            <a:ext cx="245980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5" rIns="91188" bIns="45595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CC8F50F-FE0E-654A-AA37-A0DF9CDBC28B}"/>
              </a:ext>
            </a:extLst>
          </p:cNvPr>
          <p:cNvSpPr/>
          <p:nvPr/>
        </p:nvSpPr>
        <p:spPr>
          <a:xfrm>
            <a:off x="10560973" y="3387708"/>
            <a:ext cx="245980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5" rIns="91188" bIns="45595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EE9BFFF-BD80-7244-92E9-1D5F71864078}"/>
              </a:ext>
            </a:extLst>
          </p:cNvPr>
          <p:cNvSpPr/>
          <p:nvPr/>
        </p:nvSpPr>
        <p:spPr>
          <a:xfrm>
            <a:off x="8076650" y="5043892"/>
            <a:ext cx="245980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5" rIns="91188" bIns="45595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ED13819-FF61-7D42-8CC1-EEACF0BB36EF}"/>
              </a:ext>
            </a:extLst>
          </p:cNvPr>
          <p:cNvSpPr/>
          <p:nvPr/>
        </p:nvSpPr>
        <p:spPr>
          <a:xfrm>
            <a:off x="10092921" y="4611844"/>
            <a:ext cx="245980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5" rIns="91188" bIns="45595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980540C-7C73-904C-AB6A-6F737F5C55B5}"/>
              </a:ext>
            </a:extLst>
          </p:cNvPr>
          <p:cNvSpPr/>
          <p:nvPr/>
        </p:nvSpPr>
        <p:spPr>
          <a:xfrm>
            <a:off x="5958462" y="3243692"/>
            <a:ext cx="245980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5" rIns="91188" bIns="45595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BFF012AB-7E92-0149-BBFC-0D0162ED4573}"/>
              </a:ext>
            </a:extLst>
          </p:cNvPr>
          <p:cNvSpPr/>
          <p:nvPr/>
        </p:nvSpPr>
        <p:spPr>
          <a:xfrm>
            <a:off x="6204442" y="3387708"/>
            <a:ext cx="245980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5" rIns="91188" bIns="45595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623AB81-F8CB-5949-A7E3-F68339568321}"/>
              </a:ext>
            </a:extLst>
          </p:cNvPr>
          <p:cNvSpPr/>
          <p:nvPr/>
        </p:nvSpPr>
        <p:spPr>
          <a:xfrm>
            <a:off x="5568419" y="3963772"/>
            <a:ext cx="245980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5" rIns="91188" bIns="45595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14FFF56-305C-F84D-B1C8-0EBD2F9D2E8B}"/>
              </a:ext>
            </a:extLst>
          </p:cNvPr>
          <p:cNvSpPr/>
          <p:nvPr/>
        </p:nvSpPr>
        <p:spPr>
          <a:xfrm>
            <a:off x="8766774" y="4827868"/>
            <a:ext cx="245980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5" rIns="91188" bIns="45595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6796D27-20A1-8E42-8120-186FF3E94B99}"/>
              </a:ext>
            </a:extLst>
          </p:cNvPr>
          <p:cNvSpPr/>
          <p:nvPr/>
        </p:nvSpPr>
        <p:spPr>
          <a:xfrm>
            <a:off x="5178375" y="4467828"/>
            <a:ext cx="245980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5" rIns="91188" bIns="45595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E9CBE0-8C95-8049-92B0-BD349A0A1D70}"/>
              </a:ext>
            </a:extLst>
          </p:cNvPr>
          <p:cNvSpPr txBox="1"/>
          <p:nvPr/>
        </p:nvSpPr>
        <p:spPr>
          <a:xfrm>
            <a:off x="188686" y="1625129"/>
            <a:ext cx="4379014" cy="5508948"/>
          </a:xfrm>
          <a:prstGeom prst="rect">
            <a:avLst/>
          </a:prstGeom>
          <a:noFill/>
        </p:spPr>
        <p:txBody>
          <a:bodyPr wrap="square" lIns="91188" tIns="45595" rIns="91188" bIns="45595" rtlCol="0">
            <a:spAutoFit/>
          </a:bodyPr>
          <a:lstStyle/>
          <a:p>
            <a:r>
              <a:rPr lang="ru-RU" sz="2200" b="1" u="sng" dirty="0">
                <a:solidFill>
                  <a:prstClr val="black"/>
                </a:solidFill>
                <a:cs typeface="Times New Roman" pitchFamily="18" charset="0"/>
              </a:rPr>
              <a:t>Задачи исследования</a:t>
            </a:r>
          </a:p>
          <a:p>
            <a:endParaRPr lang="ru-RU" sz="2200" b="1" u="sng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ru-RU" sz="2200" b="1" dirty="0">
                <a:solidFill>
                  <a:prstClr val="black"/>
                </a:solidFill>
                <a:cs typeface="Times New Roman" pitchFamily="18" charset="0"/>
              </a:rPr>
              <a:t>1. Проведение измерений выбросов парниковых газов с поверхности водохранилищ ГЭС. </a:t>
            </a:r>
          </a:p>
          <a:p>
            <a:endParaRPr lang="ru-RU" sz="2200" b="1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ru-RU" sz="2200" b="1" dirty="0">
                <a:solidFill>
                  <a:prstClr val="black"/>
                </a:solidFill>
                <a:cs typeface="Times New Roman" pitchFamily="18" charset="0"/>
              </a:rPr>
              <a:t>2. Разработка методики и </a:t>
            </a:r>
            <a:r>
              <a:rPr lang="ru-RU" sz="2200" b="1" dirty="0">
                <a:solidFill>
                  <a:srgbClr val="FF0000"/>
                </a:solidFill>
                <a:cs typeface="Times New Roman" pitchFamily="18" charset="0"/>
              </a:rPr>
              <a:t>математических моделей баланса парниковых газов водохранилищ</a:t>
            </a:r>
            <a:r>
              <a:rPr lang="ru-RU" sz="2200" b="1" dirty="0">
                <a:cs typeface="Times New Roman" pitchFamily="18" charset="0"/>
              </a:rPr>
              <a:t>.</a:t>
            </a:r>
            <a:endParaRPr lang="ru-RU" sz="2200" dirty="0">
              <a:cs typeface="Times New Roman" pitchFamily="18" charset="0"/>
            </a:endParaRPr>
          </a:p>
          <a:p>
            <a:endParaRPr lang="ru-RU" sz="22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ru-RU" sz="2200" b="1" dirty="0">
                <a:solidFill>
                  <a:prstClr val="black"/>
                </a:solidFill>
                <a:cs typeface="Times New Roman" pitchFamily="18" charset="0"/>
              </a:rPr>
              <a:t>3. Придание разработанной методике статуса </a:t>
            </a:r>
            <a:r>
              <a:rPr lang="ru-RU" sz="2200" b="1" dirty="0">
                <a:solidFill>
                  <a:srgbClr val="FF0000"/>
                </a:solidFill>
                <a:cs typeface="Times New Roman" pitchFamily="18" charset="0"/>
              </a:rPr>
              <a:t>национальной методики Российской Федерации</a:t>
            </a:r>
            <a:r>
              <a:rPr lang="ru-RU" sz="2200" dirty="0">
                <a:solidFill>
                  <a:prstClr val="black"/>
                </a:solidFill>
                <a:cs typeface="Times New Roman" pitchFamily="18" charset="0"/>
              </a:rPr>
              <a:t>. </a:t>
            </a:r>
          </a:p>
          <a:p>
            <a:endParaRPr lang="ru-RU" sz="2200" dirty="0">
              <a:solidFill>
                <a:prstClr val="black"/>
              </a:solidFill>
            </a:endParaRPr>
          </a:p>
          <a:p>
            <a:endParaRPr lang="ru-RU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25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942C2E-0E54-DA4B-8D72-ED4C2CAE89BB}"/>
              </a:ext>
            </a:extLst>
          </p:cNvPr>
          <p:cNvSpPr/>
          <p:nvPr/>
        </p:nvSpPr>
        <p:spPr>
          <a:xfrm>
            <a:off x="0" y="121040"/>
            <a:ext cx="11248572" cy="518165"/>
          </a:xfrm>
          <a:prstGeom prst="rect">
            <a:avLst/>
          </a:prstGeom>
        </p:spPr>
        <p:txBody>
          <a:bodyPr wrap="square" lIns="86431" tIns="43217" rIns="86431" bIns="43217">
            <a:spAutoFit/>
          </a:bodyPr>
          <a:lstStyle/>
          <a:p>
            <a:pPr defTabSz="864293"/>
            <a:r>
              <a:rPr lang="ru-RU" sz="28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                       </a:t>
            </a:r>
            <a:r>
              <a:rPr lang="ru-RU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Модель речных потоков  </a:t>
            </a:r>
            <a:r>
              <a:rPr lang="en-US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(</a:t>
            </a:r>
            <a:r>
              <a:rPr lang="ru-RU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Степаненко</a:t>
            </a:r>
            <a:r>
              <a:rPr lang="en-US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,</a:t>
            </a:r>
            <a:r>
              <a:rPr lang="ru-RU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 …, Лыкосов,</a:t>
            </a:r>
            <a:r>
              <a:rPr lang="en-US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 2019)</a:t>
            </a:r>
            <a:endParaRPr lang="ru-RU" sz="2800" b="1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0585F4-DE0F-3742-804A-6D8B3F65E63D}"/>
              </a:ext>
            </a:extLst>
          </p:cNvPr>
          <p:cNvPicPr/>
          <p:nvPr/>
        </p:nvPicPr>
        <p:blipFill>
          <a:blip r:embed="rId2" cstate="print"/>
          <a:srcRect l="62153" t="40490" r="17887" b="27244"/>
          <a:stretch/>
        </p:blipFill>
        <p:spPr>
          <a:xfrm>
            <a:off x="261258" y="711724"/>
            <a:ext cx="6609573" cy="3189089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326D02-6FFC-C84E-AF03-A28D2DA55F2E}"/>
              </a:ext>
            </a:extLst>
          </p:cNvPr>
          <p:cNvPicPr/>
          <p:nvPr/>
        </p:nvPicPr>
        <p:blipFill>
          <a:blip r:embed="rId3" cstate="print"/>
          <a:srcRect l="59433" t="24367" r="13351" b="29932"/>
          <a:stretch/>
        </p:blipFill>
        <p:spPr>
          <a:xfrm>
            <a:off x="5588000" y="3077029"/>
            <a:ext cx="6258283" cy="3606395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E49C51-97EC-A244-A7CB-39425413CB3E}"/>
              </a:ext>
            </a:extLst>
          </p:cNvPr>
          <p:cNvPicPr/>
          <p:nvPr/>
        </p:nvPicPr>
        <p:blipFill>
          <a:blip r:embed="rId4" cstate="print"/>
          <a:srcRect l="52176" t="41928" r="26050" b="32619"/>
          <a:stretch/>
        </p:blipFill>
        <p:spPr>
          <a:xfrm>
            <a:off x="7181010" y="1440246"/>
            <a:ext cx="4096589" cy="1607755"/>
          </a:xfrm>
          <a:prstGeom prst="rect">
            <a:avLst/>
          </a:prstGeom>
          <a:ln>
            <a:noFill/>
          </a:ln>
        </p:spPr>
      </p:pic>
      <p:sp>
        <p:nvSpPr>
          <p:cNvPr id="11" name="TextShape 5">
            <a:extLst>
              <a:ext uri="{FF2B5EF4-FFF2-40B4-BE49-F238E27FC236}">
                <a16:creationId xmlns:a16="http://schemas.microsoft.com/office/drawing/2014/main" id="{6D2E3B68-760E-D44E-B1B6-0A2558EF8457}"/>
              </a:ext>
            </a:extLst>
          </p:cNvPr>
          <p:cNvSpPr txBox="1"/>
          <p:nvPr/>
        </p:nvSpPr>
        <p:spPr>
          <a:xfrm>
            <a:off x="7290010" y="711724"/>
            <a:ext cx="4510104" cy="787013"/>
          </a:xfrm>
          <a:prstGeom prst="rect">
            <a:avLst/>
          </a:prstGeom>
          <a:noFill/>
          <a:ln>
            <a:noFill/>
          </a:ln>
        </p:spPr>
        <p:txBody>
          <a:bodyPr lIns="85070" tIns="42536" rIns="85070" bIns="42536"/>
          <a:lstStyle/>
          <a:p>
            <a:pPr algn="just" defTabSz="864293"/>
            <a:r>
              <a:rPr lang="ru-RU" sz="2100" b="1" spc="-1" dirty="0">
                <a:solidFill>
                  <a:prstClr val="black"/>
                </a:solidFill>
                <a:cs typeface="Times New Roman" pitchFamily="18" charset="0"/>
              </a:rPr>
              <a:t>Уравнения диффузионной волны для уровня и скорости течения</a:t>
            </a:r>
            <a:r>
              <a:rPr lang="en-US" sz="2100" spc="-1" dirty="0">
                <a:solidFill>
                  <a:prstClr val="black"/>
                </a:solidFill>
                <a:cs typeface="Times New Roman" pitchFamily="18" charset="0"/>
              </a:rPr>
              <a:t>: </a:t>
            </a:r>
          </a:p>
        </p:txBody>
      </p:sp>
      <p:sp>
        <p:nvSpPr>
          <p:cNvPr id="13" name="TextShape 6">
            <a:extLst>
              <a:ext uri="{FF2B5EF4-FFF2-40B4-BE49-F238E27FC236}">
                <a16:creationId xmlns:a16="http://schemas.microsoft.com/office/drawing/2014/main" id="{39C2D159-A490-894A-812F-E1FCE35D3376}"/>
              </a:ext>
            </a:extLst>
          </p:cNvPr>
          <p:cNvSpPr txBox="1"/>
          <p:nvPr/>
        </p:nvSpPr>
        <p:spPr>
          <a:xfrm>
            <a:off x="345717" y="3988633"/>
            <a:ext cx="5097139" cy="1138804"/>
          </a:xfrm>
          <a:prstGeom prst="rect">
            <a:avLst/>
          </a:prstGeom>
          <a:noFill/>
          <a:ln>
            <a:noFill/>
          </a:ln>
        </p:spPr>
        <p:txBody>
          <a:bodyPr lIns="85070" tIns="42536" rIns="85070" bIns="42536"/>
          <a:lstStyle/>
          <a:p>
            <a:pPr algn="just" defTabSz="864293"/>
            <a:r>
              <a:rPr lang="ru-RU" sz="2100" b="1" spc="-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Уравнение для температуры учитывает тепловое взаимодействие с атмосферой и почвой:</a:t>
            </a:r>
            <a:endParaRPr lang="en-US" sz="2100" b="1" spc="-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F0E8F-0DA3-924E-9095-7793D535DCC6}"/>
                  </a:ext>
                </a:extLst>
              </p:cNvPr>
              <p:cNvSpPr txBox="1"/>
              <p:nvPr/>
            </p:nvSpPr>
            <p:spPr>
              <a:xfrm>
                <a:off x="345717" y="5157201"/>
                <a:ext cx="3437608" cy="1301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6429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𝑆𝑇</m:t>
                          </m:r>
                          <m:r>
                            <a:rPr lang="ru-RU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ru-RU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𝑆𝑇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200" i="1" dirty="0">
                  <a:solidFill>
                    <a:prstClr val="black"/>
                  </a:solidFill>
                  <a:latin typeface="Cambria Math" panose="02040503050406030204" pitchFamily="18" charset="0"/>
                  <a:cs typeface="DejaVu Sans"/>
                </a:endParaRPr>
              </a:p>
              <a:p>
                <a:pPr defTabSz="86429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f>
                        <m:fPr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r>
                        <a:rPr lang="en-US" sz="2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ru-RU" sz="2200" dirty="0">
                  <a:solidFill>
                    <a:prstClr val="black"/>
                  </a:solidFill>
                  <a:latin typeface="Arial"/>
                  <a:cs typeface="DejaVu Sans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F0E8F-0DA3-924E-9095-7793D535D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17" y="5157201"/>
                <a:ext cx="3437608" cy="1301510"/>
              </a:xfrm>
              <a:prstGeom prst="rect">
                <a:avLst/>
              </a:prstGeom>
              <a:blipFill>
                <a:blip r:embed="rId5"/>
                <a:stretch>
                  <a:fillRect l="-735" t="-962" r="-735" b="-5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648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2BD0B6-0BD7-654F-A7E8-F663443C726F}"/>
              </a:ext>
            </a:extLst>
          </p:cNvPr>
          <p:cNvSpPr txBox="1"/>
          <p:nvPr/>
        </p:nvSpPr>
        <p:spPr>
          <a:xfrm>
            <a:off x="1155928" y="72842"/>
            <a:ext cx="9145003" cy="579828"/>
          </a:xfrm>
          <a:prstGeom prst="rect">
            <a:avLst/>
          </a:prstGeom>
          <a:noFill/>
        </p:spPr>
        <p:txBody>
          <a:bodyPr wrap="square" lIns="86536" tIns="43270" rIns="86536" bIns="43270" rtlCol="0">
            <a:spAutoFit/>
          </a:bodyPr>
          <a:lstStyle/>
          <a:p>
            <a:pPr defTabSz="865353"/>
            <a:r>
              <a:rPr lang="ru-RU" sz="3200" dirty="0">
                <a:solidFill>
                  <a:srgbClr val="F79646">
                    <a:lumMod val="50000"/>
                  </a:srgbClr>
                </a:solidFill>
                <a:cs typeface="Arial" panose="020B0604020202020204" pitchFamily="34" charset="0"/>
              </a:rPr>
              <a:t>             </a:t>
            </a:r>
            <a:r>
              <a:rPr lang="ru-RU" sz="3200" b="1" dirty="0">
                <a:solidFill>
                  <a:schemeClr val="tx2"/>
                </a:solidFill>
                <a:cs typeface="Times New Roman" pitchFamily="18" charset="0"/>
              </a:rPr>
              <a:t>Моделирование расхода Северной Двины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7556" y="620688"/>
            <a:ext cx="2683398" cy="318218"/>
          </a:xfrm>
          <a:prstGeom prst="rect">
            <a:avLst/>
          </a:prstGeom>
          <a:noFill/>
        </p:spPr>
        <p:txBody>
          <a:bodyPr wrap="none" lIns="86536" tIns="43270" rIns="86536" bIns="43270" rtlCol="0">
            <a:spAutoFit/>
          </a:bodyPr>
          <a:lstStyle/>
          <a:p>
            <a:pPr defTabSz="865353"/>
            <a:r>
              <a:rPr lang="ru-RU" sz="1500" b="1" dirty="0">
                <a:solidFill>
                  <a:prstClr val="black"/>
                </a:solidFill>
                <a:cs typeface="Times New Roman" pitchFamily="18" charset="0"/>
              </a:rPr>
              <a:t>Среднесуточный расход</a:t>
            </a:r>
            <a:r>
              <a:rPr lang="en-US" sz="1500" b="1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ru-RU" sz="1500" b="1" dirty="0">
                <a:solidFill>
                  <a:prstClr val="black"/>
                </a:solidFill>
                <a:cs typeface="Times New Roman" pitchFamily="18" charset="0"/>
              </a:rPr>
              <a:t>м</a:t>
            </a:r>
            <a:r>
              <a:rPr lang="en-US" sz="1500" b="1" baseline="30000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en-US" sz="1500" b="1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500" b="1" dirty="0">
                <a:solidFill>
                  <a:prstClr val="black"/>
                </a:solidFill>
                <a:cs typeface="Times New Roman" pitchFamily="18" charset="0"/>
              </a:rPr>
              <a:t>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1886" y="1339642"/>
            <a:ext cx="5674895" cy="1934044"/>
          </a:xfrm>
          <a:prstGeom prst="rect">
            <a:avLst/>
          </a:prstGeom>
          <a:noFill/>
        </p:spPr>
        <p:txBody>
          <a:bodyPr wrap="square" lIns="86536" tIns="43270" rIns="86536" bIns="43270" rtlCol="0">
            <a:spAutoFit/>
          </a:bodyPr>
          <a:lstStyle/>
          <a:p>
            <a:pPr defTabSz="865353"/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Северная Двина</a:t>
            </a:r>
            <a:endParaRPr lang="en-US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270428" indent="-270428" defTabSz="865353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Бассейн 357 000 км</a:t>
            </a:r>
            <a:r>
              <a:rPr lang="en-US" sz="2000" b="1" baseline="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(247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ячеек модели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 marL="270428" indent="-270428" defTabSz="865353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Тип климата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cs typeface="Times New Roman" pitchFamily="18" charset="0"/>
              </a:rPr>
              <a:t>Dfc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cs typeface="Times New Roman" pitchFamily="18" charset="0"/>
              </a:rPr>
              <a:t>Dfb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70428" indent="-270428" defTabSz="865353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Равнинный рельеф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70428" indent="-270428" defTabSz="865353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Тайга, смешанный лес</a:t>
            </a:r>
            <a:endParaRPr lang="en-US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270428" indent="-270428" defTabSz="865353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Без многолетней мерзлоты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5220" y="902560"/>
            <a:ext cx="4795317" cy="25443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17BCBB-5983-A34A-8A7C-476DA21D5185}"/>
              </a:ext>
            </a:extLst>
          </p:cNvPr>
          <p:cNvSpPr txBox="1"/>
          <p:nvPr/>
        </p:nvSpPr>
        <p:spPr>
          <a:xfrm>
            <a:off x="414014" y="649151"/>
            <a:ext cx="4248453" cy="702938"/>
          </a:xfrm>
          <a:prstGeom prst="rect">
            <a:avLst/>
          </a:prstGeom>
          <a:noFill/>
        </p:spPr>
        <p:txBody>
          <a:bodyPr wrap="square" lIns="86536" tIns="43270" rIns="86536" bIns="43270" rtlCol="0">
            <a:spAutoFit/>
          </a:bodyPr>
          <a:lstStyle/>
          <a:p>
            <a:pPr defTabSz="865353"/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Атмосферное воздействие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: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defTabSz="865353"/>
            <a:r>
              <a:rPr lang="ru-RU" sz="2000" b="1" dirty="0" err="1">
                <a:solidFill>
                  <a:prstClr val="black"/>
                </a:solidFill>
                <a:cs typeface="Times New Roman" pitchFamily="18" charset="0"/>
              </a:rPr>
              <a:t>реанализ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 ERA5-Land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A2916A-5673-1942-A3B5-8B8EF0DEFF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3176" y="4234479"/>
            <a:ext cx="9675335" cy="26049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EE8FE6-3F9E-A749-81D5-0DEBEC33E488}"/>
              </a:ext>
            </a:extLst>
          </p:cNvPr>
          <p:cNvSpPr txBox="1"/>
          <p:nvPr/>
        </p:nvSpPr>
        <p:spPr>
          <a:xfrm>
            <a:off x="1638106" y="3269347"/>
            <a:ext cx="9057359" cy="703053"/>
          </a:xfrm>
          <a:prstGeom prst="rect">
            <a:avLst/>
          </a:prstGeom>
          <a:noFill/>
        </p:spPr>
        <p:txBody>
          <a:bodyPr wrap="square" lIns="86651" tIns="43327" rIns="86651" bIns="43327" rtlCol="0">
            <a:spAutoFit/>
          </a:bodyPr>
          <a:lstStyle/>
          <a:p>
            <a:pPr algn="ctr" defTabSz="866497"/>
            <a:r>
              <a:rPr lang="ru-RU" sz="20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rPr>
              <a:t>Сравнение с данными гравиметрической миссии </a:t>
            </a:r>
          </a:p>
          <a:p>
            <a:pPr algn="ctr" defTabSz="866497"/>
            <a:r>
              <a:rPr lang="en-US" sz="20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rPr>
              <a:t>GRACE</a:t>
            </a:r>
            <a:r>
              <a:rPr lang="ru-RU" sz="2000" b="1" dirty="0">
                <a:solidFill>
                  <a:srgbClr val="F79646">
                    <a:lumMod val="50000"/>
                  </a:srgbClr>
                </a:solidFill>
                <a:cs typeface="Times New Roman" pitchFamily="18" charset="0"/>
              </a:rPr>
              <a:t> по аномалии влагосодержания почвы бассейна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EBB51-7AD2-5341-B108-097C1562FF9A}"/>
              </a:ext>
            </a:extLst>
          </p:cNvPr>
          <p:cNvSpPr txBox="1"/>
          <p:nvPr/>
        </p:nvSpPr>
        <p:spPr>
          <a:xfrm>
            <a:off x="944734" y="4528006"/>
            <a:ext cx="10842402" cy="364499"/>
          </a:xfrm>
          <a:prstGeom prst="rect">
            <a:avLst/>
          </a:prstGeom>
          <a:solidFill>
            <a:schemeClr val="bg1"/>
          </a:solidFill>
        </p:spPr>
        <p:txBody>
          <a:bodyPr wrap="none" lIns="86651" tIns="43327" rIns="86651" bIns="43327" rtlCol="0">
            <a:spAutoFit/>
          </a:bodyPr>
          <a:lstStyle/>
          <a:p>
            <a:pPr defTabSz="866497"/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Среднемесячная аномалия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влагосодержания почвы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в бассейне Северной Двины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см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водно-</a:t>
            </a:r>
            <a:r>
              <a:rPr lang="ru-RU" b="1" dirty="0" err="1">
                <a:solidFill>
                  <a:prstClr val="black"/>
                </a:solidFill>
                <a:cs typeface="Times New Roman" pitchFamily="18" charset="0"/>
              </a:rPr>
              <a:t>экв</a:t>
            </a: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. толщины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0BF50-5F24-B24F-A99F-2AFCABFAFE89}"/>
              </a:ext>
            </a:extLst>
          </p:cNvPr>
          <p:cNvSpPr txBox="1"/>
          <p:nvPr/>
        </p:nvSpPr>
        <p:spPr>
          <a:xfrm>
            <a:off x="1421420" y="3917419"/>
            <a:ext cx="8970992" cy="395277"/>
          </a:xfrm>
          <a:prstGeom prst="rect">
            <a:avLst/>
          </a:prstGeom>
          <a:noFill/>
        </p:spPr>
        <p:txBody>
          <a:bodyPr wrap="none" lIns="86651" tIns="43327" rIns="86651" bIns="43327" rtlCol="0">
            <a:spAutoFit/>
          </a:bodyPr>
          <a:lstStyle/>
          <a:p>
            <a:pPr defTabSz="866497"/>
            <a:r>
              <a:rPr lang="ru-RU" sz="2000" b="1" dirty="0">
                <a:solidFill>
                  <a:srgbClr val="9BBB59">
                    <a:lumMod val="50000"/>
                  </a:srgbClr>
                </a:solidFill>
                <a:cs typeface="Times New Roman" pitchFamily="18" charset="0"/>
              </a:rPr>
              <a:t>(работы выполняются в рамках Междисциплинарной школы МГУ «КОСМОС»)</a:t>
            </a:r>
          </a:p>
        </p:txBody>
      </p:sp>
    </p:spTree>
    <p:extLst>
      <p:ext uri="{BB962C8B-B14F-4D97-AF65-F5344CB8AC3E}">
        <p14:creationId xmlns:p14="http://schemas.microsoft.com/office/powerpoint/2010/main" val="321023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FA42A-DC08-AB46-A6CD-825ACC0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6819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Модель бризовой циркуляции </a:t>
            </a:r>
            <a:br>
              <a:rPr lang="ru-RU" dirty="0"/>
            </a:br>
            <a:r>
              <a:rPr lang="ru-RU" sz="2200" i="1" dirty="0"/>
              <a:t>(Шапошникова, Лыкосов, Гутман, 1968, </a:t>
            </a:r>
            <a:r>
              <a:rPr lang="ru-RU" sz="2200" i="1" dirty="0" err="1"/>
              <a:t>Изв</a:t>
            </a:r>
            <a:r>
              <a:rPr lang="ru-RU" sz="2200" i="1" dirty="0"/>
              <a:t>. АН СССР. Физика атмосферы и океана)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475DAE-C29E-4C44-A374-5A0307963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C4D91F-CD21-2B46-98E4-304D649AC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8" r="8934"/>
          <a:stretch/>
        </p:blipFill>
        <p:spPr>
          <a:xfrm>
            <a:off x="648929" y="1202721"/>
            <a:ext cx="5029200" cy="52711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645B2E-2395-9044-BAB2-D4447A907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26917"/>
            <a:ext cx="4729316" cy="55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38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2C67B-9316-A844-A978-83DF5755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5" y="132896"/>
            <a:ext cx="1193074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Лаборатория суперкомпьютерного моделирования природно-климатических процессов (НИВЦ МГУ)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8633BF-6FBD-CB4D-8ED8-FE833C274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403864"/>
            <a:ext cx="6648396" cy="2437776"/>
          </a:xfrm>
        </p:spPr>
        <p:txBody>
          <a:bodyPr>
            <a:normAutofit/>
          </a:bodyPr>
          <a:lstStyle/>
          <a:p>
            <a:r>
              <a:rPr lang="ru-RU" sz="2400" u="sng" dirty="0">
                <a:solidFill>
                  <a:srgbClr val="000000"/>
                </a:solidFill>
                <a:cs typeface="Times New Roman" pitchFamily="18" charset="0"/>
              </a:rPr>
              <a:t>2001 г.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 Организация в НИВЦ МГУ по предложению академиков В.П. </a:t>
            </a:r>
            <a:r>
              <a:rPr lang="ru-RU" sz="2400" dirty="0" err="1">
                <a:solidFill>
                  <a:srgbClr val="000000"/>
                </a:solidFill>
                <a:cs typeface="Times New Roman" pitchFamily="18" charset="0"/>
              </a:rPr>
              <a:t>Дымникова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 и В.В. Воеводина лаборатории суперкомпьютерного моделирования природно-климатических процессов. Заведующий – чл.-корр. РАН В.Н. Лыкосов (2001-2019 гг.).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Первый сотрудник – В.Н. Глухов.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9656CA-5107-B84C-A836-98FD1E76A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739" y="1458459"/>
            <a:ext cx="5035606" cy="4913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31B2A-CC6E-A048-8098-2D61BE48C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90" y="4001294"/>
            <a:ext cx="2609065" cy="2024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98EA9-52FD-8243-B34F-1476AA68E00C}"/>
              </a:ext>
            </a:extLst>
          </p:cNvPr>
          <p:cNvSpPr txBox="1"/>
          <p:nvPr/>
        </p:nvSpPr>
        <p:spPr>
          <a:xfrm>
            <a:off x="9031389" y="6019915"/>
            <a:ext cx="30009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Березин И.С. (1920-1982)</a:t>
            </a:r>
          </a:p>
          <a:p>
            <a:pPr algn="ctr"/>
            <a:r>
              <a:rPr lang="ru-RU" dirty="0"/>
              <a:t>Первый директор ВЦ МГУ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07CE6E-C3DF-854F-8D30-4D8157290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69" y="3827890"/>
            <a:ext cx="1923318" cy="25874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8729B7-8E9B-2C42-B7FD-B7FD2A476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144" y="3842560"/>
            <a:ext cx="1923319" cy="2557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3512BE-E3E9-8549-AB45-C2AAEEFE2678}"/>
              </a:ext>
            </a:extLst>
          </p:cNvPr>
          <p:cNvSpPr txBox="1"/>
          <p:nvPr/>
        </p:nvSpPr>
        <p:spPr>
          <a:xfrm>
            <a:off x="1799767" y="6386286"/>
            <a:ext cx="16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В.П. </a:t>
            </a:r>
            <a:r>
              <a:rPr lang="ru-RU" dirty="0" err="1"/>
              <a:t>Дымников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5D9E4-42E5-DB4F-8B07-4EBDEA90FD28}"/>
              </a:ext>
            </a:extLst>
          </p:cNvPr>
          <p:cNvSpPr txBox="1"/>
          <p:nvPr/>
        </p:nvSpPr>
        <p:spPr>
          <a:xfrm>
            <a:off x="4042226" y="6379029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Вал.В</a:t>
            </a:r>
            <a:r>
              <a:rPr lang="ru-RU" dirty="0"/>
              <a:t>. Воеводин</a:t>
            </a:r>
          </a:p>
        </p:txBody>
      </p:sp>
    </p:spTree>
    <p:extLst>
      <p:ext uri="{BB962C8B-B14F-4D97-AF65-F5344CB8AC3E}">
        <p14:creationId xmlns:p14="http://schemas.microsoft.com/office/powerpoint/2010/main" val="3738456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CFF33-CC5C-954F-8ABE-4A48DFD8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99" y="31296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Направления деятельности лаборатории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F4089B-8FA0-0C47-BE8F-965EA063C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E995C44-EEFF-E143-BDCF-E8E9C13D4800}"/>
              </a:ext>
            </a:extLst>
          </p:cNvPr>
          <p:cNvSpPr/>
          <p:nvPr/>
        </p:nvSpPr>
        <p:spPr>
          <a:xfrm>
            <a:off x="507999" y="1538513"/>
            <a:ext cx="4528457" cy="13183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Математическое моделирование геофизических пограничных слоёв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2FB1A9B-7289-8546-B849-8289FF6F1033}"/>
              </a:ext>
            </a:extLst>
          </p:cNvPr>
          <p:cNvSpPr/>
          <p:nvPr/>
        </p:nvSpPr>
        <p:spPr>
          <a:xfrm>
            <a:off x="7097486" y="1531256"/>
            <a:ext cx="4528457" cy="13255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Математическое моделирование деятельного слоя и водных объектов суши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2B4C8E5-CD2F-D74E-AFFD-F33F3B46D155}"/>
              </a:ext>
            </a:extLst>
          </p:cNvPr>
          <p:cNvSpPr/>
          <p:nvPr/>
        </p:nvSpPr>
        <p:spPr>
          <a:xfrm>
            <a:off x="3831771" y="4858658"/>
            <a:ext cx="4528457" cy="131830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Математическое моделирование и измерения в задачах городской метеорологии</a:t>
            </a:r>
          </a:p>
        </p:txBody>
      </p:sp>
      <p:sp>
        <p:nvSpPr>
          <p:cNvPr id="7" name="Двойная стрелка влево/вправо 6">
            <a:extLst>
              <a:ext uri="{FF2B5EF4-FFF2-40B4-BE49-F238E27FC236}">
                <a16:creationId xmlns:a16="http://schemas.microsoft.com/office/drawing/2014/main" id="{D19FA156-AEAE-034B-B36A-F329491A4F52}"/>
              </a:ext>
            </a:extLst>
          </p:cNvPr>
          <p:cNvSpPr/>
          <p:nvPr/>
        </p:nvSpPr>
        <p:spPr>
          <a:xfrm rot="3813980">
            <a:off x="3226926" y="3575227"/>
            <a:ext cx="1843188" cy="603199"/>
          </a:xfrm>
          <a:prstGeom prst="leftRightArrow">
            <a:avLst>
              <a:gd name="adj1" fmla="val 39030"/>
              <a:gd name="adj2" fmla="val 51097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ая стрелка влево/вправо 7">
            <a:extLst>
              <a:ext uri="{FF2B5EF4-FFF2-40B4-BE49-F238E27FC236}">
                <a16:creationId xmlns:a16="http://schemas.microsoft.com/office/drawing/2014/main" id="{841BE5B2-08F4-1149-9CD8-0F97A95068AF}"/>
              </a:ext>
            </a:extLst>
          </p:cNvPr>
          <p:cNvSpPr/>
          <p:nvPr/>
        </p:nvSpPr>
        <p:spPr>
          <a:xfrm rot="7051009">
            <a:off x="7438634" y="3586392"/>
            <a:ext cx="1843188" cy="603199"/>
          </a:xfrm>
          <a:prstGeom prst="leftRightArrow">
            <a:avLst>
              <a:gd name="adj1" fmla="val 39030"/>
              <a:gd name="adj2" fmla="val 51097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66000">
                <a:schemeClr val="accent6">
                  <a:lumMod val="60000"/>
                  <a:lumOff val="40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войная стрелка влево/вправо 8">
            <a:extLst>
              <a:ext uri="{FF2B5EF4-FFF2-40B4-BE49-F238E27FC236}">
                <a16:creationId xmlns:a16="http://schemas.microsoft.com/office/drawing/2014/main" id="{83B401B0-0BB3-714F-95C7-08F8A64435C6}"/>
              </a:ext>
            </a:extLst>
          </p:cNvPr>
          <p:cNvSpPr/>
          <p:nvPr/>
        </p:nvSpPr>
        <p:spPr>
          <a:xfrm rot="10800000">
            <a:off x="5181455" y="1891064"/>
            <a:ext cx="1843188" cy="603199"/>
          </a:xfrm>
          <a:prstGeom prst="leftRightArrow">
            <a:avLst>
              <a:gd name="adj1" fmla="val 39030"/>
              <a:gd name="adj2" fmla="val 51097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6000">
                <a:schemeClr val="accent6">
                  <a:lumMod val="60000"/>
                  <a:lumOff val="40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A6D2CC-EFEE-2640-A325-3F6CA7C68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8" t="18125" r="15873" b="6011"/>
          <a:stretch/>
        </p:blipFill>
        <p:spPr>
          <a:xfrm>
            <a:off x="8882687" y="2992890"/>
            <a:ext cx="2232901" cy="18657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8E76D1-972E-6045-8E9E-AD97D79B0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11" y="3031991"/>
            <a:ext cx="2944379" cy="19383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6B9E28-526C-D64F-86B4-BC6A02912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345" y="3429000"/>
            <a:ext cx="1815407" cy="13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19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91B01-3B09-6642-BEA5-9F1B82ED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13" y="-238972"/>
            <a:ext cx="10515600" cy="1325563"/>
          </a:xfrm>
        </p:spPr>
        <p:txBody>
          <a:bodyPr/>
          <a:lstStyle/>
          <a:p>
            <a:r>
              <a:rPr lang="ru-RU" dirty="0"/>
              <a:t>Штат и показатели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71D83-5150-4D46-B533-10F7E637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28" y="1502001"/>
            <a:ext cx="5620658" cy="5660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Зав. лаб. – д.ф.-м.н. В.М. Степаненко</a:t>
            </a:r>
          </a:p>
          <a:p>
            <a:pPr marL="0" indent="0">
              <a:buNone/>
            </a:pPr>
            <a:r>
              <a:rPr lang="ru-RU" b="1" dirty="0"/>
              <a:t>Сотрудники: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err="1"/>
              <a:t>с.н.с</a:t>
            </a:r>
            <a:r>
              <a:rPr lang="ru-RU" dirty="0"/>
              <a:t>., к.ф.-м.н. Е.В. Мортиков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err="1"/>
              <a:t>с.н.с</a:t>
            </a:r>
            <a:r>
              <a:rPr lang="ru-RU" dirty="0"/>
              <a:t>., </a:t>
            </a:r>
            <a:r>
              <a:rPr lang="ru-RU" dirty="0" err="1"/>
              <a:t>к.г.н</a:t>
            </a:r>
            <a:r>
              <a:rPr lang="ru-RU" dirty="0"/>
              <a:t>. М.И. Варенцов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err="1"/>
              <a:t>м.н.с</a:t>
            </a:r>
            <a:r>
              <a:rPr lang="ru-RU" dirty="0"/>
              <a:t>. А.В. Дебольский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err="1"/>
              <a:t>асп</a:t>
            </a:r>
            <a:r>
              <a:rPr lang="ru-RU" dirty="0"/>
              <a:t>. А.И. Медведев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err="1"/>
              <a:t>асп</a:t>
            </a:r>
            <a:r>
              <a:rPr lang="ru-RU" dirty="0"/>
              <a:t>. Е.В. Ткаченко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err="1"/>
              <a:t>асп</a:t>
            </a:r>
            <a:r>
              <a:rPr lang="ru-RU" dirty="0"/>
              <a:t>. В.А. Ломов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err="1"/>
              <a:t>асп</a:t>
            </a:r>
            <a:r>
              <a:rPr lang="ru-RU" dirty="0"/>
              <a:t>. </a:t>
            </a:r>
            <a:r>
              <a:rPr lang="ru-RU" dirty="0" err="1"/>
              <a:t>Р.В.Чернышёв</a:t>
            </a:r>
            <a:endParaRPr lang="ru-RU" dirty="0"/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стаж.-</a:t>
            </a:r>
            <a:r>
              <a:rPr lang="ru-RU" dirty="0" err="1"/>
              <a:t>иссл</a:t>
            </a:r>
            <a:r>
              <a:rPr lang="ru-RU" dirty="0"/>
              <a:t>. </a:t>
            </a:r>
            <a:r>
              <a:rPr lang="ru-RU" dirty="0" err="1"/>
              <a:t>А.И.Варенцов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Совместители:</a:t>
            </a:r>
            <a:r>
              <a:rPr lang="ru-RU" dirty="0"/>
              <a:t> д.ф.-м.н. А.В. Глазунов, д.ф.-м.н. И.А. Репина, к.т.н. М.А. Криницкий, к.ф.-м.н. П.А. Пережогин, к.ф.-м.н. Богомолов, Д.С. </a:t>
            </a:r>
            <a:r>
              <a:rPr lang="ru-RU" dirty="0" err="1"/>
              <a:t>Гладских</a:t>
            </a:r>
            <a:endParaRPr lang="ru-RU" dirty="0"/>
          </a:p>
        </p:txBody>
      </p:sp>
      <p:pic>
        <p:nvPicPr>
          <p:cNvPr id="5" name="Рисунок 4" descr="Голова с шестеренками">
            <a:extLst>
              <a:ext uri="{FF2B5EF4-FFF2-40B4-BE49-F238E27FC236}">
                <a16:creationId xmlns:a16="http://schemas.microsoft.com/office/drawing/2014/main" id="{BB238380-7092-0B48-ACA3-99E5735F5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828" y="725487"/>
            <a:ext cx="776514" cy="776514"/>
          </a:xfrm>
          <a:prstGeom prst="rect">
            <a:avLst/>
          </a:prstGeom>
        </p:spPr>
      </p:pic>
      <p:pic>
        <p:nvPicPr>
          <p:cNvPr id="7" name="Рисунок 6" descr="Линейчатая диаграмма с тенденцией к повышению">
            <a:extLst>
              <a:ext uri="{FF2B5EF4-FFF2-40B4-BE49-F238E27FC236}">
                <a16:creationId xmlns:a16="http://schemas.microsoft.com/office/drawing/2014/main" id="{E350BC27-8365-CB42-BFFD-F6E82F12E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0473" y="149790"/>
            <a:ext cx="914400" cy="914400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499E9ADB-46B7-0E48-A55D-B98177C46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617182"/>
              </p:ext>
            </p:extLst>
          </p:nvPr>
        </p:nvGraphicFramePr>
        <p:xfrm>
          <a:off x="6188527" y="1056501"/>
          <a:ext cx="6032500" cy="2667000"/>
        </p:xfrm>
        <a:graphic>
          <a:graphicData uri="http://schemas.openxmlformats.org/drawingml/2006/table">
            <a:tbl>
              <a:tblPr/>
              <a:tblGrid>
                <a:gridCol w="5264604">
                  <a:extLst>
                    <a:ext uri="{9D8B030D-6E8A-4147-A177-3AD203B41FA5}">
                      <a16:colId xmlns:a16="http://schemas.microsoft.com/office/drawing/2014/main" val="1610047756"/>
                    </a:ext>
                  </a:extLst>
                </a:gridCol>
                <a:gridCol w="767896">
                  <a:extLst>
                    <a:ext uri="{9D8B030D-6E8A-4147-A177-3AD203B41FA5}">
                      <a16:colId xmlns:a16="http://schemas.microsoft.com/office/drawing/2014/main" val="1489637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>
                          <a:effectLst/>
                          <a:latin typeface="inherit"/>
                        </a:rPr>
                        <a:t>Доклады на конференциях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>
                          <a:effectLst/>
                          <a:latin typeface="inherit"/>
                        </a:rPr>
                        <a:t>29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130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dirty="0">
                          <a:effectLst/>
                          <a:latin typeface="inherit"/>
                        </a:rPr>
                        <a:t>Патенты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dirty="0">
                          <a:effectLst/>
                          <a:latin typeface="inherit"/>
                        </a:rPr>
                        <a:t>3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392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dirty="0">
                          <a:effectLst/>
                          <a:latin typeface="inherit"/>
                        </a:rPr>
                        <a:t>Статьи в журналах (всего)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dirty="0">
                          <a:effectLst/>
                          <a:latin typeface="inherit"/>
                        </a:rPr>
                        <a:t>31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942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>
                          <a:effectLst/>
                          <a:latin typeface="inherit"/>
                        </a:rPr>
                        <a:t>Статьи в журналах из </a:t>
                      </a:r>
                      <a:r>
                        <a:rPr lang="en" sz="2000" b="0">
                          <a:effectLst/>
                          <a:latin typeface="inherit"/>
                        </a:rPr>
                        <a:t>Top-25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dirty="0">
                          <a:effectLst/>
                          <a:latin typeface="inherit"/>
                        </a:rPr>
                        <a:t>7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130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>
                          <a:effectLst/>
                          <a:latin typeface="inherit"/>
                        </a:rPr>
                        <a:t>Статьи в журналах из списка </a:t>
                      </a:r>
                      <a:r>
                        <a:rPr lang="en" sz="2000" b="0">
                          <a:effectLst/>
                          <a:latin typeface="inherit"/>
                        </a:rPr>
                        <a:t>RSCI WoS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>
                          <a:effectLst/>
                          <a:latin typeface="inherit"/>
                        </a:rPr>
                        <a:t>9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140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dirty="0">
                          <a:effectLst/>
                          <a:latin typeface="inherit"/>
                        </a:rPr>
                        <a:t>Статьи в журналах из списков </a:t>
                      </a:r>
                      <a:r>
                        <a:rPr lang="en" sz="2000" b="0" dirty="0">
                          <a:effectLst/>
                          <a:latin typeface="inherit"/>
                        </a:rPr>
                        <a:t>SCOPUS, </a:t>
                      </a:r>
                      <a:r>
                        <a:rPr lang="en" sz="2000" b="0" dirty="0" err="1">
                          <a:effectLst/>
                          <a:latin typeface="inherit"/>
                        </a:rPr>
                        <a:t>WoS</a:t>
                      </a:r>
                      <a:endParaRPr lang="en" sz="2000" b="0" dirty="0">
                        <a:effectLst/>
                        <a:latin typeface="inherit"/>
                      </a:endParaRP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dirty="0">
                          <a:effectLst/>
                          <a:latin typeface="inherit"/>
                        </a:rPr>
                        <a:t>26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723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dirty="0">
                          <a:effectLst/>
                          <a:latin typeface="inherit"/>
                        </a:rPr>
                        <a:t>Статьи в сборниках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dirty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47625" marR="9525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38673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B038D27-8A84-9E49-82C1-77C08555D949}"/>
              </a:ext>
            </a:extLst>
          </p:cNvPr>
          <p:cNvSpPr txBox="1"/>
          <p:nvPr/>
        </p:nvSpPr>
        <p:spPr>
          <a:xfrm>
            <a:off x="7170060" y="319316"/>
            <a:ext cx="101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2021: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69D4698C-CD0B-AF42-B19C-E726656B7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746611"/>
              </p:ext>
            </p:extLst>
          </p:nvPr>
        </p:nvGraphicFramePr>
        <p:xfrm>
          <a:off x="6188527" y="3741490"/>
          <a:ext cx="586377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102">
                  <a:extLst>
                    <a:ext uri="{9D8B030D-6E8A-4147-A177-3AD203B41FA5}">
                      <a16:colId xmlns:a16="http://schemas.microsoft.com/office/drawing/2014/main" val="358151273"/>
                    </a:ext>
                  </a:extLst>
                </a:gridCol>
                <a:gridCol w="1253670">
                  <a:extLst>
                    <a:ext uri="{9D8B030D-6E8A-4147-A177-3AD203B41FA5}">
                      <a16:colId xmlns:a16="http://schemas.microsoft.com/office/drawing/2014/main" val="2137211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Проекты/договора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Число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208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Гранты РФФИ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41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Гранты президента молодым учёным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101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Грант </a:t>
                      </a:r>
                      <a:r>
                        <a:rPr lang="ru-RU" dirty="0" err="1"/>
                        <a:t>МинОбра</a:t>
                      </a:r>
                      <a:r>
                        <a:rPr lang="ru-RU" dirty="0"/>
                        <a:t> с Германским институтом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47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Грант РНФ лаборатории мирового уровня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330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Грант Математического центра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005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Грант РГО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754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Договора с коммерческими партнёрами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885635"/>
                  </a:ext>
                </a:extLst>
              </a:tr>
            </a:tbl>
          </a:graphicData>
        </a:graphic>
      </p:graphicFrame>
      <p:pic>
        <p:nvPicPr>
          <p:cNvPr id="9" name="Рисунок 8" descr="Монеты">
            <a:extLst>
              <a:ext uri="{FF2B5EF4-FFF2-40B4-BE49-F238E27FC236}">
                <a16:creationId xmlns:a16="http://schemas.microsoft.com/office/drawing/2014/main" id="{3D10E993-E89B-9244-B110-BF8D1B123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52413" y="45723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22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76E06-47A6-DA44-AF80-8A3FA2B0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155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Научная генеалогия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74C89C-4B94-1F40-BB19-EF7EF84F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06" y="715066"/>
            <a:ext cx="2071007" cy="261325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8AEA7E-B75A-5A4F-836B-368E67B282B5}"/>
              </a:ext>
            </a:extLst>
          </p:cNvPr>
          <p:cNvSpPr/>
          <p:nvPr/>
        </p:nvSpPr>
        <p:spPr>
          <a:xfrm>
            <a:off x="1286006" y="3317420"/>
            <a:ext cx="2071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П. Л. Чебышёв </a:t>
            </a:r>
          </a:p>
          <a:p>
            <a:pPr algn="ctr"/>
            <a:r>
              <a:rPr lang="ru-RU" dirty="0"/>
              <a:t>(1821–1894)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AF7D6C-A4CC-AC41-98AA-97185DB44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539" y="715065"/>
            <a:ext cx="2112770" cy="26132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870C60-6F1B-294E-B62E-0AE5AA9C55A7}"/>
              </a:ext>
            </a:extLst>
          </p:cNvPr>
          <p:cNvSpPr/>
          <p:nvPr/>
        </p:nvSpPr>
        <p:spPr>
          <a:xfrm>
            <a:off x="3873856" y="3326401"/>
            <a:ext cx="2088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А. М. Ляпунов (1857–1918)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98BEF8-BDE9-114B-8D36-4ADBDC2EB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170" y="715065"/>
            <a:ext cx="2121563" cy="256709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26630D-1D30-3946-A367-CA6CB3498742}"/>
              </a:ext>
            </a:extLst>
          </p:cNvPr>
          <p:cNvSpPr/>
          <p:nvPr/>
        </p:nvSpPr>
        <p:spPr>
          <a:xfrm>
            <a:off x="6021398" y="3313574"/>
            <a:ext cx="2341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В. А. Стеклов </a:t>
            </a:r>
          </a:p>
          <a:p>
            <a:pPr algn="ctr"/>
            <a:r>
              <a:rPr lang="ru-RU" dirty="0"/>
              <a:t>(1863–1926)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06B0AC-DC33-8740-BFFB-10573C74F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838" y="715065"/>
            <a:ext cx="1962907" cy="25400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97B7464-C9C4-4246-BD96-3DF3E4FF51CC}"/>
              </a:ext>
            </a:extLst>
          </p:cNvPr>
          <p:cNvSpPr/>
          <p:nvPr/>
        </p:nvSpPr>
        <p:spPr>
          <a:xfrm>
            <a:off x="8641106" y="3316893"/>
            <a:ext cx="1962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А. А. Фридман (1888–1925)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CE8492-2912-F54F-820F-794C2B46A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601" y="3952084"/>
            <a:ext cx="2202476" cy="220247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01C7677-62CE-B14D-868E-C16AA9658D72}"/>
              </a:ext>
            </a:extLst>
          </p:cNvPr>
          <p:cNvSpPr/>
          <p:nvPr/>
        </p:nvSpPr>
        <p:spPr>
          <a:xfrm>
            <a:off x="1213299" y="6204007"/>
            <a:ext cx="2202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И. А. </a:t>
            </a:r>
            <a:r>
              <a:rPr lang="ru-RU" dirty="0" err="1"/>
              <a:t>Кибель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(1904–1970)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FF24F1-7791-3645-9012-456AE08C9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349" y="4036963"/>
            <a:ext cx="1573205" cy="217866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BBF38B8-BFF6-DC49-804A-15245306282B}"/>
              </a:ext>
            </a:extLst>
          </p:cNvPr>
          <p:cNvSpPr/>
          <p:nvPr/>
        </p:nvSpPr>
        <p:spPr>
          <a:xfrm>
            <a:off x="3741123" y="6234023"/>
            <a:ext cx="2088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Л. Н. Гутман </a:t>
            </a:r>
          </a:p>
          <a:p>
            <a:pPr algn="ctr"/>
            <a:r>
              <a:rPr lang="ru-RU" dirty="0"/>
              <a:t>(1923-2001)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C9C01B-CC71-F745-B031-C9BABAADD9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57" r="7788" b="32868"/>
          <a:stretch/>
        </p:blipFill>
        <p:spPr>
          <a:xfrm>
            <a:off x="6231736" y="3976574"/>
            <a:ext cx="2026198" cy="221956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4A9FE92-4C46-1F45-A793-F7E5FFDC8BE7}"/>
              </a:ext>
            </a:extLst>
          </p:cNvPr>
          <p:cNvSpPr/>
          <p:nvPr/>
        </p:nvSpPr>
        <p:spPr>
          <a:xfrm>
            <a:off x="6227984" y="6220043"/>
            <a:ext cx="2088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Г. И. Марчук </a:t>
            </a:r>
          </a:p>
          <a:p>
            <a:pPr algn="ctr"/>
            <a:r>
              <a:rPr lang="ru-RU" dirty="0"/>
              <a:t>(1925-2013)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3520C3B-77FD-E64C-AC2B-52C319C107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96" t="4449" r="4902" b="4589"/>
          <a:stretch/>
        </p:blipFill>
        <p:spPr>
          <a:xfrm>
            <a:off x="8706496" y="3961198"/>
            <a:ext cx="1941761" cy="22773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9691E34-2463-414C-B313-6053AB3024D7}"/>
              </a:ext>
            </a:extLst>
          </p:cNvPr>
          <p:cNvSpPr/>
          <p:nvPr/>
        </p:nvSpPr>
        <p:spPr>
          <a:xfrm>
            <a:off x="8902605" y="6214039"/>
            <a:ext cx="1541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В.Н. Лыкосов </a:t>
            </a:r>
          </a:p>
          <a:p>
            <a:pPr algn="ctr"/>
            <a:r>
              <a:rPr lang="ru-RU" dirty="0"/>
              <a:t>(1945-2021)</a:t>
            </a:r>
          </a:p>
        </p:txBody>
      </p:sp>
      <p:sp>
        <p:nvSpPr>
          <p:cNvPr id="22" name="Стрелка вправо 21">
            <a:extLst>
              <a:ext uri="{FF2B5EF4-FFF2-40B4-BE49-F238E27FC236}">
                <a16:creationId xmlns:a16="http://schemas.microsoft.com/office/drawing/2014/main" id="{746CB688-E8A3-8448-A2DF-7D098B1C4A51}"/>
              </a:ext>
            </a:extLst>
          </p:cNvPr>
          <p:cNvSpPr/>
          <p:nvPr/>
        </p:nvSpPr>
        <p:spPr>
          <a:xfrm>
            <a:off x="3410329" y="1681316"/>
            <a:ext cx="316046" cy="545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extLst>
              <a:ext uri="{FF2B5EF4-FFF2-40B4-BE49-F238E27FC236}">
                <a16:creationId xmlns:a16="http://schemas.microsoft.com/office/drawing/2014/main" id="{49E5ACB9-4BF2-6C40-AA92-DEB602AB40CF}"/>
              </a:ext>
            </a:extLst>
          </p:cNvPr>
          <p:cNvSpPr/>
          <p:nvPr/>
        </p:nvSpPr>
        <p:spPr>
          <a:xfrm>
            <a:off x="5892969" y="1641988"/>
            <a:ext cx="316046" cy="545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>
            <a:extLst>
              <a:ext uri="{FF2B5EF4-FFF2-40B4-BE49-F238E27FC236}">
                <a16:creationId xmlns:a16="http://schemas.microsoft.com/office/drawing/2014/main" id="{61569414-CBC5-EE42-9E0A-0B2B12A36DA4}"/>
              </a:ext>
            </a:extLst>
          </p:cNvPr>
          <p:cNvSpPr/>
          <p:nvPr/>
        </p:nvSpPr>
        <p:spPr>
          <a:xfrm>
            <a:off x="8405110" y="1602659"/>
            <a:ext cx="316046" cy="545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>
            <a:extLst>
              <a:ext uri="{FF2B5EF4-FFF2-40B4-BE49-F238E27FC236}">
                <a16:creationId xmlns:a16="http://schemas.microsoft.com/office/drawing/2014/main" id="{C5059A9B-FD91-FC4F-BC3A-C5AB08027278}"/>
              </a:ext>
            </a:extLst>
          </p:cNvPr>
          <p:cNvSpPr/>
          <p:nvPr/>
        </p:nvSpPr>
        <p:spPr>
          <a:xfrm>
            <a:off x="10814015" y="1578077"/>
            <a:ext cx="316046" cy="545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>
            <a:extLst>
              <a:ext uri="{FF2B5EF4-FFF2-40B4-BE49-F238E27FC236}">
                <a16:creationId xmlns:a16="http://schemas.microsoft.com/office/drawing/2014/main" id="{C72A641D-9111-264B-8723-17B7D35424A4}"/>
              </a:ext>
            </a:extLst>
          </p:cNvPr>
          <p:cNvSpPr/>
          <p:nvPr/>
        </p:nvSpPr>
        <p:spPr>
          <a:xfrm>
            <a:off x="3580237" y="4780477"/>
            <a:ext cx="316046" cy="545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>
            <a:extLst>
              <a:ext uri="{FF2B5EF4-FFF2-40B4-BE49-F238E27FC236}">
                <a16:creationId xmlns:a16="http://schemas.microsoft.com/office/drawing/2014/main" id="{DE6496B6-7D63-F848-B15E-48EEC5FF04E9}"/>
              </a:ext>
            </a:extLst>
          </p:cNvPr>
          <p:cNvSpPr/>
          <p:nvPr/>
        </p:nvSpPr>
        <p:spPr>
          <a:xfrm>
            <a:off x="8335358" y="4660986"/>
            <a:ext cx="316046" cy="545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03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F4788-4E47-4945-8B43-E4B0F18EB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Подготовленные кандидаты наук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7B820E-74AE-4C4D-A6FB-1B2272FD0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343" y="1712682"/>
            <a:ext cx="10715171" cy="463844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А. Л. Казаков </a:t>
            </a:r>
            <a:r>
              <a:rPr lang="ru-RU" dirty="0"/>
              <a:t>(1978); </a:t>
            </a:r>
          </a:p>
          <a:p>
            <a:r>
              <a:rPr lang="ru-RU" b="1" dirty="0"/>
              <a:t>Г. А. Платов </a:t>
            </a:r>
            <a:r>
              <a:rPr lang="ru-RU" dirty="0"/>
              <a:t>(1992), </a:t>
            </a:r>
            <a:r>
              <a:rPr lang="ru-RU" dirty="0" err="1"/>
              <a:t>в.н.с</a:t>
            </a:r>
            <a:r>
              <a:rPr lang="ru-RU" dirty="0"/>
              <a:t>. Института вычислительной математики и математической геофизики СО РАН (г. Новосибирск), доктор физико-математических наук (2012); </a:t>
            </a:r>
          </a:p>
          <a:p>
            <a:r>
              <a:rPr lang="ru-RU" b="1" dirty="0"/>
              <a:t>Е. М. Володин </a:t>
            </a:r>
            <a:r>
              <a:rPr lang="ru-RU" dirty="0"/>
              <a:t>(1993), </a:t>
            </a:r>
            <a:r>
              <a:rPr lang="ru-RU" dirty="0" err="1"/>
              <a:t>в.н.с</a:t>
            </a:r>
            <a:r>
              <a:rPr lang="ru-RU" dirty="0"/>
              <a:t>. ИВМ РАН, доктор физико-математических наук (2002);</a:t>
            </a:r>
          </a:p>
          <a:p>
            <a:r>
              <a:rPr lang="ru-RU" b="1" dirty="0"/>
              <a:t>А. В. Глазунов </a:t>
            </a:r>
            <a:r>
              <a:rPr lang="ru-RU" dirty="0"/>
              <a:t>(1995), </a:t>
            </a:r>
            <a:r>
              <a:rPr lang="ru-RU" dirty="0" err="1"/>
              <a:t>в.н.с</a:t>
            </a:r>
            <a:r>
              <a:rPr lang="ru-RU" dirty="0"/>
              <a:t>. ИВМ РАН;</a:t>
            </a:r>
          </a:p>
          <a:p>
            <a:r>
              <a:rPr lang="ru-RU" b="1" dirty="0"/>
              <a:t>Е. Б. </a:t>
            </a:r>
            <a:r>
              <a:rPr lang="ru-RU" b="1" dirty="0" err="1"/>
              <a:t>Тонкачеев</a:t>
            </a:r>
            <a:r>
              <a:rPr lang="ru-RU" b="1" dirty="0"/>
              <a:t> </a:t>
            </a:r>
            <a:r>
              <a:rPr lang="ru-RU" dirty="0"/>
              <a:t>(1996); </a:t>
            </a:r>
          </a:p>
          <a:p>
            <a:r>
              <a:rPr lang="ru-RU" b="1" dirty="0"/>
              <a:t>Е. Е. </a:t>
            </a:r>
            <a:r>
              <a:rPr lang="ru-RU" b="1" dirty="0" err="1"/>
              <a:t>Мачульская</a:t>
            </a:r>
            <a:r>
              <a:rPr lang="ru-RU" b="1" dirty="0"/>
              <a:t> </a:t>
            </a:r>
            <a:r>
              <a:rPr lang="ru-RU" dirty="0"/>
              <a:t>(2001), Немецкая служба погоды, Оффенбах-на-Майне, Германия;</a:t>
            </a:r>
          </a:p>
          <a:p>
            <a:r>
              <a:rPr lang="ru-RU" b="1" dirty="0"/>
              <a:t>В. М. Степаненко </a:t>
            </a:r>
            <a:r>
              <a:rPr lang="ru-RU" dirty="0"/>
              <a:t>(2007), зам. </a:t>
            </a:r>
            <a:r>
              <a:rPr lang="ru-RU" dirty="0" err="1"/>
              <a:t>дир</a:t>
            </a:r>
            <a:r>
              <a:rPr lang="ru-RU" dirty="0"/>
              <a:t>. НИВЦ МГУ.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534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6E915-013B-5945-825F-0F4D4DE29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93" y="179390"/>
            <a:ext cx="3965840" cy="189173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Серия конференций</a:t>
            </a:r>
            <a:br>
              <a:rPr lang="ru-RU" sz="3600" dirty="0"/>
            </a:br>
            <a:r>
              <a:rPr lang="ru-RU" sz="3600" dirty="0"/>
              <a:t>и школ молодых учёных</a:t>
            </a:r>
            <a:br>
              <a:rPr lang="ru-RU" sz="3600" dirty="0"/>
            </a:br>
            <a:r>
              <a:rPr lang="en-US" sz="3600" dirty="0"/>
              <a:t>CITES/ENVIROMIS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3D3D64-8254-174C-8628-063CD4D17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65" y="2172718"/>
            <a:ext cx="3965840" cy="4351338"/>
          </a:xfrm>
        </p:spPr>
        <p:txBody>
          <a:bodyPr/>
          <a:lstStyle/>
          <a:p>
            <a:r>
              <a:rPr lang="ru-RU" dirty="0"/>
              <a:t>В.Н. Лыкосов - сопредседатель программного комитета с 2006 по 2020 гг.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181583-C7C8-5F4F-BF62-83D919326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6" y="757423"/>
            <a:ext cx="3965840" cy="56361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33C075-0753-244B-875F-11F29A494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047" y="776400"/>
            <a:ext cx="3690388" cy="56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63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171" y="880824"/>
            <a:ext cx="11858171" cy="5832113"/>
          </a:xfrm>
          <a:prstGeom prst="rect">
            <a:avLst/>
          </a:prstGeom>
        </p:spPr>
        <p:txBody>
          <a:bodyPr wrap="square" lIns="91188" tIns="45595" rIns="91188" bIns="45595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ru-RU" sz="2200" b="1" u="sng" dirty="0">
                <a:cs typeface="Times New Roman" pitchFamily="18" charset="0"/>
              </a:rPr>
              <a:t>Кафедры подготовки специалистов в области математического моделирования Земной системы</a:t>
            </a:r>
            <a:r>
              <a:rPr lang="ru-RU" sz="2200" b="1" dirty="0">
                <a:cs typeface="Times New Roman" pitchFamily="18" charset="0"/>
              </a:rPr>
              <a:t>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200" b="1" dirty="0" err="1">
                <a:solidFill>
                  <a:srgbClr val="000092"/>
                </a:solidFill>
                <a:cs typeface="Times New Roman" pitchFamily="18" charset="0"/>
              </a:rPr>
              <a:t>афедра</a:t>
            </a:r>
            <a:r>
              <a:rPr lang="ru-RU" sz="2200" b="1" dirty="0">
                <a:solidFill>
                  <a:srgbClr val="000092"/>
                </a:solidFill>
                <a:cs typeface="Times New Roman" pitchFamily="18" charset="0"/>
              </a:rPr>
              <a:t> вычислительных технологий и моделирования в геофизике и </a:t>
            </a:r>
            <a:r>
              <a:rPr lang="ru-RU" sz="2200" b="1" dirty="0" err="1">
                <a:solidFill>
                  <a:srgbClr val="000092"/>
                </a:solidFill>
                <a:cs typeface="Times New Roman" pitchFamily="18" charset="0"/>
              </a:rPr>
              <a:t>биоматематике</a:t>
            </a:r>
            <a:r>
              <a:rPr lang="ru-RU" sz="2200" b="1" dirty="0">
                <a:solidFill>
                  <a:srgbClr val="000092"/>
                </a:solidFill>
                <a:cs typeface="Times New Roman" pitchFamily="18" charset="0"/>
              </a:rPr>
              <a:t> МФТИ (зав. каф. – чл.-корр. РАН Ю.В. Василевский),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200" b="1" dirty="0">
                <a:solidFill>
                  <a:srgbClr val="000092"/>
                </a:solidFill>
                <a:cs typeface="Times New Roman" pitchFamily="18" charset="0"/>
              </a:rPr>
              <a:t>кафедра вычислительных технологий и моделирования факультета </a:t>
            </a:r>
            <a:r>
              <a:rPr lang="ru-RU" sz="2200" b="1" dirty="0" err="1">
                <a:solidFill>
                  <a:srgbClr val="000092"/>
                </a:solidFill>
                <a:cs typeface="Times New Roman" pitchFamily="18" charset="0"/>
              </a:rPr>
              <a:t>ВМиК</a:t>
            </a:r>
            <a:r>
              <a:rPr lang="ru-RU" sz="2200" b="1" dirty="0">
                <a:solidFill>
                  <a:srgbClr val="000092"/>
                </a:solidFill>
                <a:cs typeface="Times New Roman" pitchFamily="18" charset="0"/>
              </a:rPr>
              <a:t> МГУ (зав. каф. – акад. Е.Е. Тыртышников),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200" b="1" dirty="0">
                <a:solidFill>
                  <a:srgbClr val="000092"/>
                </a:solidFill>
                <a:cs typeface="Times New Roman" pitchFamily="18" charset="0"/>
              </a:rPr>
              <a:t>кафедра метеорологии и климатологии Географического факультета МГУ (зав. каф. – профессор А.В. Кислов),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ru-RU" sz="2200" b="1" dirty="0"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200" b="1" dirty="0"/>
              <a:t>Спецкурс «Математическое моделирование геофизической турбулентности», автор – В.Н. Лыкосов</a:t>
            </a:r>
          </a:p>
          <a:p>
            <a:pPr algn="just"/>
            <a:endParaRPr lang="ru-RU" sz="2200" b="1" dirty="0"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200" b="1" dirty="0">
                <a:solidFill>
                  <a:prstClr val="black"/>
                </a:solidFill>
                <a:ea typeface="+mj-ea"/>
                <a:cs typeface="Times New Roman" pitchFamily="18" charset="0"/>
              </a:rPr>
              <a:t>Новая магистерская программа в рамках </a:t>
            </a:r>
            <a:r>
              <a:rPr lang="ru-RU" sz="2200" b="1" u="sng" dirty="0">
                <a:solidFill>
                  <a:prstClr val="black"/>
                </a:solidFill>
                <a:ea typeface="+mj-ea"/>
                <a:cs typeface="Times New Roman" pitchFamily="18" charset="0"/>
              </a:rPr>
              <a:t>Междисциплинарной научно-образовательной школы МГУ «Мозг, когнитивные системы, искусственный интеллект» (направление 8: извлечение знаний из данных)</a:t>
            </a:r>
            <a:r>
              <a:rPr lang="ru-RU" sz="2200" b="1" dirty="0">
                <a:solidFill>
                  <a:prstClr val="black"/>
                </a:solidFill>
                <a:ea typeface="+mj-ea"/>
                <a:cs typeface="Times New Roman" pitchFamily="18" charset="0"/>
              </a:rPr>
              <a:t>:  «Суперкомпьютерные технологии моделирования Земной системы» (факультет </a:t>
            </a:r>
            <a:r>
              <a:rPr lang="ru-RU" sz="2200" b="1" dirty="0" err="1">
                <a:solidFill>
                  <a:prstClr val="black"/>
                </a:solidFill>
                <a:ea typeface="+mj-ea"/>
                <a:cs typeface="Times New Roman" pitchFamily="18" charset="0"/>
              </a:rPr>
              <a:t>ВМиК</a:t>
            </a:r>
            <a:r>
              <a:rPr lang="ru-RU" sz="2200" b="1" dirty="0">
                <a:solidFill>
                  <a:prstClr val="black"/>
                </a:solidFill>
                <a:ea typeface="+mj-ea"/>
                <a:cs typeface="Times New Roman" pitchFamily="18" charset="0"/>
              </a:rPr>
              <a:t>, физический факультет, географический факультет, НИВЦ).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ru-RU" sz="2100" b="1" dirty="0">
              <a:solidFill>
                <a:prstClr val="black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54206-5ABA-DB45-A34C-7FF11CA9851F}"/>
              </a:ext>
            </a:extLst>
          </p:cNvPr>
          <p:cNvSpPr txBox="1"/>
          <p:nvPr/>
        </p:nvSpPr>
        <p:spPr>
          <a:xfrm>
            <a:off x="4640203" y="140448"/>
            <a:ext cx="27109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>
                <a:solidFill>
                  <a:schemeClr val="accent2"/>
                </a:solidFill>
                <a:cs typeface="Times New Roman" pitchFamily="18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465270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4592A5-F60F-A244-8E95-A72DBD57C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6" y="217714"/>
            <a:ext cx="5557858" cy="46155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9DF262-5661-4C42-AD4C-6A435F28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92" y="2525485"/>
            <a:ext cx="6771462" cy="42164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DE3CCF-ADCD-A843-BAF5-375A790DAD7D}"/>
              </a:ext>
            </a:extLst>
          </p:cNvPr>
          <p:cNvSpPr/>
          <p:nvPr/>
        </p:nvSpPr>
        <p:spPr>
          <a:xfrm>
            <a:off x="7204986" y="145143"/>
            <a:ext cx="3454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44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заседания семинара, </a:t>
            </a:r>
          </a:p>
          <a:p>
            <a:pPr algn="ctr"/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Первый доклад:</a:t>
            </a:r>
            <a:endParaRPr lang="ru-RU" sz="2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C36900-1B1E-404D-BED8-69992A405779}"/>
              </a:ext>
            </a:extLst>
          </p:cNvPr>
          <p:cNvSpPr/>
          <p:nvPr/>
        </p:nvSpPr>
        <p:spPr>
          <a:xfrm>
            <a:off x="780012" y="4860743"/>
            <a:ext cx="34597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150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заседаний семинара</a:t>
            </a:r>
          </a:p>
          <a:p>
            <a:pPr algn="ctr"/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Первый доклад:</a:t>
            </a:r>
            <a:endParaRPr lang="ru-RU" sz="2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27C7C7-8588-0B4C-8792-52E7D30B99EA}"/>
              </a:ext>
            </a:extLst>
          </p:cNvPr>
          <p:cNvSpPr/>
          <p:nvPr/>
        </p:nvSpPr>
        <p:spPr>
          <a:xfrm>
            <a:off x="-280181" y="559671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6 марта 2003 г.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Доклад: Глазунов А.В., ИВМ РАН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"</a:t>
            </a:r>
            <a:r>
              <a:rPr lang="ru-RU" i="1" dirty="0" err="1">
                <a:solidFill>
                  <a:srgbClr val="000000"/>
                </a:solidFill>
                <a:latin typeface="Arial" panose="020B0604020202020204" pitchFamily="34" charset="0"/>
              </a:rPr>
              <a:t>Вихреразрешающее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 моделирование пограничных слоев атмосферы и океана"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C66C63-B570-5E45-A3AD-D65F6125C4F4}"/>
              </a:ext>
            </a:extLst>
          </p:cNvPr>
          <p:cNvSpPr/>
          <p:nvPr/>
        </p:nvSpPr>
        <p:spPr>
          <a:xfrm>
            <a:off x="5884479" y="98715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13 апреля 2016 г., 17:30</a:t>
            </a:r>
          </a:p>
          <a:p>
            <a:pPr algn="ctr"/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Г.С.Ривин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dirty="0"/>
              <a:t>ТЕНДЕНЦИИ РАЗВИТИЯ СОВРЕМЕННЫХ НЕГИДРОСТАТИЧЕСКИХ ТЕХНОЛОГИЙ ЧИСЛЕННОГО ПРОГНОЗА ПОГОДЫ И МОДЕЛИРОВАНИЯ КЛИМАТА</a:t>
            </a:r>
            <a:endParaRPr lang="ru-RU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63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D4A76-F60D-724C-B2FA-42473E9F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02C8A-3E2F-B54F-AE93-672B5340A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322D1E-FD8A-194B-8F94-0FA0A93C2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2" y="-5652"/>
            <a:ext cx="9774576" cy="686365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00D337-F418-C44E-911F-4998F93A7261}"/>
              </a:ext>
            </a:extLst>
          </p:cNvPr>
          <p:cNvSpPr/>
          <p:nvPr/>
        </p:nvSpPr>
        <p:spPr>
          <a:xfrm>
            <a:off x="6465834" y="1027906"/>
            <a:ext cx="299986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https://expert.msu.ru/stdo15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431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B0DD3-2EB6-4945-99B5-6235CAFEB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36" y="188146"/>
            <a:ext cx="10515600" cy="1325563"/>
          </a:xfrm>
        </p:spPr>
        <p:txBody>
          <a:bodyPr/>
          <a:lstStyle/>
          <a:p>
            <a:r>
              <a:rPr lang="ru-RU" b="1" dirty="0"/>
              <a:t>Цитаты В.Н. Лыкосова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700BE7-BBA0-1846-A0A4-21826E93F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13" y="1483112"/>
            <a:ext cx="11562735" cy="50097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«Дело наше такое: шаг вперёд, два шага назад»</a:t>
            </a:r>
          </a:p>
          <a:p>
            <a:r>
              <a:rPr lang="ru-RU" dirty="0"/>
              <a:t>«Сделаете – станете в этой области </a:t>
            </a:r>
            <a:r>
              <a:rPr lang="ru-RU" dirty="0" err="1"/>
              <a:t>первопроходимцем</a:t>
            </a:r>
            <a:r>
              <a:rPr lang="ru-RU" dirty="0"/>
              <a:t>»</a:t>
            </a:r>
          </a:p>
          <a:p>
            <a:r>
              <a:rPr lang="ru-RU" dirty="0"/>
              <a:t>«Двигаться в решении задачи надо регулярно, хоть маленькими шажками»</a:t>
            </a:r>
          </a:p>
          <a:p>
            <a:r>
              <a:rPr lang="ru-RU" dirty="0"/>
              <a:t>«Если вопрос поставлен, надо на него отвечать, а не отмахиваться»</a:t>
            </a:r>
          </a:p>
          <a:p>
            <a:r>
              <a:rPr lang="ru-RU" dirty="0"/>
              <a:t>«Надо с начала делать всё правильно, а то будете потом искать героически ошибку в программе»</a:t>
            </a:r>
          </a:p>
          <a:p>
            <a:r>
              <a:rPr lang="ru-RU" dirty="0"/>
              <a:t>«Множество ошибок в любой программе </a:t>
            </a:r>
            <a:r>
              <a:rPr lang="ru-RU" dirty="0" err="1"/>
              <a:t>непусто</a:t>
            </a:r>
            <a:r>
              <a:rPr lang="ru-RU" dirty="0"/>
              <a:t>»</a:t>
            </a:r>
          </a:p>
          <a:p>
            <a:r>
              <a:rPr lang="ru-RU" dirty="0"/>
              <a:t>«Мы не можем в модели климата каждую кочку описать»</a:t>
            </a:r>
          </a:p>
          <a:p>
            <a:r>
              <a:rPr lang="ru-RU" dirty="0"/>
              <a:t>«Когда твои ученики превзошли тебя, понимаешь, что прожил жизнь не зря»</a:t>
            </a:r>
          </a:p>
        </p:txBody>
      </p:sp>
    </p:spTree>
    <p:extLst>
      <p:ext uri="{BB962C8B-B14F-4D97-AF65-F5344CB8AC3E}">
        <p14:creationId xmlns:p14="http://schemas.microsoft.com/office/powerpoint/2010/main" val="303462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40318-952B-5B4D-BC1A-58249D99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F34B41-96B4-1D48-8AD8-BF95BB984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DF2413-F829-1045-9EEA-E5A728A4C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440" y="182461"/>
            <a:ext cx="4479065" cy="62883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093F1C-D8B8-6F43-AD39-D4910C60A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839" y="2521744"/>
            <a:ext cx="2515547" cy="26401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7ED308-E49D-2743-8B31-B2ABBDAA6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48" y="535595"/>
            <a:ext cx="7481069" cy="568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8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29C0D-A228-DD48-B138-8BAA52C6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39" y="23208"/>
            <a:ext cx="10515600" cy="963763"/>
          </a:xfrm>
        </p:spPr>
        <p:txBody>
          <a:bodyPr/>
          <a:lstStyle/>
          <a:p>
            <a:r>
              <a:rPr lang="ru-RU" dirty="0"/>
              <a:t>Кандидатская диссертация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5DFCBB-9212-404C-ABCF-A8E7E82CD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0B55F6-1399-344E-9DCC-7685AB453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18" y="4863860"/>
            <a:ext cx="11547987" cy="16444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1636E-2C26-9142-8BB7-A627AE2E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" y="875163"/>
            <a:ext cx="12192000" cy="3520751"/>
          </a:xfrm>
          <a:prstGeom prst="rect">
            <a:avLst/>
          </a:prstGeom>
        </p:spPr>
      </p:pic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E90FB870-8B7D-8549-9905-331C930040E2}"/>
              </a:ext>
            </a:extLst>
          </p:cNvPr>
          <p:cNvSpPr/>
          <p:nvPr/>
        </p:nvSpPr>
        <p:spPr>
          <a:xfrm>
            <a:off x="5368412" y="4322179"/>
            <a:ext cx="604684" cy="6515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ABB31-2009-8D47-86D9-17C05577E7BF}"/>
              </a:ext>
            </a:extLst>
          </p:cNvPr>
          <p:cNvSpPr txBox="1"/>
          <p:nvPr/>
        </p:nvSpPr>
        <p:spPr>
          <a:xfrm>
            <a:off x="426182" y="6392200"/>
            <a:ext cx="11450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/>
              <a:t>Оппоненты: чл.-корр. РАН. О.Ф. Васильев, к.ф.-м.н. В.П. </a:t>
            </a:r>
            <a:r>
              <a:rPr lang="ru-RU" sz="2200" dirty="0" err="1"/>
              <a:t>Дымников</a:t>
            </a:r>
            <a:r>
              <a:rPr lang="ru-RU" sz="2200" dirty="0"/>
              <a:t>, ведущая орг. ИФА АН СССР</a:t>
            </a:r>
          </a:p>
        </p:txBody>
      </p:sp>
    </p:spTree>
    <p:extLst>
      <p:ext uri="{BB962C8B-B14F-4D97-AF65-F5344CB8AC3E}">
        <p14:creationId xmlns:p14="http://schemas.microsoft.com/office/powerpoint/2010/main" val="537037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94968" y="188640"/>
            <a:ext cx="11444748" cy="70609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3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Математическое моделирование климата в ВЦ СО АН СССР, </a:t>
            </a:r>
            <a:br>
              <a:rPr lang="ru-RU" altLang="ru-RU" sz="3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</a:br>
            <a:r>
              <a:rPr lang="ru-RU" altLang="ru-RU" sz="3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ИВМ РАН и МГУ имени М.В. Ломоносова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117987" y="1077838"/>
            <a:ext cx="11621729" cy="5591523"/>
          </a:xfrm>
        </p:spPr>
        <p:txBody>
          <a:bodyPr>
            <a:noAutofit/>
          </a:bodyPr>
          <a:lstStyle/>
          <a:p>
            <a:pPr algn="just"/>
            <a:r>
              <a:rPr lang="ru-RU" sz="2200" u="sng" dirty="0">
                <a:solidFill>
                  <a:srgbClr val="000000"/>
                </a:solidFill>
                <a:cs typeface="Times New Roman" pitchFamily="18" charset="0"/>
              </a:rPr>
              <a:t>1973 г.</a:t>
            </a:r>
            <a:r>
              <a:rPr lang="ru-RU" sz="2200" dirty="0">
                <a:solidFill>
                  <a:srgbClr val="000000"/>
                </a:solidFill>
                <a:cs typeface="Times New Roman" pitchFamily="18" charset="0"/>
              </a:rPr>
              <a:t> Инициированное академиком Г.И. Марчуком выездное заседание в Новосибирске Отделения океанологии, физики атмосферы и географии АН СССР и решение о разработке математических моделей климата, основанных на моделях общей циркуляции атмосферы и океана. Новые идеи: использование законов сохранения и методов расщепления, реализация на </a:t>
            </a:r>
            <a:r>
              <a:rPr lang="ru-RU" sz="2200" dirty="0">
                <a:solidFill>
                  <a:srgbClr val="FF0000"/>
                </a:solidFill>
                <a:cs typeface="Times New Roman" pitchFamily="18" charset="0"/>
              </a:rPr>
              <a:t>параллельных вычислительных системах</a:t>
            </a:r>
            <a:r>
              <a:rPr lang="ru-RU" sz="22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</a:p>
          <a:p>
            <a:pPr algn="just" eaLnBrk="1" hangingPunct="1"/>
            <a:r>
              <a:rPr lang="ru-RU" altLang="ru-RU" sz="2200" u="sng" dirty="0">
                <a:cs typeface="Times New Roman" pitchFamily="18" charset="0"/>
              </a:rPr>
              <a:t>1974 г.</a:t>
            </a:r>
            <a:r>
              <a:rPr lang="ru-RU" altLang="ru-RU" sz="2200" dirty="0">
                <a:cs typeface="Times New Roman" pitchFamily="18" charset="0"/>
              </a:rPr>
              <a:t> Организация в ВЦ СО АН СССР лаборатории общей циркуляции атмосферы и океана. Разработка первой версии модели. Численные эксперименты на БЭСМ-6 (ВЦ СОАН СССР, Новосибирск) и </a:t>
            </a:r>
            <a:r>
              <a:rPr lang="en-US" altLang="ru-RU" sz="2200" dirty="0">
                <a:solidFill>
                  <a:srgbClr val="FF0000"/>
                </a:solidFill>
                <a:cs typeface="Times New Roman" pitchFamily="18" charset="0"/>
              </a:rPr>
              <a:t>CRAY-1 (ECMWF, Reading, United Kingdom)</a:t>
            </a:r>
            <a:r>
              <a:rPr lang="ru-RU" altLang="ru-RU" sz="2200" dirty="0">
                <a:cs typeface="Times New Roman" pitchFamily="18" charset="0"/>
              </a:rPr>
              <a:t>. </a:t>
            </a:r>
          </a:p>
          <a:p>
            <a:pPr algn="just"/>
            <a:r>
              <a:rPr lang="ru-RU" altLang="ru-RU" sz="2200" u="sng" dirty="0">
                <a:cs typeface="Times New Roman" pitchFamily="18" charset="0"/>
              </a:rPr>
              <a:t>1980 г.</a:t>
            </a:r>
            <a:r>
              <a:rPr lang="ru-RU" altLang="ru-RU" sz="2200" dirty="0">
                <a:cs typeface="Times New Roman" pitchFamily="18" charset="0"/>
              </a:rPr>
              <a:t> Создание Г.И. Марчуком в Москве Отдела (с 1991 г. - Институт) вычислительной математики АН СССР (РАН) и кафедры моделирования физических процессов в МФТИ</a:t>
            </a:r>
            <a:r>
              <a:rPr lang="ru-RU" sz="22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</a:p>
          <a:p>
            <a:pPr algn="just"/>
            <a:r>
              <a:rPr lang="ru-RU" sz="2200" u="sng" dirty="0">
                <a:solidFill>
                  <a:srgbClr val="000000"/>
                </a:solidFill>
                <a:cs typeface="Times New Roman" pitchFamily="18" charset="0"/>
              </a:rPr>
              <a:t>2001 г.</a:t>
            </a:r>
            <a:r>
              <a:rPr lang="ru-RU" sz="2200" dirty="0">
                <a:solidFill>
                  <a:srgbClr val="000000"/>
                </a:solidFill>
                <a:cs typeface="Times New Roman" pitchFamily="18" charset="0"/>
              </a:rPr>
              <a:t> Организация в НИВЦ МГУ по предложению академиков В.П. </a:t>
            </a:r>
            <a:r>
              <a:rPr lang="ru-RU" sz="2200" dirty="0" err="1">
                <a:solidFill>
                  <a:srgbClr val="000000"/>
                </a:solidFill>
                <a:cs typeface="Times New Roman" pitchFamily="18" charset="0"/>
              </a:rPr>
              <a:t>Дымникова</a:t>
            </a:r>
            <a:r>
              <a:rPr lang="ru-RU" sz="2200" dirty="0">
                <a:solidFill>
                  <a:srgbClr val="000000"/>
                </a:solidFill>
                <a:cs typeface="Times New Roman" pitchFamily="18" charset="0"/>
              </a:rPr>
              <a:t> и В.В. Воеводина лаборатории суперкомпьютерного моделирования природно-климатических процессов. Заведующий – чл.-корр. РАН В.Н. Лыкосов.</a:t>
            </a:r>
          </a:p>
          <a:p>
            <a:pPr algn="just"/>
            <a:r>
              <a:rPr lang="ru-RU" sz="2200" u="sng" dirty="0">
                <a:solidFill>
                  <a:srgbClr val="000000"/>
                </a:solidFill>
                <a:cs typeface="Times New Roman" pitchFamily="18" charset="0"/>
              </a:rPr>
              <a:t>2004 г.</a:t>
            </a:r>
            <a:r>
              <a:rPr lang="ru-RU" sz="2200" dirty="0">
                <a:solidFill>
                  <a:srgbClr val="000000"/>
                </a:solidFill>
                <a:cs typeface="Times New Roman" pitchFamily="18" charset="0"/>
              </a:rPr>
              <a:t> Создание по инициативе Г.И. Марчука кафедры вычислительных технологий и моделирования на факультете вычислительной математики и кибернетики МГУ имени М.В. Ломоносова. В.Н. Лыкосов – профессор кафедры.</a:t>
            </a:r>
          </a:p>
          <a:p>
            <a:endParaRPr lang="ru-RU" sz="2200" dirty="0">
              <a:solidFill>
                <a:srgbClr val="000000"/>
              </a:solidFill>
            </a:endParaRPr>
          </a:p>
          <a:p>
            <a:pPr algn="just" eaLnBrk="1" hangingPunct="1"/>
            <a:endParaRPr lang="ru-RU" altLang="ru-RU" sz="2200" dirty="0">
              <a:cs typeface="Times New Roman" pitchFamily="18" charset="0"/>
            </a:endParaRPr>
          </a:p>
          <a:p>
            <a:pPr eaLnBrk="1" hangingPunct="1"/>
            <a:endParaRPr lang="ru-RU" altLang="ru-RU" sz="2200" dirty="0">
              <a:cs typeface="Times New Roman" pitchFamily="18" charset="0"/>
            </a:endParaRPr>
          </a:p>
          <a:p>
            <a:pPr eaLnBrk="1" hangingPunct="1"/>
            <a:endParaRPr lang="ru-RU" altLang="ru-RU" sz="2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66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D506A-B94E-7E40-949C-D2C8671E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96" y="-195021"/>
            <a:ext cx="7612624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Командировка в </a:t>
            </a:r>
            <a:r>
              <a:rPr lang="en-US" sz="3600" dirty="0"/>
              <a:t>ECMWF</a:t>
            </a:r>
            <a:r>
              <a:rPr lang="ru-RU" sz="3600" dirty="0"/>
              <a:t> (1979-1981)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72BBF2-1121-B340-AE7E-B757FCF27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894" y="1100970"/>
            <a:ext cx="3211652" cy="19433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/>
              <a:t>Чувствительность спектров энергии и колебаний индексов циркуляции к коэффициенту горизонтальной вязкости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95A3B1-141D-5B4F-A969-E5523571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533" y="0"/>
            <a:ext cx="465246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C86064-A9CA-B447-BE80-CBE0F631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02" y="780080"/>
            <a:ext cx="4212348" cy="4144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A8B768-C64E-9044-A833-EBEB4D331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353" y="3221198"/>
            <a:ext cx="3881933" cy="36700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8B44D9-E7E4-4A4A-867C-10702F00E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49" y="4853469"/>
            <a:ext cx="2901694" cy="19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55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57847" y="4693456"/>
            <a:ext cx="7139399" cy="1569408"/>
          </a:xfrm>
          <a:prstGeom prst="rect">
            <a:avLst/>
          </a:prstGeom>
        </p:spPr>
        <p:txBody>
          <a:bodyPr wrap="square" lIns="91188" tIns="45595" rIns="91188" bIns="45595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cs typeface="Times New Roman" pitchFamily="18" charset="0"/>
              </a:rPr>
              <a:t>Авторы книги были удостоены в 2000 г. Государственной премии России в области науки и техники за цикл работ “Модели и методы в задачах физики атмосферы и океана”.</a:t>
            </a:r>
          </a:p>
        </p:txBody>
      </p:sp>
      <p:sp>
        <p:nvSpPr>
          <p:cNvPr id="2" name="AutoShape 2" descr="https://my-bookshop.ru/image/1023267110.jpg"/>
          <p:cNvSpPr>
            <a:spLocks noChangeAspect="1" noChangeArrowheads="1"/>
          </p:cNvSpPr>
          <p:nvPr/>
        </p:nvSpPr>
        <p:spPr bwMode="auto">
          <a:xfrm>
            <a:off x="1298601" y="-14443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88" tIns="45595" rIns="91188" bIns="4559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8" y="356841"/>
            <a:ext cx="4162776" cy="61443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38401" y="389978"/>
            <a:ext cx="7296276" cy="4154731"/>
          </a:xfrm>
          <a:prstGeom prst="rect">
            <a:avLst/>
          </a:prstGeom>
        </p:spPr>
        <p:txBody>
          <a:bodyPr wrap="square" lIns="91188" tIns="45595" rIns="91188" bIns="45595">
            <a:spAutoFit/>
          </a:bodyPr>
          <a:lstStyle/>
          <a:p>
            <a:pPr lvl="0" algn="just">
              <a:spcBef>
                <a:spcPct val="20000"/>
              </a:spcBef>
              <a:buSzPct val="80000"/>
            </a:pPr>
            <a:r>
              <a:rPr lang="ru-RU" sz="2400" b="1" kern="0" dirty="0">
                <a:solidFill>
                  <a:srgbClr val="000000"/>
                </a:solidFill>
                <a:cs typeface="Times New Roman" pitchFamily="18" charset="0"/>
              </a:rPr>
              <a:t>Г.И. Марчук, В.П. </a:t>
            </a:r>
            <a:r>
              <a:rPr lang="ru-RU" sz="2400" b="1" kern="0" dirty="0" err="1">
                <a:solidFill>
                  <a:srgbClr val="000000"/>
                </a:solidFill>
                <a:cs typeface="Times New Roman" pitchFamily="18" charset="0"/>
              </a:rPr>
              <a:t>Дымников</a:t>
            </a:r>
            <a:r>
              <a:rPr lang="ru-RU" sz="2400" b="1" kern="0" dirty="0">
                <a:solidFill>
                  <a:srgbClr val="000000"/>
                </a:solidFill>
                <a:cs typeface="Times New Roman" pitchFamily="18" charset="0"/>
              </a:rPr>
              <a:t>, В.Б. Залесный, В.Н. Лыкосов, В.Я. Галин.   Математическое моделирование общей циркуляции атмосферы и океана. –  Л., </a:t>
            </a:r>
            <a:r>
              <a:rPr lang="ru-RU" sz="2400" b="1" kern="0" dirty="0" err="1">
                <a:solidFill>
                  <a:srgbClr val="000000"/>
                </a:solidFill>
                <a:cs typeface="Times New Roman" pitchFamily="18" charset="0"/>
              </a:rPr>
              <a:t>Гидрометеоиздат</a:t>
            </a:r>
            <a:r>
              <a:rPr lang="ru-RU" sz="2400" b="1" kern="0" dirty="0">
                <a:solidFill>
                  <a:srgbClr val="000000"/>
                </a:solidFill>
                <a:cs typeface="Times New Roman" pitchFamily="18" charset="0"/>
              </a:rPr>
              <a:t>, 1984 г., 320 с. </a:t>
            </a:r>
            <a:endParaRPr lang="ru-RU" altLang="ru-RU" sz="2400" b="1" kern="0" dirty="0">
              <a:solidFill>
                <a:srgbClr val="000000"/>
              </a:solidFill>
              <a:cs typeface="Times New Roman" pitchFamily="18" charset="0"/>
            </a:endParaRPr>
          </a:p>
          <a:p>
            <a:pPr lvl="0" algn="just"/>
            <a:endParaRPr lang="ru-RU" sz="2400" b="1" dirty="0">
              <a:solidFill>
                <a:srgbClr val="000000"/>
              </a:solidFill>
              <a:cs typeface="Times New Roman" pitchFamily="18" charset="0"/>
            </a:endParaRPr>
          </a:p>
          <a:p>
            <a:pPr lvl="0" algn="just"/>
            <a:endParaRPr lang="ru-RU" sz="2400" b="1" dirty="0">
              <a:solidFill>
                <a:srgbClr val="000000"/>
              </a:solidFill>
              <a:cs typeface="Times New Roman" pitchFamily="18" charset="0"/>
            </a:endParaRPr>
          </a:p>
          <a:p>
            <a:pPr lvl="0" algn="just"/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По-видимому, впервые проблема моделирования общей циркуляции атмосферы и океана обсуждалась во всем ее многообразии – от физической постановки и математической формулировки до вычислительной технологии. </a:t>
            </a:r>
          </a:p>
        </p:txBody>
      </p:sp>
    </p:spTree>
    <p:extLst>
      <p:ext uri="{BB962C8B-B14F-4D97-AF65-F5344CB8AC3E}">
        <p14:creationId xmlns:p14="http://schemas.microsoft.com/office/powerpoint/2010/main" val="3844572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2840</Words>
  <Application>Microsoft Macintosh PowerPoint</Application>
  <PresentationFormat>Широкоэкранный</PresentationFormat>
  <Paragraphs>419</Paragraphs>
  <Slides>49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49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Courier New</vt:lpstr>
      <vt:lpstr>inherit</vt:lpstr>
      <vt:lpstr>Times New Roman</vt:lpstr>
      <vt:lpstr>Wingdings</vt:lpstr>
      <vt:lpstr>Тема Office</vt:lpstr>
      <vt:lpstr>Bitmap Image</vt:lpstr>
      <vt:lpstr>Формула</vt:lpstr>
      <vt:lpstr>Graph</vt:lpstr>
      <vt:lpstr>Excel.Sheet.8</vt:lpstr>
      <vt:lpstr>Научное наследие В.Н. Лыкосова  В.М.Степаненко, А.В.Глазунов</vt:lpstr>
      <vt:lpstr>Презентация PowerPoint</vt:lpstr>
      <vt:lpstr>Из ранней биографии</vt:lpstr>
      <vt:lpstr>Модель бризовой циркуляции  (Шапошникова, Лыкосов, Гутман, 1968, Изв. АН СССР. Физика атмосферы и океана)</vt:lpstr>
      <vt:lpstr>Презентация PowerPoint</vt:lpstr>
      <vt:lpstr>Кандидатская диссертация</vt:lpstr>
      <vt:lpstr>Математическое моделирование климата в ВЦ СО АН СССР,  ИВМ РАН и МГУ имени М.В. Ломоносова</vt:lpstr>
      <vt:lpstr>Командировка в ECMWF (1979-1981)</vt:lpstr>
      <vt:lpstr>Презентация PowerPoint</vt:lpstr>
      <vt:lpstr>Математическое моделирование геофизических пограничных слоёв (основные направления деятельности В.Н. Лыкосова)</vt:lpstr>
      <vt:lpstr>Особенности турбулентных процессов в геофизических пограничных  слоях</vt:lpstr>
      <vt:lpstr>Презентация PowerPoint</vt:lpstr>
      <vt:lpstr>Микромасштабное моделирование </vt:lpstr>
      <vt:lpstr>Презентация PowerPoint</vt:lpstr>
      <vt:lpstr>Презентация PowerPoint</vt:lpstr>
      <vt:lpstr>Турбулентное замыкание на основе релаксации масштаба длины (Мортиков, Глазунов, Дебольский, Лыкосов, Зилитинкевич, ДАН, 2019)</vt:lpstr>
      <vt:lpstr>Презентация PowerPoint</vt:lpstr>
      <vt:lpstr>Спектральное распределение энергии в свободной конвекции  (Glazunov, Dymnikov, Lykossov, 2010)</vt:lpstr>
      <vt:lpstr>Третьи моменты и нелокальное турбулентные замыкания в конвективном пограничном слое (Zilitinkevich, Gryanik, Lykossov, Mironov, 1999; 76 ссылок по WoS)</vt:lpstr>
      <vt:lpstr>Проверка гипотезы на данных измерений (И. Дрозд)</vt:lpstr>
      <vt:lpstr>Скорость трения при метелевом переносе  (Wamser and Lykossov, 1995)</vt:lpstr>
      <vt:lpstr>Моделирование траекторий частиц в турбулентном потоке (А.И. Варенцов, А.В. Глазунов)</vt:lpstr>
      <vt:lpstr>Презентация PowerPoint</vt:lpstr>
      <vt:lpstr>Презентация PowerPoint</vt:lpstr>
      <vt:lpstr>Моделирование гидротермодинамики  деятельного  слоя суши (основные направления деятельности В.Н. Лыкосова)</vt:lpstr>
      <vt:lpstr>Презентация PowerPoint</vt:lpstr>
      <vt:lpstr>Презентация PowerPoint</vt:lpstr>
      <vt:lpstr>Включение снежного покрова и растительности (Володин, Лыкосов, 1998, Изв. АН. Физика атмосферы и океана, число цитирований РИНЦ – 123)</vt:lpstr>
      <vt:lpstr>Модель снежного покрова с учётом содержания жидкой влаги (Володина, Бенгтссон, Лыкосов, МиГ, 2000)</vt:lpstr>
      <vt:lpstr>Роль мохового покрова в развитии мерзлоты (Мачульская, Лыкосов, 2009, Изв. РАН. Физика атмосферы и океана)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Лаборатория суперкомпьютерного моделирования природно-климатических процессов (НИВЦ МГУ)</vt:lpstr>
      <vt:lpstr>Направления деятельности лаборатории</vt:lpstr>
      <vt:lpstr>Штат и показатели</vt:lpstr>
      <vt:lpstr>Научная генеалогия</vt:lpstr>
      <vt:lpstr>Подготовленные кандидаты наук</vt:lpstr>
      <vt:lpstr>Серия конференций и школ молодых учёных CITES/ENVIROMIS</vt:lpstr>
      <vt:lpstr>Презентация PowerPoint</vt:lpstr>
      <vt:lpstr>Презентация PowerPoint</vt:lpstr>
      <vt:lpstr>Презентация PowerPoint</vt:lpstr>
      <vt:lpstr>Цитаты В.Н. Лыкосова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 Stepanenko</dc:creator>
  <cp:lastModifiedBy>Victor Stepanenko</cp:lastModifiedBy>
  <cp:revision>172</cp:revision>
  <dcterms:created xsi:type="dcterms:W3CDTF">2021-09-15T09:55:36Z</dcterms:created>
  <dcterms:modified xsi:type="dcterms:W3CDTF">2021-11-22T05:06:52Z</dcterms:modified>
</cp:coreProperties>
</file>