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329" r:id="rId6"/>
    <p:sldId id="758" r:id="rId7"/>
    <p:sldId id="261" r:id="rId8"/>
    <p:sldId id="260" r:id="rId9"/>
    <p:sldId id="323" r:id="rId10"/>
    <p:sldId id="262" r:id="rId11"/>
    <p:sldId id="324" r:id="rId12"/>
    <p:sldId id="327" r:id="rId13"/>
    <p:sldId id="290" r:id="rId14"/>
    <p:sldId id="326" r:id="rId15"/>
    <p:sldId id="328" r:id="rId16"/>
    <p:sldId id="759" r:id="rId17"/>
    <p:sldId id="286" r:id="rId18"/>
    <p:sldId id="681" r:id="rId19"/>
    <p:sldId id="666" r:id="rId20"/>
    <p:sldId id="664" r:id="rId21"/>
    <p:sldId id="665" r:id="rId22"/>
    <p:sldId id="668" r:id="rId23"/>
    <p:sldId id="760" r:id="rId24"/>
    <p:sldId id="682" r:id="rId25"/>
    <p:sldId id="669" r:id="rId26"/>
    <p:sldId id="670" r:id="rId27"/>
    <p:sldId id="671" r:id="rId28"/>
    <p:sldId id="673" r:id="rId29"/>
    <p:sldId id="674" r:id="rId30"/>
    <p:sldId id="675" r:id="rId31"/>
    <p:sldId id="676" r:id="rId32"/>
    <p:sldId id="679" r:id="rId33"/>
    <p:sldId id="325" r:id="rId34"/>
    <p:sldId id="283" r:id="rId35"/>
    <p:sldId id="331" r:id="rId36"/>
    <p:sldId id="330" r:id="rId37"/>
    <p:sldId id="680" r:id="rId38"/>
    <p:sldId id="332" r:id="rId39"/>
    <p:sldId id="333" r:id="rId40"/>
    <p:sldId id="288" r:id="rId41"/>
    <p:sldId id="334" r:id="rId42"/>
    <p:sldId id="335" r:id="rId43"/>
    <p:sldId id="336" r:id="rId44"/>
    <p:sldId id="683" r:id="rId45"/>
    <p:sldId id="684" r:id="rId46"/>
    <p:sldId id="660" r:id="rId47"/>
    <p:sldId id="661" r:id="rId48"/>
    <p:sldId id="274" r:id="rId49"/>
    <p:sldId id="275" r:id="rId50"/>
    <p:sldId id="652" r:id="rId51"/>
    <p:sldId id="653" r:id="rId52"/>
    <p:sldId id="293" r:id="rId53"/>
    <p:sldId id="654" r:id="rId54"/>
    <p:sldId id="663" r:id="rId55"/>
    <p:sldId id="756" r:id="rId56"/>
    <p:sldId id="655" r:id="rId57"/>
    <p:sldId id="757" r:id="rId58"/>
    <p:sldId id="289" r:id="rId59"/>
    <p:sldId id="677" r:id="rId60"/>
    <p:sldId id="685" r:id="rId61"/>
    <p:sldId id="667" r:id="rId62"/>
    <p:sldId id="276" r:id="rId63"/>
    <p:sldId id="265" r:id="rId64"/>
    <p:sldId id="656" r:id="rId65"/>
    <p:sldId id="268" r:id="rId66"/>
    <p:sldId id="657" r:id="rId67"/>
    <p:sldId id="658" r:id="rId68"/>
    <p:sldId id="659" r:id="rId69"/>
    <p:sldId id="662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76"/>
    <p:restoredTop sz="94640"/>
  </p:normalViewPr>
  <p:slideViewPr>
    <p:cSldViewPr snapToGrid="0" snapToObjects="1">
      <p:cViewPr varScale="1">
        <p:scale>
          <a:sx n="98" d="100"/>
          <a:sy n="98" d="100"/>
        </p:scale>
        <p:origin x="19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323B1-9EF4-1C4A-A163-B38F2E016C77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2BDC0-485D-1043-BF2E-24DCE9E8D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4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6700B-6EC2-43E7-AC6E-2951BFB456CA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39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B0E2E-2681-9646-AC4E-352D66975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2334B3-3943-4A45-B5F3-17498036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9DDA1-3D1D-0644-B6B6-B6A6D6B5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9CED04-3962-3A48-9396-9E908E9E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957DA-82DB-4F4B-855B-12517D53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8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73F9F-3F37-AB44-B918-C5D73232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1050CB-009F-EA42-B77C-F9D45FE6C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186792-4D1F-E741-8424-F2B53962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3DE15-F78B-C142-8EB8-3630A9F8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EB53C6-4A78-7C41-A62B-2426A594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4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4CF613-76C6-7B46-B45E-AFBF3F506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236AC9-7CB2-2C4A-BDF8-C4FC7F07B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A3C9F3-AC47-6A47-9E8E-6F862C8F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8EA549-1A1C-FC47-83AD-0FF186C2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880AB-9AF4-4C4D-9353-BB3D44F9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46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4" y="273353"/>
            <a:ext cx="10971684" cy="1144355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63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4" y="1604516"/>
            <a:ext cx="10971684" cy="39768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19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992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74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5CC0-E7A2-114F-A08A-6CE78AAE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FBBA9C-3D7A-5D4D-BAF8-FE232E3CA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24037-AAE6-D640-B81C-AA91D93B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6F79C-7811-1F4F-826B-3A7070C0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83B4DD-E773-5C40-B665-F69807DD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7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62B64-AFB7-0540-94EE-DCF0DF0E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8E67ED-0E8B-6F44-BE3D-0E488D5C8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951C8-5D54-E54A-9C6C-F5496967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E16E2-EA2B-3045-B0E8-630B83D5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CFAAA-3FD4-F942-B77B-0BFB7BC6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6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318E2-5EED-A348-A4B5-862EA077F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48B8F-134B-414B-B26B-43FAC23E7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432671-5635-1B4A-9142-E92AE0441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5D1939-9710-DD41-8376-20251B48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9AE77-6F91-B740-93B0-90392DB3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699CA-3994-9A47-9100-BBCF73B7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6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1E409-7EA7-F248-B2D3-E3982C1A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3DA0C3-06E1-DB49-8008-2858630A7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793450-2BD9-DB41-8EFD-48D194F0E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00975D-5E09-4543-ADEC-F4659249D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BFB956-16C5-354F-BD15-CDD779F443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20C08D-6032-0C44-A648-7C8387F5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BB3165-932A-A246-953C-099D14CF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68F15C-78B9-4945-B2B9-D183D7F7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E2947-32CB-D640-803E-0F3F0219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BD2B6E-00B2-9740-9ED6-47AB0248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0FB52-85B6-4440-9B3E-D5094489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2EC0BF-0A49-6D4F-AEC6-1D17FF13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6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7F5EC4-A605-5F4D-BC14-DD787E66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9A875E-66D1-814F-A285-F87CEA8D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ACE57B-B3EC-A141-97D1-1709B080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3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01DDE-BE90-244B-88A1-83A167B0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5EFB8-DC36-5445-8407-DE02FF145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C46B96-3CCA-644D-9D53-E691CB2FF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A349EC-44C4-9842-943C-856F5EE7D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4001-0637-534F-A210-ACB58859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529F5D-8C88-C64E-A6E1-E061CED3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9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283D9-E6E0-9743-A558-0AD38BF68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1D3F5-90D2-A748-9357-12C9F9D9A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AEE42-689B-AE4F-8C9B-3236E3EF9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75F50C-EA8E-CC44-BE2E-57205F7C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418D2-7DAD-9941-A0CA-2F8A2B00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C914DE-D5F2-D245-8D72-0E6C0954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0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86BC5-1E48-3046-9C7A-E2DF83D7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A56B5C-BD0B-9042-A5F6-EC1076834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F36DE-69D1-914A-912E-50D0A3166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50F0D-9439-A246-BCAD-3EB1C5C176B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6F2483-FF29-394A-86C3-9C04BD570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BBC523-4BDC-774A-8ADB-D2AE5B006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6D529-A4D1-B848-BAB9-8B7CEC464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1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tiff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tif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2.tif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150.png"/><Relationship Id="rId7" Type="http://schemas.openxmlformats.org/officeDocument/2006/relationships/image" Target="../media/image1511.png"/><Relationship Id="rId12" Type="http://schemas.openxmlformats.org/officeDocument/2006/relationships/image" Target="../media/image156.png"/><Relationship Id="rId17" Type="http://schemas.openxmlformats.org/officeDocument/2006/relationships/image" Target="../media/image1280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1.png"/><Relationship Id="rId11" Type="http://schemas.openxmlformats.org/officeDocument/2006/relationships/image" Target="../media/image155.png"/><Relationship Id="rId5" Type="http://schemas.openxmlformats.org/officeDocument/2006/relationships/image" Target="../media/image1491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4" Type="http://schemas.openxmlformats.org/officeDocument/2006/relationships/image" Target="../media/image1480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3" Type="http://schemas.openxmlformats.org/officeDocument/2006/relationships/image" Target="../media/image1290.png"/><Relationship Id="rId7" Type="http://schemas.openxmlformats.org/officeDocument/2006/relationships/image" Target="../media/image13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0.png"/><Relationship Id="rId11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360.png"/><Relationship Id="rId4" Type="http://schemas.openxmlformats.org/officeDocument/2006/relationships/image" Target="../media/image1300.png"/><Relationship Id="rId9" Type="http://schemas.openxmlformats.org/officeDocument/2006/relationships/image" Target="../media/image135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png"/><Relationship Id="rId3" Type="http://schemas.openxmlformats.org/officeDocument/2006/relationships/image" Target="../media/image1380.png"/><Relationship Id="rId7" Type="http://schemas.openxmlformats.org/officeDocument/2006/relationships/image" Target="../media/image164.png"/><Relationship Id="rId12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400.png"/><Relationship Id="rId10" Type="http://schemas.openxmlformats.org/officeDocument/2006/relationships/image" Target="../media/image166.png"/><Relationship Id="rId4" Type="http://schemas.openxmlformats.org/officeDocument/2006/relationships/image" Target="../media/image1390.png"/><Relationship Id="rId9" Type="http://schemas.openxmlformats.org/officeDocument/2006/relationships/image" Target="../media/image14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13" Type="http://schemas.openxmlformats.org/officeDocument/2006/relationships/image" Target="../media/image1580.png"/><Relationship Id="rId18" Type="http://schemas.openxmlformats.org/officeDocument/2006/relationships/image" Target="../media/image1630.png"/><Relationship Id="rId3" Type="http://schemas.openxmlformats.org/officeDocument/2006/relationships/image" Target="../media/image1490.png"/><Relationship Id="rId21" Type="http://schemas.openxmlformats.org/officeDocument/2006/relationships/image" Target="../media/image1660.png"/><Relationship Id="rId7" Type="http://schemas.openxmlformats.org/officeDocument/2006/relationships/image" Target="../media/image1530.png"/><Relationship Id="rId12" Type="http://schemas.openxmlformats.org/officeDocument/2006/relationships/image" Target="../media/image1570.png"/><Relationship Id="rId17" Type="http://schemas.openxmlformats.org/officeDocument/2006/relationships/image" Target="../media/image1620.png"/><Relationship Id="rId16" Type="http://schemas.openxmlformats.org/officeDocument/2006/relationships/image" Target="../media/image1610.png"/><Relationship Id="rId20" Type="http://schemas.openxmlformats.org/officeDocument/2006/relationships/image" Target="../media/image16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0.png"/><Relationship Id="rId11" Type="http://schemas.openxmlformats.org/officeDocument/2006/relationships/image" Target="../media/image161.png"/><Relationship Id="rId5" Type="http://schemas.openxmlformats.org/officeDocument/2006/relationships/image" Target="../media/image1510.png"/><Relationship Id="rId15" Type="http://schemas.openxmlformats.org/officeDocument/2006/relationships/image" Target="../media/image170.png"/><Relationship Id="rId10" Type="http://schemas.openxmlformats.org/officeDocument/2006/relationships/image" Target="../media/image1560.png"/><Relationship Id="rId19" Type="http://schemas.openxmlformats.org/officeDocument/2006/relationships/image" Target="../media/image1640.png"/><Relationship Id="rId4" Type="http://schemas.openxmlformats.org/officeDocument/2006/relationships/image" Target="../media/image1500.png"/><Relationship Id="rId9" Type="http://schemas.openxmlformats.org/officeDocument/2006/relationships/image" Target="../media/image1550.png"/><Relationship Id="rId14" Type="http://schemas.openxmlformats.org/officeDocument/2006/relationships/image" Target="../media/image15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лоса светлая-3-4.jpg">
            <a:extLst>
              <a:ext uri="{FF2B5EF4-FFF2-40B4-BE49-F238E27FC236}">
                <a16:creationId xmlns:a16="http://schemas.microsoft.com/office/drawing/2014/main" id="{4956C9D0-A57A-3E46-8B41-41E64C6647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8" y="936103"/>
            <a:ext cx="12192248" cy="1979638"/>
          </a:xfrm>
          <a:prstGeom prst="rect">
            <a:avLst/>
          </a:prstGeom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64ACFBB8-4166-9045-ACAA-F7F691C9D884}"/>
              </a:ext>
            </a:extLst>
          </p:cNvPr>
          <p:cNvSpPr/>
          <p:nvPr/>
        </p:nvSpPr>
        <p:spPr>
          <a:xfrm>
            <a:off x="1201784" y="1066405"/>
            <a:ext cx="9661116" cy="170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МОДЕЛИ ДЕЯТЕЛЬНОГО СЛОЯ СУШИ:</a:t>
            </a:r>
          </a:p>
          <a:p>
            <a:pPr algn="ctr">
              <a:lnSpc>
                <a:spcPct val="100000"/>
              </a:lnSpc>
            </a:pPr>
            <a:r>
              <a:rPr lang="ru-RU" sz="3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ТЕКУЩЕЕ СОСТОЯНИЕ И АКТУАЛЬНЫЕ ЗАДАЧИ</a:t>
            </a:r>
            <a:endParaRPr lang="en-GB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B567733B-E63E-EF40-B9BA-79070A740950}"/>
              </a:ext>
            </a:extLst>
          </p:cNvPr>
          <p:cNvSpPr/>
          <p:nvPr/>
        </p:nvSpPr>
        <p:spPr>
          <a:xfrm>
            <a:off x="22302" y="3076009"/>
            <a:ext cx="12147396" cy="24482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Степаненко В.М.</a:t>
            </a:r>
            <a:r>
              <a:rPr lang="ru-RU" sz="2600" b="1" strike="noStrike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1,2,3</a:t>
            </a:r>
            <a:endParaRPr lang="en-GB" sz="1800" b="1" strike="noStrike" spc="-1" baseline="30000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ru-RU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МГУ имени М.В. Ломоносова</a:t>
            </a:r>
            <a:r>
              <a:rPr lang="en-GB" sz="2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ru-RU" sz="2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Научно-исследовательский вычислительный центр,</a:t>
            </a:r>
          </a:p>
          <a:p>
            <a:pPr algn="ctr">
              <a:lnSpc>
                <a:spcPct val="100000"/>
              </a:lnSpc>
            </a:pPr>
            <a:r>
              <a:rPr lang="ru-RU" sz="2000" b="1" i="1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ru-RU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МГУ имени М.В. Ломоносова</a:t>
            </a:r>
            <a:r>
              <a:rPr lang="en-GB" sz="2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ru-RU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Географический факультет</a:t>
            </a:r>
            <a:endParaRPr lang="en-US" sz="20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ru-RU" sz="2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Московский центр фундаментальной и прикладной математички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Рисунок 7" descr="знак-с-7.jpg">
            <a:extLst>
              <a:ext uri="{FF2B5EF4-FFF2-40B4-BE49-F238E27FC236}">
                <a16:creationId xmlns:a16="http://schemas.microsoft.com/office/drawing/2014/main" id="{C1F545BF-10DA-7A4C-97AC-383A44C17A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914400"/>
          </a:xfrm>
          <a:prstGeom prst="rect">
            <a:avLst/>
          </a:prstGeom>
        </p:spPr>
      </p:pic>
      <p:pic>
        <p:nvPicPr>
          <p:cNvPr id="9" name="Рисунок 8" descr="полоса темная.jpg">
            <a:extLst>
              <a:ext uri="{FF2B5EF4-FFF2-40B4-BE49-F238E27FC236}">
                <a16:creationId xmlns:a16="http://schemas.microsoft.com/office/drawing/2014/main" id="{B75F9B25-5D95-EB45-AA32-5CA3423D05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-1" y="922933"/>
            <a:ext cx="12192001" cy="55295"/>
          </a:xfrm>
          <a:prstGeom prst="rect">
            <a:avLst/>
          </a:prstGeom>
        </p:spPr>
      </p:pic>
      <p:pic>
        <p:nvPicPr>
          <p:cNvPr id="10" name="Рисунок 9" descr="полоса светлая-3-4.jpg">
            <a:extLst>
              <a:ext uri="{FF2B5EF4-FFF2-40B4-BE49-F238E27FC236}">
                <a16:creationId xmlns:a16="http://schemas.microsoft.com/office/drawing/2014/main" id="{306579E1-CCCF-F444-91F9-432C8C96DD1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6101651"/>
            <a:ext cx="12192001" cy="755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CED98D-3633-0C4D-BA60-284C7772EC48}"/>
              </a:ext>
            </a:extLst>
          </p:cNvPr>
          <p:cNvSpPr txBox="1"/>
          <p:nvPr/>
        </p:nvSpPr>
        <p:spPr>
          <a:xfrm>
            <a:off x="55756" y="6079349"/>
            <a:ext cx="12147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«Международная молодёжная школа и конференция по вычислительно-информационным технологиям для наук об окружающей среде»</a:t>
            </a:r>
            <a:r>
              <a:rPr lang="en-US" sz="2200" dirty="0"/>
              <a:t>,</a:t>
            </a:r>
            <a:r>
              <a:rPr lang="ru-RU" sz="2200" dirty="0"/>
              <a:t> Москва</a:t>
            </a:r>
            <a:r>
              <a:rPr lang="en-US" sz="2200" dirty="0"/>
              <a:t>, </a:t>
            </a:r>
            <a:r>
              <a:rPr lang="ru-RU" sz="2200" dirty="0"/>
              <a:t>24 ноября 2021 г.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A8CD38-D11F-5542-ADE2-1F960C559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24"/>
          <a:stretch/>
        </p:blipFill>
        <p:spPr>
          <a:xfrm>
            <a:off x="2789395" y="12323"/>
            <a:ext cx="930467" cy="897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5ED68A-21FB-F944-92EC-FC292286E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956" y="5476"/>
            <a:ext cx="897205" cy="8972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A85F19-C1A4-5946-8E25-1CE724189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6728" y="-3813"/>
            <a:ext cx="897205" cy="8972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74E0CD-B88D-F14E-8D31-45F66A5BB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138" y="95116"/>
            <a:ext cx="1654805" cy="6609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0279EA-B20B-BF4F-955B-1FDADBE8B6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8816" y="46572"/>
            <a:ext cx="754531" cy="8278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35EBCB0-752C-3448-A773-FDFD881977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2562" y="30359"/>
            <a:ext cx="812800" cy="8128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C0E62C4-8369-A741-A396-84E9D0EA9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8627" y="25258"/>
            <a:ext cx="830647" cy="8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3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E338D20-9E31-A842-8731-959F747D905D}"/>
              </a:ext>
            </a:extLst>
          </p:cNvPr>
          <p:cNvSpPr/>
          <p:nvPr/>
        </p:nvSpPr>
        <p:spPr>
          <a:xfrm>
            <a:off x="6340593" y="2491670"/>
            <a:ext cx="2016013" cy="1506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 model of Institute of Numerical Mathematics</a:t>
            </a:r>
            <a:br>
              <a:rPr lang="en-US" dirty="0"/>
            </a:br>
            <a:r>
              <a:rPr lang="en-US" dirty="0"/>
              <a:t>(INMCM)</a:t>
            </a:r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F4CD256-1AD1-3E4D-9612-F39E0D30B11C}"/>
              </a:ext>
            </a:extLst>
          </p:cNvPr>
          <p:cNvSpPr/>
          <p:nvPr/>
        </p:nvSpPr>
        <p:spPr>
          <a:xfrm>
            <a:off x="8534411" y="2445368"/>
            <a:ext cx="1838207" cy="15065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indent="-12698" algn="ctr">
              <a:spcBef>
                <a:spcPct val="20000"/>
              </a:spcBef>
              <a:defRPr/>
            </a:pPr>
            <a:r>
              <a:rPr lang="en-US" altLang="ru-RU" dirty="0">
                <a:solidFill>
                  <a:schemeClr val="bg1"/>
                </a:solidFill>
              </a:rPr>
              <a:t>Global numerical weather prediction SL-AV model</a:t>
            </a:r>
            <a:endParaRPr lang="ru-RU" altLang="ru-RU" sz="1599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D0CCC-A032-0940-B4ED-D8E36238D63F}"/>
              </a:ext>
            </a:extLst>
          </p:cNvPr>
          <p:cNvSpPr txBox="1"/>
          <p:nvPr/>
        </p:nvSpPr>
        <p:spPr>
          <a:xfrm>
            <a:off x="1997482" y="148419"/>
            <a:ext cx="6189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INM RAS-MSU land surface scheme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8176CE9-20B9-2442-A6CE-216201FE561A}"/>
              </a:ext>
            </a:extLst>
          </p:cNvPr>
          <p:cNvGrpSpPr/>
          <p:nvPr/>
        </p:nvGrpSpPr>
        <p:grpSpPr>
          <a:xfrm>
            <a:off x="90591" y="1043822"/>
            <a:ext cx="4411914" cy="5685886"/>
            <a:chOff x="8728149" y="17916943"/>
            <a:chExt cx="5791777" cy="864034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16923BD-30BA-4841-A1A5-909B2BDEC740}"/>
                </a:ext>
              </a:extLst>
            </p:cNvPr>
            <p:cNvSpPr/>
            <p:nvPr/>
          </p:nvSpPr>
          <p:spPr>
            <a:xfrm>
              <a:off x="8728149" y="17916943"/>
              <a:ext cx="5791777" cy="86403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40401F5-7C67-0C40-9239-9DEF9BF5E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0911" y="18122744"/>
              <a:ext cx="5352339" cy="68192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A16890-6D72-4B43-8B12-47B620C9E5C3}"/>
                </a:ext>
              </a:extLst>
            </p:cNvPr>
            <p:cNvSpPr txBox="1"/>
            <p:nvPr/>
          </p:nvSpPr>
          <p:spPr>
            <a:xfrm>
              <a:off x="8811486" y="25461018"/>
              <a:ext cx="5625100" cy="982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Calibri" panose="020F0502020204030204" pitchFamily="34" charset="0"/>
                </a:rPr>
                <a:t>Heat and moisture exchange in a cell of INM RAS-MSU land surface model</a:t>
              </a:r>
              <a:endParaRPr lang="ru-RU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816825-9A24-9048-8AAC-B70DAD46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317" y="2554444"/>
            <a:ext cx="1637191" cy="7541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9E8BA20-CBE3-9644-B77C-8DDA8D30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53514" y="168376"/>
            <a:ext cx="1090732" cy="10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505573-9A02-534D-A877-3FEFA1E9E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307" y="168376"/>
            <a:ext cx="1090732" cy="107142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0E72F00-60F6-A141-BB05-689CCC0E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4162" y="2427606"/>
            <a:ext cx="1676252" cy="150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7701E0D-2CDE-B349-8DD2-E50C46438BD1}"/>
              </a:ext>
            </a:extLst>
          </p:cNvPr>
          <p:cNvSpPr/>
          <p:nvPr/>
        </p:nvSpPr>
        <p:spPr>
          <a:xfrm>
            <a:off x="6302866" y="931995"/>
            <a:ext cx="2917747" cy="93600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INM RAS-MSU land surface scheme</a:t>
            </a:r>
            <a:endParaRPr lang="ru-RU" dirty="0"/>
          </a:p>
        </p:txBody>
      </p:sp>
      <p:sp>
        <p:nvSpPr>
          <p:cNvPr id="16" name="Двойная стрелка вверх/вниз 15">
            <a:extLst>
              <a:ext uri="{FF2B5EF4-FFF2-40B4-BE49-F238E27FC236}">
                <a16:creationId xmlns:a16="http://schemas.microsoft.com/office/drawing/2014/main" id="{DEA654D6-F580-D24F-BEA6-3137AF9BD8F3}"/>
              </a:ext>
            </a:extLst>
          </p:cNvPr>
          <p:cNvSpPr/>
          <p:nvPr/>
        </p:nvSpPr>
        <p:spPr>
          <a:xfrm>
            <a:off x="7141580" y="1867998"/>
            <a:ext cx="315021" cy="5773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верх/вниз 16">
            <a:extLst>
              <a:ext uri="{FF2B5EF4-FFF2-40B4-BE49-F238E27FC236}">
                <a16:creationId xmlns:a16="http://schemas.microsoft.com/office/drawing/2014/main" id="{E6438362-C341-684C-A64A-C5D92F569244}"/>
              </a:ext>
            </a:extLst>
          </p:cNvPr>
          <p:cNvSpPr/>
          <p:nvPr/>
        </p:nvSpPr>
        <p:spPr>
          <a:xfrm>
            <a:off x="8725592" y="1867998"/>
            <a:ext cx="315020" cy="5596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8FCF0-A31F-E745-9FDF-4DBBC2788A9A}"/>
              </a:ext>
            </a:extLst>
          </p:cNvPr>
          <p:cNvSpPr txBox="1"/>
          <p:nvPr/>
        </p:nvSpPr>
        <p:spPr>
          <a:xfrm>
            <a:off x="6340593" y="4051253"/>
            <a:ext cx="54067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Heat, moisture, water vapor and ice dynamics in soil (23 layers)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Snow cover with liquid water treatment (4 layers)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Transpiration and photosynthesis by vegetation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Wetland CH</a:t>
            </a:r>
            <a:r>
              <a:rPr lang="en-US" baseline="-25000" dirty="0"/>
              <a:t>4</a:t>
            </a:r>
            <a:r>
              <a:rPr lang="en-US" dirty="0"/>
              <a:t> model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LAKE model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River routing scheme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Standalone version resolution is 0.5 x 0.5 deg.</a:t>
            </a:r>
          </a:p>
          <a:p>
            <a:pPr marL="285721" indent="-285721">
              <a:buFont typeface="Wingdings" pitchFamily="2" charset="2"/>
              <a:buChar char="q"/>
            </a:pPr>
            <a:r>
              <a:rPr lang="en-US" dirty="0"/>
              <a:t>GLCC global land cover data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8AFDEE-E0D6-7045-A619-A01C232B5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6701" y="1308171"/>
            <a:ext cx="1029235" cy="11428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F78ACA-2862-AD4A-A17E-2A925978E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008" y="1307187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2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67978-FCEF-D14D-8062-A2B68AE6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97" y="76369"/>
            <a:ext cx="11814629" cy="1325563"/>
          </a:xfrm>
        </p:spPr>
        <p:txBody>
          <a:bodyPr/>
          <a:lstStyle/>
          <a:p>
            <a:pPr algn="ctr"/>
            <a:r>
              <a:rPr lang="ru-RU" dirty="0"/>
              <a:t>Уравнения </a:t>
            </a:r>
            <a:r>
              <a:rPr lang="ru-RU" dirty="0" err="1"/>
              <a:t>тепловлагопереноса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пористой среде </a:t>
            </a:r>
            <a:r>
              <a:rPr lang="ru-RU" sz="3600" i="1" dirty="0"/>
              <a:t>(</a:t>
            </a:r>
            <a:r>
              <a:rPr lang="en-US" sz="3600" i="1" dirty="0" err="1"/>
              <a:t>Nield</a:t>
            </a:r>
            <a:r>
              <a:rPr lang="en-US" sz="3600" i="1" dirty="0"/>
              <a:t> and </a:t>
            </a:r>
            <a:r>
              <a:rPr lang="en-US" sz="3600" i="1" dirty="0" err="1"/>
              <a:t>Bejan</a:t>
            </a:r>
            <a:r>
              <a:rPr lang="en-US" sz="3600" i="1" dirty="0"/>
              <a:t>, 2006</a:t>
            </a:r>
            <a:r>
              <a:rPr lang="ru-RU" sz="3600" i="1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FD1C4-6FB9-2A4A-ADD6-E897BCC2D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2E8712-1275-7F46-8D9B-9DB52FC8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" y="1305680"/>
            <a:ext cx="5283200" cy="2997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91AEC6-43EA-9540-B025-749CF738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813" y="2510266"/>
            <a:ext cx="3136900" cy="1028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EB85C9-1AF2-634C-A08D-BA03581BF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812" y="1642592"/>
            <a:ext cx="6981829" cy="842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FEEAEC-2BAB-BB4C-81D6-48796A174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812" y="3369473"/>
            <a:ext cx="5397500" cy="96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2699C-F73F-5544-972F-2D48B533EA0A}"/>
              </a:ext>
            </a:extLst>
          </p:cNvPr>
          <p:cNvSpPr txBox="1"/>
          <p:nvPr/>
        </p:nvSpPr>
        <p:spPr>
          <a:xfrm>
            <a:off x="127573" y="4367331"/>
            <a:ext cx="4987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Пространственная область</a:t>
            </a:r>
          </a:p>
          <a:p>
            <a:pPr algn="ctr"/>
            <a:r>
              <a:rPr lang="ru-RU" sz="2200" dirty="0"/>
              <a:t>осреднения термогидродинамических величин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A2F65-8204-964F-B89B-CF742F6668E3}"/>
              </a:ext>
            </a:extLst>
          </p:cNvPr>
          <p:cNvSpPr txBox="1"/>
          <p:nvPr/>
        </p:nvSpPr>
        <p:spPr>
          <a:xfrm>
            <a:off x="5187393" y="4423594"/>
            <a:ext cx="6877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Стационарное приближение в уравнении движения + </a:t>
            </a:r>
          </a:p>
          <a:p>
            <a:r>
              <a:rPr lang="ru-RU" sz="2200" dirty="0"/>
              <a:t>пренебрежение фрикционными членами, кроме линейного (справедливо для медленных течений) = закон Дарси</a:t>
            </a:r>
            <a:endParaRPr lang="ru-RU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93F24C-7C7F-A349-BC18-B4AFF9146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098" y="5660780"/>
            <a:ext cx="1625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0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AADFB-EEF1-9546-B1B1-118807A6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Насыщенная и ненасыщенная зона </a:t>
            </a:r>
            <a:r>
              <a:rPr lang="ru-RU" sz="3600" i="1" dirty="0"/>
              <a:t>(</a:t>
            </a:r>
            <a:r>
              <a:rPr lang="en-US" sz="3600" i="1" dirty="0" err="1"/>
              <a:t>Hazenberg</a:t>
            </a:r>
            <a:r>
              <a:rPr lang="en-US" sz="3600" i="1" dirty="0"/>
              <a:t> et al., 2015</a:t>
            </a:r>
            <a:r>
              <a:rPr lang="ru-RU" sz="3600" i="1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00F3A3-7BC8-C540-93C7-81CD4B31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D140C7-5CCB-F848-B123-B68521CED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1" y="1973280"/>
            <a:ext cx="4839772" cy="3660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6A44C7-F895-4849-AAD5-09899E1B3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71" y="1081734"/>
            <a:ext cx="5924628" cy="3954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7B2FEE-F1A6-4242-92F6-835BD683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151" y="4918016"/>
            <a:ext cx="1625600" cy="92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0A97B-2CEF-C543-B564-C0A1775ED3C4}"/>
              </a:ext>
            </a:extLst>
          </p:cNvPr>
          <p:cNvSpPr txBox="1"/>
          <p:nvPr/>
        </p:nvSpPr>
        <p:spPr>
          <a:xfrm>
            <a:off x="2020668" y="5244390"/>
            <a:ext cx="9875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ненасыщенной зоне: уравнение Дарси + уравнение сохранения массы </a:t>
            </a:r>
          </a:p>
          <a:p>
            <a:r>
              <a:rPr lang="ru-RU" sz="2000" dirty="0"/>
              <a:t>+ замыкающая уравнения связь между давлением и влажностью = уравнение </a:t>
            </a:r>
            <a:r>
              <a:rPr lang="ru-RU" sz="2000" dirty="0" err="1"/>
              <a:t>Ричардса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В насыщенной зоне: уравнение Дарси по горизонтали + уравнение статики по вертикали – уравнение мелкой воды в пористой среде для уровня грунтовых вод</a:t>
            </a:r>
          </a:p>
        </p:txBody>
      </p:sp>
    </p:spTree>
    <p:extLst>
      <p:ext uri="{BB962C8B-B14F-4D97-AF65-F5344CB8AC3E}">
        <p14:creationId xmlns:p14="http://schemas.microsoft.com/office/powerpoint/2010/main" val="150084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E816EE-26F1-284D-888B-5B177FFE3CF8}"/>
              </a:ext>
            </a:extLst>
          </p:cNvPr>
          <p:cNvSpPr/>
          <p:nvPr/>
        </p:nvSpPr>
        <p:spPr>
          <a:xfrm>
            <a:off x="2072632" y="325814"/>
            <a:ext cx="8344272" cy="594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66" spc="-1" dirty="0">
                <a:solidFill>
                  <a:srgbClr val="0070C0"/>
                </a:solidFill>
              </a:rPr>
              <a:t>К одномерному приближению модели почвы</a:t>
            </a:r>
            <a:endParaRPr lang="en-US" sz="3266" spc="-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22923D-0CCD-624C-ABC1-0962F62EDC88}"/>
                  </a:ext>
                </a:extLst>
              </p:cNvPr>
              <p:cNvSpPr txBox="1"/>
              <p:nvPr/>
            </p:nvSpPr>
            <p:spPr>
              <a:xfrm>
                <a:off x="3579090" y="1639365"/>
                <a:ext cx="4949044" cy="8499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996" i="1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sz="1996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f>
                                <m:f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𝐼</m:t>
                          </m:r>
                        </m:lim>
                      </m:limLow>
                      <m:r>
                        <a:rPr lang="en-US" sz="1996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996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limLow>
                        <m:limLowPr>
                          <m:ctrlP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𝐼𝐼</m:t>
                          </m:r>
                        </m:lim>
                      </m:limLow>
                      <m:r>
                        <a:rPr lang="en-US" sz="1996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sSub>
                        <m:sSubPr>
                          <m:ctrlP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f>
                        <m:f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ru-RU" sz="1996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22923D-0CCD-624C-ABC1-0962F62ED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090" y="1639365"/>
                <a:ext cx="4949044" cy="849976"/>
              </a:xfrm>
              <a:prstGeom prst="rect">
                <a:avLst/>
              </a:prstGeom>
              <a:blipFill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B3B2E2B-ABA3-3D48-A307-0B438950B9C5}"/>
              </a:ext>
            </a:extLst>
          </p:cNvPr>
          <p:cNvSpPr txBox="1"/>
          <p:nvPr/>
        </p:nvSpPr>
        <p:spPr>
          <a:xfrm>
            <a:off x="3670287" y="1122183"/>
            <a:ext cx="6545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Liquid water</a:t>
            </a:r>
            <a:r>
              <a:rPr lang="ru-RU" sz="2000" dirty="0"/>
              <a:t> </a:t>
            </a:r>
            <a:r>
              <a:rPr lang="en-US" sz="2000" i="1" dirty="0"/>
              <a:t>W </a:t>
            </a:r>
            <a:r>
              <a:rPr lang="en-US" sz="2000" dirty="0"/>
              <a:t>transfer in soil at the bottom of vadose zone:</a:t>
            </a:r>
            <a:r>
              <a:rPr lang="ru-RU" sz="2000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EBD1CB-0631-1543-B9B8-56A19EEB2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77"/>
          <a:stretch/>
        </p:blipFill>
        <p:spPr>
          <a:xfrm>
            <a:off x="8789431" y="1730418"/>
            <a:ext cx="3397817" cy="2349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715690-02C9-D543-9F0A-5FA0BD2239C4}"/>
              </a:ext>
            </a:extLst>
          </p:cNvPr>
          <p:cNvSpPr txBox="1"/>
          <p:nvPr/>
        </p:nvSpPr>
        <p:spPr>
          <a:xfrm>
            <a:off x="9050729" y="4137936"/>
            <a:ext cx="273235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(Ballard et al., </a:t>
            </a:r>
            <a:r>
              <a:rPr lang="en-US" sz="1633" i="1" dirty="0" err="1"/>
              <a:t>J.Hydrol</a:t>
            </a:r>
            <a:r>
              <a:rPr lang="en-US" sz="1633" i="1" dirty="0"/>
              <a:t>.</a:t>
            </a:r>
            <a:r>
              <a:rPr lang="en-US" sz="1633" dirty="0"/>
              <a:t>, 2011)</a:t>
            </a:r>
            <a:endParaRPr lang="ru-RU" sz="16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F6EC0F-6D1F-E448-B331-227C43014DD9}"/>
                  </a:ext>
                </a:extLst>
              </p:cNvPr>
              <p:cNvSpPr txBox="1"/>
              <p:nvPr/>
            </p:nvSpPr>
            <p:spPr>
              <a:xfrm>
                <a:off x="3738309" y="2513712"/>
                <a:ext cx="423481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/>
                  <a:t>W</a:t>
                </a:r>
                <a:r>
                  <a:rPr lang="en-US" sz="2000" dirty="0"/>
                  <a:t> – water mass fraction</a:t>
                </a:r>
                <a:r>
                  <a:rPr lang="ru-RU" sz="2000" dirty="0"/>
                  <a:t>, </a:t>
                </a:r>
              </a:p>
              <a:p>
                <a:r>
                  <a:rPr lang="en-US" sz="2000" i="1" dirty="0"/>
                  <a:t>h</a:t>
                </a:r>
                <a:r>
                  <a:rPr lang="en-US" sz="2000" dirty="0"/>
                  <a:t> – groundwater level,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ru-RU" sz="2000" dirty="0"/>
                  <a:t> </a:t>
                </a:r>
                <a:r>
                  <a:rPr lang="en-US" sz="2000" dirty="0"/>
                  <a:t>– hydraulic conductivity coefficient</a:t>
                </a:r>
                <a:r>
                  <a:rPr lang="ru-RU" sz="2000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sz="2000" dirty="0"/>
                  <a:t> - liquid water diffusion coefficient</a:t>
                </a:r>
                <a:r>
                  <a:rPr lang="ru-RU" sz="2000" dirty="0"/>
                  <a:t> 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F6EC0F-6D1F-E448-B331-227C4301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309" y="2513712"/>
                <a:ext cx="4234814" cy="1323439"/>
              </a:xfrm>
              <a:prstGeom prst="rect">
                <a:avLst/>
              </a:prstGeom>
              <a:blipFill>
                <a:blip r:embed="rId4"/>
                <a:stretch>
                  <a:fillRect l="-1194" t="-1905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7FC550A-7ABC-EF49-929C-013B71675A06}"/>
              </a:ext>
            </a:extLst>
          </p:cNvPr>
          <p:cNvCxnSpPr/>
          <p:nvPr/>
        </p:nvCxnSpPr>
        <p:spPr>
          <a:xfrm flipV="1">
            <a:off x="6829700" y="2539838"/>
            <a:ext cx="4050110" cy="4713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E82BC2-9D81-7C42-8FE4-8428D18CF450}"/>
                  </a:ext>
                </a:extLst>
              </p:cNvPr>
              <p:cNvSpPr txBox="1"/>
              <p:nvPr/>
            </p:nvSpPr>
            <p:spPr>
              <a:xfrm>
                <a:off x="3631097" y="3903143"/>
                <a:ext cx="1594604" cy="5829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𝐼𝐼</m:t>
                          </m:r>
                        </m:den>
                      </m:f>
                      <m:r>
                        <a:rPr lang="ru-RU" sz="1996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ru-RU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1996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𝑏h</m:t>
                          </m:r>
                        </m:num>
                        <m:den>
                          <m: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ru-RU" sz="1996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E82BC2-9D81-7C42-8FE4-8428D18CF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097" y="3903143"/>
                <a:ext cx="1594604" cy="582916"/>
              </a:xfrm>
              <a:prstGeom prst="rect">
                <a:avLst/>
              </a:prstGeom>
              <a:blipFill>
                <a:blip r:embed="rId5"/>
                <a:stretch>
                  <a:fillRect l="-3175" t="-6383" r="-3175" b="-148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75DD58-3587-EB40-AC77-D2FCA3C556A9}"/>
                  </a:ext>
                </a:extLst>
              </p:cNvPr>
              <p:cNvSpPr txBox="1"/>
              <p:nvPr/>
            </p:nvSpPr>
            <p:spPr>
              <a:xfrm>
                <a:off x="5588538" y="3903143"/>
                <a:ext cx="2758191" cy="59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33" dirty="0"/>
                  <a:t>b – mean slope of the surface</a:t>
                </a:r>
                <a:r>
                  <a:rPr lang="ru-RU" sz="1633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ru-RU" sz="16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33" dirty="0"/>
                  <a:t> – grid spacing</a:t>
                </a:r>
                <a:endParaRPr lang="ru-RU" sz="1633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75DD58-3587-EB40-AC77-D2FCA3C55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538" y="3903143"/>
                <a:ext cx="2758191" cy="594906"/>
              </a:xfrm>
              <a:prstGeom prst="rect">
                <a:avLst/>
              </a:prstGeom>
              <a:blipFill>
                <a:blip r:embed="rId6"/>
                <a:stretch>
                  <a:fillRect l="-1376" t="-2083" r="-459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A04765-AED1-1C47-B054-4276816E3461}"/>
                  </a:ext>
                </a:extLst>
              </p:cNvPr>
              <p:cNvSpPr txBox="1"/>
              <p:nvPr/>
            </p:nvSpPr>
            <p:spPr>
              <a:xfrm>
                <a:off x="3605717" y="4614560"/>
                <a:ext cx="8398621" cy="650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14" dirty="0"/>
                  <a:t>H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14">
                        <a:ea typeface="Cambria Math" panose="02040503050406030204" pitchFamily="18" charset="0"/>
                      </a:rPr>
                      <m:t>orizontal</m:t>
                    </m:r>
                    <m:r>
                      <a:rPr lang="en-US" sz="1814"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14">
                        <a:ea typeface="Cambria Math" panose="02040503050406030204" pitchFamily="18" charset="0"/>
                      </a:rPr>
                      <m:t>transport</m:t>
                    </m:r>
                    <m:r>
                      <a:rPr lang="en-US" sz="1814"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14">
                        <a:ea typeface="Cambria Math" panose="02040503050406030204" pitchFamily="18" charset="0"/>
                      </a:rPr>
                      <m:t>becomes</m:t>
                    </m:r>
                    <m:r>
                      <a:rPr lang="en-US" sz="1814"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14">
                        <a:ea typeface="Cambria Math" panose="02040503050406030204" pitchFamily="18" charset="0"/>
                      </a:rPr>
                      <m:t>important</m:t>
                    </m:r>
                    <m:r>
                      <a:rPr lang="en-US" sz="1814"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14">
                        <a:ea typeface="Cambria Math" panose="02040503050406030204" pitchFamily="18" charset="0"/>
                      </a:rPr>
                      <m:t>under</m:t>
                    </m:r>
                    <m:r>
                      <a:rPr lang="ru-RU" sz="1814">
                        <a:ea typeface="Cambria Math" panose="02040503050406030204" pitchFamily="18" charset="0"/>
                      </a:rPr>
                      <m:t> </m:t>
                    </m:r>
                    <m:r>
                      <a:rPr lang="ru-RU" sz="1814" i="1"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14" i="1"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14" i="1"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814" i="1"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14" i="1"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ru-RU" sz="1814" i="1"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ru-RU" sz="1814" i="1"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ru-RU" sz="1814" dirty="0"/>
                  <a:t> </a:t>
                </a:r>
                <a:r>
                  <a:rPr lang="en-US" sz="1814" dirty="0"/>
                  <a:t>m</a:t>
                </a:r>
                <a:r>
                  <a:rPr lang="ru-RU" sz="1814" dirty="0"/>
                  <a:t> </a:t>
                </a:r>
                <a:r>
                  <a:rPr lang="en-US" sz="1814" dirty="0"/>
                  <a:t>for plain land</a:t>
                </a:r>
                <a:r>
                  <a:rPr lang="ru-RU" sz="1814" dirty="0"/>
                  <a:t> и </a:t>
                </a:r>
                <a14:m>
                  <m:oMath xmlns:m="http://schemas.openxmlformats.org/officeDocument/2006/math">
                    <m:r>
                      <a:rPr lang="ru-RU" sz="1814" i="1"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14" i="1"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14" i="1">
                        <a:ea typeface="Cambria Math" panose="02040503050406030204" pitchFamily="18" charset="0"/>
                      </a:rPr>
                      <m:t>~</m:t>
                    </m:r>
                    <m:r>
                      <a:rPr lang="ru-RU" sz="1814" i="1"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14" dirty="0"/>
                  <a:t> </a:t>
                </a:r>
                <a:r>
                  <a:rPr lang="en-US" sz="1814" dirty="0"/>
                  <a:t>m</a:t>
                </a:r>
                <a:r>
                  <a:rPr lang="ru-RU" sz="1814" dirty="0"/>
                  <a:t> </a:t>
                </a:r>
                <a:r>
                  <a:rPr lang="en-US" sz="1814" dirty="0"/>
                  <a:t>for mountainous regions</a:t>
                </a:r>
                <a:r>
                  <a:rPr lang="ru-RU" sz="1814" dirty="0"/>
                  <a:t>.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A04765-AED1-1C47-B054-4276816E3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17" y="4614560"/>
                <a:ext cx="8398621" cy="650691"/>
              </a:xfrm>
              <a:prstGeom prst="rect">
                <a:avLst/>
              </a:prstGeom>
              <a:blipFill>
                <a:blip r:embed="rId7"/>
                <a:stretch>
                  <a:fillRect l="-604" b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C9367B7-13A6-8249-AABD-A621E7270E77}"/>
              </a:ext>
            </a:extLst>
          </p:cNvPr>
          <p:cNvSpPr txBox="1"/>
          <p:nvPr/>
        </p:nvSpPr>
        <p:spPr>
          <a:xfrm>
            <a:off x="91440" y="5609068"/>
            <a:ext cx="12297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In the land surface models, the 3D equations are averaged over horizontal cell size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the lateral exchange between cells is taken into account only if steep slopes are explicitly resolved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BD6DA-5A5B-2043-B8AA-F4AFACDD8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837" t="7730" r="7915"/>
          <a:stretch/>
        </p:blipFill>
        <p:spPr>
          <a:xfrm>
            <a:off x="199786" y="1574049"/>
            <a:ext cx="3285513" cy="34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4">
            <a:extLst>
              <a:ext uri="{FF2B5EF4-FFF2-40B4-BE49-F238E27FC236}">
                <a16:creationId xmlns:a16="http://schemas.microsoft.com/office/drawing/2014/main" id="{07254E00-1823-3C48-B5BA-2E7A56E9D085}"/>
              </a:ext>
            </a:extLst>
          </p:cNvPr>
          <p:cNvSpPr txBox="1"/>
          <p:nvPr/>
        </p:nvSpPr>
        <p:spPr>
          <a:xfrm>
            <a:off x="0" y="179571"/>
            <a:ext cx="12192000" cy="602217"/>
          </a:xfrm>
          <a:prstGeom prst="rect">
            <a:avLst/>
          </a:prstGeom>
          <a:noFill/>
          <a:ln>
            <a:noFill/>
          </a:ln>
        </p:spPr>
        <p:txBody>
          <a:bodyPr lIns="89991" tIns="44995" rIns="89991" bIns="44995"/>
          <a:lstStyle/>
          <a:p>
            <a:pPr algn="ctr"/>
            <a:r>
              <a:rPr lang="ru-RU" sz="3000" spc="-1" dirty="0">
                <a:solidFill>
                  <a:srgbClr val="0070C0"/>
                </a:solidFill>
                <a:latin typeface="Arial"/>
              </a:rPr>
              <a:t>Уравнения </a:t>
            </a:r>
            <a:r>
              <a:rPr lang="ru-RU" sz="3000" spc="-1" dirty="0" err="1">
                <a:solidFill>
                  <a:srgbClr val="0070C0"/>
                </a:solidFill>
                <a:latin typeface="Arial"/>
              </a:rPr>
              <a:t>тепловлагопереноса</a:t>
            </a:r>
            <a:r>
              <a:rPr lang="ru-RU" sz="3000" spc="-1" dirty="0">
                <a:solidFill>
                  <a:srgbClr val="0070C0"/>
                </a:solidFill>
                <a:latin typeface="Arial"/>
              </a:rPr>
              <a:t> в почве модели ИВМ РАН - МГУ</a:t>
            </a:r>
            <a:endParaRPr lang="en-US" sz="3000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40B7BB-82FC-284C-9E55-521FEB15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15" y="744572"/>
            <a:ext cx="8944608" cy="5472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365BE-C949-E645-9534-C8367F8FBC02}"/>
              </a:ext>
            </a:extLst>
          </p:cNvPr>
          <p:cNvSpPr txBox="1"/>
          <p:nvPr/>
        </p:nvSpPr>
        <p:spPr>
          <a:xfrm>
            <a:off x="6675793" y="2180732"/>
            <a:ext cx="2501063" cy="3692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Уравнение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Ричардса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1CED3-1FC4-C940-8496-431DAB18A9D1}"/>
              </a:ext>
            </a:extLst>
          </p:cNvPr>
          <p:cNvSpPr txBox="1"/>
          <p:nvPr/>
        </p:nvSpPr>
        <p:spPr>
          <a:xfrm>
            <a:off x="3130649" y="6216764"/>
            <a:ext cx="6046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Рассматривается только ненасыщенная зона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C1466E-5907-314E-83B8-B2E1F888DE5D}"/>
                  </a:ext>
                </a:extLst>
              </p:cNvPr>
              <p:cNvSpPr txBox="1"/>
              <p:nvPr/>
            </p:nvSpPr>
            <p:spPr>
              <a:xfrm>
                <a:off x="10658704" y="3225931"/>
                <a:ext cx="1175835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C1466E-5907-314E-83B8-B2E1F888D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704" y="3225931"/>
                <a:ext cx="1175835" cy="526683"/>
              </a:xfrm>
              <a:prstGeom prst="rect">
                <a:avLst/>
              </a:prstGeom>
              <a:blipFill>
                <a:blip r:embed="rId3"/>
                <a:stretch>
                  <a:fillRect l="-3191" t="-2381" r="-3191"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9D5E68-0C50-4143-A08A-7CBE6D3624DB}"/>
              </a:ext>
            </a:extLst>
          </p:cNvPr>
          <p:cNvSpPr txBox="1"/>
          <p:nvPr/>
        </p:nvSpPr>
        <p:spPr>
          <a:xfrm>
            <a:off x="10569653" y="2342661"/>
            <a:ext cx="1604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Коэффициент</a:t>
            </a:r>
          </a:p>
          <a:p>
            <a:r>
              <a:rPr lang="ru-RU" dirty="0"/>
              <a:t>диффузии </a:t>
            </a:r>
          </a:p>
          <a:p>
            <a:r>
              <a:rPr lang="ru-RU" dirty="0"/>
              <a:t>жидкой влаги:</a:t>
            </a:r>
          </a:p>
        </p:txBody>
      </p:sp>
    </p:spTree>
    <p:extLst>
      <p:ext uri="{BB962C8B-B14F-4D97-AF65-F5344CB8AC3E}">
        <p14:creationId xmlns:p14="http://schemas.microsoft.com/office/powerpoint/2010/main" val="291789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4E098-6202-1F4A-B9D4-602E6F45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Вычислительные аспекты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E76CA-50A5-3243-A4A1-A1AD81252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Диффузионные члены аппроксимируются центральными разностями, неявно по времени –</a:t>
            </a:r>
            <a:r>
              <a:rPr lang="en-US" dirty="0"/>
              <a:t>&gt; </a:t>
            </a:r>
            <a:r>
              <a:rPr lang="ru-RU" dirty="0"/>
              <a:t>возможность больших шагов по времени (</a:t>
            </a:r>
            <a:r>
              <a:rPr lang="en-US" dirty="0"/>
              <a:t>~ 1 </a:t>
            </a:r>
            <a:r>
              <a:rPr lang="ru-RU" dirty="0"/>
              <a:t>ч)</a:t>
            </a:r>
          </a:p>
          <a:p>
            <a:r>
              <a:rPr lang="ru-RU" dirty="0"/>
              <a:t>Перенос (гидравлическая проводимость) – явной монотонной схемой; однако на практике часто по—прежнему используют явную схему центральных разностей, так как диффузионный член эффективно подавляет численные шумы от </a:t>
            </a:r>
            <a:r>
              <a:rPr lang="ru-RU" dirty="0" err="1"/>
              <a:t>адвективного</a:t>
            </a:r>
            <a:r>
              <a:rPr lang="ru-RU" dirty="0"/>
              <a:t> слагаемого</a:t>
            </a:r>
          </a:p>
        </p:txBody>
      </p:sp>
    </p:spTree>
    <p:extLst>
      <p:ext uri="{BB962C8B-B14F-4D97-AF65-F5344CB8AC3E}">
        <p14:creationId xmlns:p14="http://schemas.microsoft.com/office/powerpoint/2010/main" val="352830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93F16-67E6-4E45-99E1-DFDE2C800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765"/>
            <a:ext cx="10515600" cy="1325563"/>
          </a:xfrm>
        </p:spPr>
        <p:txBody>
          <a:bodyPr/>
          <a:lstStyle/>
          <a:p>
            <a:r>
              <a:rPr lang="ru-RU" dirty="0"/>
              <a:t>Теплопроводность почвы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087FB5-CA04-EC43-A609-32700EB44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DAD774-AE78-FE48-85A2-29B2ED18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20" y="1053644"/>
            <a:ext cx="5918200" cy="4965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176FAA-CD31-AD41-B93B-E3B60CE3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962" y="6010075"/>
            <a:ext cx="2628900" cy="685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C04AB4-775F-DA48-9FEA-86E954ED7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921" y="5908471"/>
            <a:ext cx="2324100" cy="83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1535D-4035-D14C-BB41-856FF58600AE}"/>
              </a:ext>
            </a:extLst>
          </p:cNvPr>
          <p:cNvSpPr txBox="1"/>
          <p:nvPr/>
        </p:nvSpPr>
        <p:spPr>
          <a:xfrm>
            <a:off x="7727044" y="1002031"/>
            <a:ext cx="2068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Johansen(1976):</a:t>
            </a:r>
            <a:endParaRPr lang="ru-RU" sz="2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18CBAD-0864-DA4A-AE32-B423B7FEB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044" y="1533744"/>
            <a:ext cx="1549400" cy="850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E50F7E-C286-664A-8D67-F9D456521E27}"/>
              </a:ext>
            </a:extLst>
          </p:cNvPr>
          <p:cNvSpPr txBox="1"/>
          <p:nvPr/>
        </p:nvSpPr>
        <p:spPr>
          <a:xfrm>
            <a:off x="9400054" y="1533744"/>
            <a:ext cx="2117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Нормированный </a:t>
            </a:r>
          </a:p>
          <a:p>
            <a:r>
              <a:rPr lang="ru-RU" dirty="0"/>
              <a:t>коэффициент теплопроводности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4C498E-5637-344B-95F8-96CB009DA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771" y="2457074"/>
            <a:ext cx="1435100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67C768-2391-3143-9C77-1927566E1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771" y="2997590"/>
            <a:ext cx="2324100" cy="800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7E6F01-B4B2-BB44-8401-A87BE574F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580" y="3933638"/>
            <a:ext cx="4584700" cy="14859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BE5A6D-61B5-444E-B11C-687823852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08" y="3004582"/>
            <a:ext cx="16129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6D5D2A-591D-3349-BA70-C7A4774308FF}"/>
                  </a:ext>
                </a:extLst>
              </p:cNvPr>
              <p:cNvSpPr txBox="1"/>
              <p:nvPr/>
            </p:nvSpPr>
            <p:spPr>
              <a:xfrm>
                <a:off x="75962" y="3781361"/>
                <a:ext cx="173130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ru-RU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6D5D2A-591D-3349-BA70-C7A477430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2" y="3781361"/>
                <a:ext cx="1731308" cy="338554"/>
              </a:xfrm>
              <a:prstGeom prst="rect">
                <a:avLst/>
              </a:prstGeom>
              <a:blipFill>
                <a:blip r:embed="rId10"/>
                <a:stretch>
                  <a:fillRect l="-2920" r="-1460" b="-148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34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7D6BFC-FC89-41CE-BF5B-51F7DFF2AD5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9500" r="8800" b="9250"/>
          <a:stretch/>
        </p:blipFill>
        <p:spPr bwMode="auto">
          <a:xfrm>
            <a:off x="2217021" y="963004"/>
            <a:ext cx="7575079" cy="5726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BC34A9D-0238-5B4F-A6CF-6A294BD0577B}"/>
              </a:ext>
            </a:extLst>
          </p:cNvPr>
          <p:cNvSpPr/>
          <p:nvPr/>
        </p:nvSpPr>
        <p:spPr>
          <a:xfrm>
            <a:off x="2096844" y="48423"/>
            <a:ext cx="7791300" cy="87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40" spc="-1" dirty="0">
                <a:solidFill>
                  <a:srgbClr val="0070C0"/>
                </a:solidFill>
              </a:rPr>
              <a:t>Чувствительность модели ИВМ РАН – МГУ </a:t>
            </a:r>
          </a:p>
          <a:p>
            <a:pPr algn="ctr"/>
            <a:r>
              <a:rPr lang="ru-RU" sz="2540" spc="-1" dirty="0">
                <a:solidFill>
                  <a:srgbClr val="0070C0"/>
                </a:solidFill>
              </a:rPr>
              <a:t>к выбору параметризации теплопереноса</a:t>
            </a:r>
            <a:r>
              <a:rPr lang="en-US" sz="2540" spc="-1" dirty="0">
                <a:solidFill>
                  <a:srgbClr val="0070C0"/>
                </a:solidFill>
              </a:rPr>
              <a:t> (</a:t>
            </a:r>
            <a:r>
              <a:rPr lang="ru-RU" sz="2540" spc="-1" dirty="0">
                <a:solidFill>
                  <a:srgbClr val="0070C0"/>
                </a:solidFill>
              </a:rPr>
              <a:t>Е. Дроздов</a:t>
            </a:r>
            <a:r>
              <a:rPr lang="en-US" sz="2540" spc="-1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492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30A50-B249-3942-9BDB-7AD7DC7D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84" y="222587"/>
            <a:ext cx="4783697" cy="1942810"/>
          </a:xfrm>
        </p:spPr>
        <p:txBody>
          <a:bodyPr anchor="b">
            <a:normAutofit fontScale="90000"/>
          </a:bodyPr>
          <a:lstStyle/>
          <a:p>
            <a:r>
              <a:rPr lang="ru-RU" sz="4000" dirty="0"/>
              <a:t>Эффект типа почвы на вертикальное распределение тепла</a:t>
            </a:r>
            <a:br>
              <a:rPr lang="ru-RU" sz="4000" dirty="0"/>
            </a:br>
            <a:r>
              <a:rPr lang="ru-RU" sz="3300" i="1" dirty="0"/>
              <a:t>(</a:t>
            </a:r>
            <a:r>
              <a:rPr lang="en-US" sz="3300" i="1" dirty="0" err="1"/>
              <a:t>Bogomolov</a:t>
            </a:r>
            <a:r>
              <a:rPr lang="en-US" sz="3300" i="1" dirty="0"/>
              <a:t> et al., 2020</a:t>
            </a:r>
            <a:r>
              <a:rPr lang="ru-RU" sz="3300" i="1" dirty="0"/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24FB9-7F22-6046-8299-A6989D250D9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16128" y="2416627"/>
            <a:ext cx="5007430" cy="405928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Модель деятельного слоя суши ИВМ РАН-МГУ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Типы почвы: глинистая почва, торфяная залежь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Измерения вертикального профиля температуры на Васюганском болоте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B2D1FC-0DB5-8147-B377-EBDD376B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810" y="831799"/>
            <a:ext cx="5568888" cy="5800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72EBE3-EC2E-B144-80E0-1BE858A38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65" y="4235742"/>
            <a:ext cx="1703782" cy="2409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F2541-706B-0343-BDED-77FB310A3369}"/>
              </a:ext>
            </a:extLst>
          </p:cNvPr>
          <p:cNvSpPr txBox="1"/>
          <p:nvPr/>
        </p:nvSpPr>
        <p:spPr>
          <a:xfrm>
            <a:off x="5273824" y="298097"/>
            <a:ext cx="6514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Временной ход температуры на различных глубинах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E9D90-E58C-6F4E-9436-FFE29D7A0B1E}"/>
              </a:ext>
            </a:extLst>
          </p:cNvPr>
          <p:cNvSpPr txBox="1"/>
          <p:nvPr/>
        </p:nvSpPr>
        <p:spPr>
          <a:xfrm>
            <a:off x="11244829" y="113995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 </a:t>
            </a:r>
            <a:r>
              <a:rPr lang="en-US" dirty="0"/>
              <a:t>cm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4B92E-678B-3549-97B5-1FFEB23BB6B4}"/>
              </a:ext>
            </a:extLst>
          </p:cNvPr>
          <p:cNvSpPr txBox="1"/>
          <p:nvPr/>
        </p:nvSpPr>
        <p:spPr>
          <a:xfrm>
            <a:off x="11217613" y="210878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ru-RU" dirty="0"/>
              <a:t>0 </a:t>
            </a:r>
            <a:r>
              <a:rPr lang="en-US" dirty="0"/>
              <a:t>cm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9E11E-A2CA-7449-82E1-DCB8F242ECC7}"/>
              </a:ext>
            </a:extLst>
          </p:cNvPr>
          <p:cNvSpPr txBox="1"/>
          <p:nvPr/>
        </p:nvSpPr>
        <p:spPr>
          <a:xfrm>
            <a:off x="11233943" y="330077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ru-RU" dirty="0"/>
              <a:t>0 </a:t>
            </a:r>
            <a:r>
              <a:rPr lang="en-US" dirty="0"/>
              <a:t>cm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D9016-2ABD-2F48-AEFB-F096912DC27D}"/>
              </a:ext>
            </a:extLst>
          </p:cNvPr>
          <p:cNvSpPr txBox="1"/>
          <p:nvPr/>
        </p:nvSpPr>
        <p:spPr>
          <a:xfrm>
            <a:off x="11174069" y="459617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  <a:r>
              <a:rPr lang="ru-RU" dirty="0"/>
              <a:t>0 </a:t>
            </a:r>
            <a:r>
              <a:rPr lang="en-US" dirty="0"/>
              <a:t>cm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8527A5-8F89-E846-9172-8B3D445DD8DD}"/>
              </a:ext>
            </a:extLst>
          </p:cNvPr>
          <p:cNvSpPr txBox="1"/>
          <p:nvPr/>
        </p:nvSpPr>
        <p:spPr>
          <a:xfrm>
            <a:off x="11146853" y="569562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  <a:r>
              <a:rPr lang="ru-RU" dirty="0"/>
              <a:t>0 </a:t>
            </a:r>
            <a:r>
              <a:rPr lang="en-US" dirty="0"/>
              <a:t>cm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5C2484-1D77-0640-997F-BD9A9FE96B56}"/>
              </a:ext>
            </a:extLst>
          </p:cNvPr>
          <p:cNvSpPr txBox="1"/>
          <p:nvPr/>
        </p:nvSpPr>
        <p:spPr>
          <a:xfrm>
            <a:off x="2880114" y="4596170"/>
            <a:ext cx="27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Глубже 1 м годовая амплитуда в глинистой почве превышает амплитуду в торфяной залежи в </a:t>
            </a:r>
            <a:r>
              <a:rPr lang="en-US" dirty="0">
                <a:solidFill>
                  <a:srgbClr val="0070C0"/>
                </a:solidFill>
              </a:rPr>
              <a:t>&gt;2 </a:t>
            </a:r>
            <a:r>
              <a:rPr lang="ru-RU" dirty="0">
                <a:solidFill>
                  <a:srgbClr val="0070C0"/>
                </a:solidFill>
              </a:rPr>
              <a:t>раза</a:t>
            </a:r>
          </a:p>
        </p:txBody>
      </p:sp>
    </p:spTree>
    <p:extLst>
      <p:ext uri="{BB962C8B-B14F-4D97-AF65-F5344CB8AC3E}">
        <p14:creationId xmlns:p14="http://schemas.microsoft.com/office/powerpoint/2010/main" val="361604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CAF6F-3662-E54F-B73D-30C0053D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-59421"/>
            <a:ext cx="11357811" cy="1325563"/>
          </a:xfrm>
        </p:spPr>
        <p:txBody>
          <a:bodyPr/>
          <a:lstStyle/>
          <a:p>
            <a:r>
              <a:rPr lang="ru-RU" dirty="0"/>
              <a:t>Основная гидрофизическая характеристика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9FFA61-C5A8-BF4B-B352-D3B6F9B4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097" y="1130135"/>
            <a:ext cx="5596019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/>
              <a:t>связь между давлением (потенциалом) почвенной влаги и объёмным влагосодержанием</a:t>
            </a:r>
          </a:p>
          <a:p>
            <a:pPr>
              <a:buFontTx/>
              <a:buChar char="-"/>
            </a:pPr>
            <a:r>
              <a:rPr lang="ru-RU" dirty="0"/>
              <a:t>Физический смысл: работа на единицу массы воды, которую нужно совершить, чтобы разорвать молекулярные связи между молекулами воды и частицами почвы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A855C7-427C-0E49-8EB5-76A66F327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1266142"/>
            <a:ext cx="5723692" cy="4215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137579-ED48-B845-A7CE-B7FEF003850A}"/>
                  </a:ext>
                </a:extLst>
              </p:cNvPr>
              <p:cNvSpPr txBox="1"/>
              <p:nvPr/>
            </p:nvSpPr>
            <p:spPr>
              <a:xfrm>
                <a:off x="7274378" y="5050586"/>
                <a:ext cx="28543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137579-ED48-B845-A7CE-B7FEF0038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378" y="5050586"/>
                <a:ext cx="2854308" cy="430887"/>
              </a:xfrm>
              <a:prstGeom prst="rect">
                <a:avLst/>
              </a:prstGeom>
              <a:blipFill>
                <a:blip r:embed="rId3"/>
                <a:stretch>
                  <a:fillRect l="-3540" t="-2857" r="-3540" b="-3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81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5D74E-4F64-2646-89AC-8075BBF0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39"/>
            <a:ext cx="10515600" cy="1325563"/>
          </a:xfrm>
        </p:spPr>
        <p:txBody>
          <a:bodyPr/>
          <a:lstStyle/>
          <a:p>
            <a:r>
              <a:rPr lang="ru-RU" dirty="0"/>
              <a:t>План лекции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867C07-76F1-5744-B8F6-4DC44C252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8332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Роль деятельного слоя в Земной системе (Земная система, влажность почвы, предсказуемость)</a:t>
            </a:r>
          </a:p>
          <a:p>
            <a:r>
              <a:rPr lang="ru-RU" dirty="0"/>
              <a:t>Модели деятельного слоя: общая структура</a:t>
            </a:r>
          </a:p>
          <a:p>
            <a:r>
              <a:rPr lang="ru-RU" dirty="0"/>
              <a:t>Основы </a:t>
            </a:r>
            <a:r>
              <a:rPr lang="ru-RU" dirty="0" err="1"/>
              <a:t>тепловлагопереноса</a:t>
            </a:r>
            <a:r>
              <a:rPr lang="ru-RU" dirty="0"/>
              <a:t> в почве (уравнения пористой среды, тепло-, </a:t>
            </a:r>
            <a:r>
              <a:rPr lang="ru-RU" dirty="0" err="1"/>
              <a:t>влагопроводность</a:t>
            </a:r>
            <a:r>
              <a:rPr lang="ru-RU" dirty="0"/>
              <a:t>, насыщенная/ненасыщенная зона, снежный, </a:t>
            </a:r>
            <a:r>
              <a:rPr lang="ru-RU" dirty="0" err="1"/>
              <a:t>моховый</a:t>
            </a:r>
            <a:r>
              <a:rPr lang="ru-RU" dirty="0"/>
              <a:t> покров)</a:t>
            </a:r>
          </a:p>
          <a:p>
            <a:r>
              <a:rPr lang="ru-RU" dirty="0"/>
              <a:t>Обмен с атмосферой: ТПМО, </a:t>
            </a:r>
            <a:r>
              <a:rPr lang="ru-RU" dirty="0" err="1"/>
              <a:t>устьичное</a:t>
            </a:r>
            <a:r>
              <a:rPr lang="ru-RU" dirty="0"/>
              <a:t> сопротивление, классификация типов поверхности, почвы, карты</a:t>
            </a:r>
          </a:p>
          <a:p>
            <a:r>
              <a:rPr lang="ru-RU" dirty="0"/>
              <a:t>Речной сток</a:t>
            </a:r>
          </a:p>
          <a:p>
            <a:r>
              <a:rPr lang="ru-RU" dirty="0"/>
              <a:t>Обратные задачи: (восстановление коэффициентов, калибровка полных моделей)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112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F4C7A9-3FA4-304E-B5B0-32DCF13DC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854" y="604190"/>
            <a:ext cx="10153846" cy="6041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5068B-88A3-BB44-B42E-BDEFDB1AA79A}"/>
              </a:ext>
            </a:extLst>
          </p:cNvPr>
          <p:cNvSpPr txBox="1"/>
          <p:nvPr/>
        </p:nvSpPr>
        <p:spPr>
          <a:xfrm>
            <a:off x="1795498" y="97968"/>
            <a:ext cx="88538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dirty="0"/>
              <a:t>Параметризации потенциала почвенной влаги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F9991-D24E-444A-8BD0-281C30C00DF4}"/>
              </a:ext>
            </a:extLst>
          </p:cNvPr>
          <p:cNvSpPr txBox="1"/>
          <p:nvPr/>
        </p:nvSpPr>
        <p:spPr>
          <a:xfrm>
            <a:off x="7952015" y="865414"/>
            <a:ext cx="3853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ОГХ – основная гидрофизическая характеристика (кривая </a:t>
            </a:r>
            <a:r>
              <a:rPr lang="ru-RU" sz="2200" dirty="0" err="1"/>
              <a:t>водоудерживания</a:t>
            </a:r>
            <a:r>
              <a:rPr lang="ru-RU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6316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C4F65-A720-D645-A8DF-C18F66BD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-66675"/>
            <a:ext cx="10515600" cy="1325563"/>
          </a:xfrm>
        </p:spPr>
        <p:txBody>
          <a:bodyPr/>
          <a:lstStyle/>
          <a:p>
            <a:r>
              <a:rPr lang="ru-RU" dirty="0"/>
              <a:t>Другие ОГХ 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4021BE-DCF0-4E4C-AB8B-6FE3F253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25F631-4195-ED4B-8A51-C5E531562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10" y="32660"/>
            <a:ext cx="543232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51430-FE2B-7A4B-B911-09298E64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2786743"/>
            <a:ext cx="5499100" cy="3035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AB4727-7604-A544-AECB-C15B43C67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1035957"/>
            <a:ext cx="5638800" cy="187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E9B10-8AF3-914E-968E-B0FD427A99D0}"/>
              </a:ext>
            </a:extLst>
          </p:cNvPr>
          <p:cNvSpPr txBox="1"/>
          <p:nvPr/>
        </p:nvSpPr>
        <p:spPr>
          <a:xfrm>
            <a:off x="596900" y="5957437"/>
            <a:ext cx="4992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</a:rPr>
              <a:t>&gt;100 </a:t>
            </a:r>
            <a:r>
              <a:rPr lang="ru-RU" sz="2200" dirty="0">
                <a:solidFill>
                  <a:srgbClr val="0070C0"/>
                </a:solidFill>
              </a:rPr>
              <a:t>сочетаний различных форм ОГХ и гидравлической проводимости почв</a:t>
            </a:r>
          </a:p>
        </p:txBody>
      </p:sp>
    </p:spTree>
    <p:extLst>
      <p:ext uri="{BB962C8B-B14F-4D97-AF65-F5344CB8AC3E}">
        <p14:creationId xmlns:p14="http://schemas.microsoft.com/office/powerpoint/2010/main" val="6931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07846B7-EAC0-2447-B084-53805DB42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945" y="708781"/>
            <a:ext cx="9438110" cy="59696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B62F4-E2A3-CE44-ABE4-CF57719FDA9C}"/>
              </a:ext>
            </a:extLst>
          </p:cNvPr>
          <p:cNvSpPr txBox="1"/>
          <p:nvPr/>
        </p:nvSpPr>
        <p:spPr>
          <a:xfrm>
            <a:off x="751114" y="163284"/>
            <a:ext cx="106447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/>
              <a:t>Основные гидрофизические характеристики в моделях погоды и климата</a:t>
            </a:r>
          </a:p>
        </p:txBody>
      </p:sp>
    </p:spTree>
    <p:extLst>
      <p:ext uri="{BB962C8B-B14F-4D97-AF65-F5344CB8AC3E}">
        <p14:creationId xmlns:p14="http://schemas.microsoft.com/office/powerpoint/2010/main" val="284373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83CF6-007E-0747-96F2-2B8A55E4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Влияние ОГХ и </a:t>
            </a:r>
            <a:r>
              <a:rPr lang="ru-RU" sz="3600" dirty="0" err="1"/>
              <a:t>грансостава</a:t>
            </a:r>
            <a:r>
              <a:rPr lang="ru-RU" sz="3600" dirty="0"/>
              <a:t> почвы на влажность почвы </a:t>
            </a:r>
            <a:r>
              <a:rPr lang="ru-RU" sz="3100" dirty="0"/>
              <a:t>(измерения – </a:t>
            </a:r>
            <a:r>
              <a:rPr lang="ru-RU" sz="3100" dirty="0" err="1"/>
              <a:t>Хьютиала</a:t>
            </a:r>
            <a:r>
              <a:rPr lang="en-US" sz="3100" dirty="0"/>
              <a:t> (</a:t>
            </a:r>
            <a:r>
              <a:rPr lang="ru-RU" sz="3100" dirty="0"/>
              <a:t>Финляндия</a:t>
            </a:r>
            <a:r>
              <a:rPr lang="en-US" sz="3100" dirty="0"/>
              <a:t>), </a:t>
            </a:r>
            <a:r>
              <a:rPr lang="ru-RU" sz="3100" dirty="0"/>
              <a:t>модель – ИВМ РАН-МГУ)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F8284-5A3D-7443-AF4F-2F10E798C55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84EBD-61DE-D742-8376-3568C8FB96A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" y="1604514"/>
            <a:ext cx="6065439" cy="440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1B571C-60DC-4240-BC49-AEF53CB3E6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79" y="1604514"/>
            <a:ext cx="5789849" cy="4407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9B5F6-CF2A-1D4C-8D36-580504343B04}"/>
              </a:ext>
            </a:extLst>
          </p:cNvPr>
          <p:cNvSpPr txBox="1"/>
          <p:nvPr/>
        </p:nvSpPr>
        <p:spPr>
          <a:xfrm>
            <a:off x="5108447" y="6153761"/>
            <a:ext cx="2429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i="1" dirty="0"/>
              <a:t>(</a:t>
            </a:r>
            <a:r>
              <a:rPr lang="ru-RU" sz="2200" i="1" dirty="0" err="1"/>
              <a:t>Травова</a:t>
            </a:r>
            <a:r>
              <a:rPr lang="ru-RU" sz="2200" i="1" dirty="0"/>
              <a:t> и </a:t>
            </a:r>
            <a:r>
              <a:rPr lang="ru-RU" sz="2200" i="1" dirty="0" err="1"/>
              <a:t>соавт</a:t>
            </a:r>
            <a:r>
              <a:rPr lang="ru-RU" sz="2200" i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323468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6E7DE-5183-7F43-8654-4BEDDF57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-102205"/>
            <a:ext cx="10972120" cy="1144682"/>
          </a:xfrm>
        </p:spPr>
        <p:txBody>
          <a:bodyPr/>
          <a:lstStyle/>
          <a:p>
            <a:r>
              <a:rPr lang="ru-RU" dirty="0"/>
              <a:t>«Структура почвы – важное упущение в МЗС»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9477-5B0C-A04E-81E8-FB681F16A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390" y="4392387"/>
            <a:ext cx="6825962" cy="2385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D474E-95EF-C346-8C9D-40ED6D43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48" y="1042477"/>
            <a:ext cx="3784258" cy="2638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734491-EFE1-744B-B6A5-302860A917F4}"/>
              </a:ext>
            </a:extLst>
          </p:cNvPr>
          <p:cNvSpPr txBox="1"/>
          <p:nvPr/>
        </p:nvSpPr>
        <p:spPr>
          <a:xfrm>
            <a:off x="259348" y="3683122"/>
            <a:ext cx="393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structure (size distribution of pores)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24B469-DD6D-9248-88A7-8E2A00760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49" y="4052454"/>
            <a:ext cx="3160663" cy="2760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E8E8F-FFE3-944C-ACDA-22ACDC59EC7A}"/>
              </a:ext>
            </a:extLst>
          </p:cNvPr>
          <p:cNvSpPr txBox="1"/>
          <p:nvPr/>
        </p:nvSpPr>
        <p:spPr>
          <a:xfrm>
            <a:off x="2451745" y="4098620"/>
            <a:ext cx="2908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texture </a:t>
            </a:r>
          </a:p>
          <a:p>
            <a:r>
              <a:rPr lang="en-US" dirty="0"/>
              <a:t>(size distribution of particles)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FC0DF-EB0D-0A42-BA36-6EA7E1FEA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390" y="868695"/>
            <a:ext cx="5754914" cy="2812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CA534-F8ED-1343-A84E-9610E6BE4F53}"/>
                  </a:ext>
                </a:extLst>
              </p:cNvPr>
              <p:cNvSpPr txBox="1"/>
              <p:nvPr/>
            </p:nvSpPr>
            <p:spPr>
              <a:xfrm>
                <a:off x="6095622" y="3845394"/>
                <a:ext cx="4900444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𝑡𝑒𝑥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𝑠𝑡𝑟</m:t>
                        </m:r>
                      </m:sub>
                    </m:sSub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𝑡𝑒𝑥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𝑠𝑡𝑟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ru-RU" sz="2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CA534-F8ED-1343-A84E-9610E6BE4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22" y="3845394"/>
                <a:ext cx="4900444" cy="400110"/>
              </a:xfrm>
              <a:prstGeom prst="rect">
                <a:avLst/>
              </a:prstGeom>
              <a:blipFill>
                <a:blip r:embed="rId6"/>
                <a:stretch>
                  <a:fillRect l="-2332" t="-25000" r="-1295" b="-468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443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677069-1CCA-3845-916E-A9200DDF4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022" y="708780"/>
            <a:ext cx="9527404" cy="6002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829C3-9BCD-2640-8096-FEFDB1884475}"/>
              </a:ext>
            </a:extLst>
          </p:cNvPr>
          <p:cNvSpPr txBox="1"/>
          <p:nvPr/>
        </p:nvSpPr>
        <p:spPr>
          <a:xfrm>
            <a:off x="395423" y="8931"/>
            <a:ext cx="112392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dirty="0"/>
              <a:t>Параметризация </a:t>
            </a:r>
            <a:r>
              <a:rPr lang="ru-RU" sz="3800" dirty="0" err="1"/>
              <a:t>подсеточного</a:t>
            </a:r>
            <a:r>
              <a:rPr lang="ru-RU" sz="3800" dirty="0"/>
              <a:t> поверхностного стока</a:t>
            </a:r>
          </a:p>
        </p:txBody>
      </p:sp>
    </p:spTree>
    <p:extLst>
      <p:ext uri="{BB962C8B-B14F-4D97-AF65-F5344CB8AC3E}">
        <p14:creationId xmlns:p14="http://schemas.microsoft.com/office/powerpoint/2010/main" val="3014786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BECE1E-E7DD-374A-BAD0-9E61E6314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998" y="823084"/>
            <a:ext cx="10252160" cy="5920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A95ADD-678C-D84B-821F-A9C4FAF2DBE5}"/>
              </a:ext>
            </a:extLst>
          </p:cNvPr>
          <p:cNvSpPr txBox="1"/>
          <p:nvPr/>
        </p:nvSpPr>
        <p:spPr>
          <a:xfrm>
            <a:off x="506184" y="114299"/>
            <a:ext cx="117150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Параметризация подсеточной неоднородности влажности поверхности почвы</a:t>
            </a:r>
          </a:p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                  						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TOPMODEL, </a:t>
            </a:r>
            <a:r>
              <a:rPr lang="en-US" sz="2600" i="1" dirty="0" err="1">
                <a:solidFill>
                  <a:schemeClr val="accent5">
                    <a:lumMod val="50000"/>
                  </a:schemeClr>
                </a:solidFill>
              </a:rPr>
              <a:t>Beven</a:t>
            </a:r>
            <a:r>
              <a:rPr lang="en-US" sz="2600" i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600" i="1" dirty="0" err="1">
                <a:solidFill>
                  <a:schemeClr val="accent5">
                    <a:lumMod val="50000"/>
                  </a:schemeClr>
                </a:solidFill>
              </a:rPr>
              <a:t>Kirkby</a:t>
            </a:r>
            <a:r>
              <a:rPr lang="en-US" sz="2600" i="1" dirty="0">
                <a:solidFill>
                  <a:schemeClr val="accent5">
                    <a:lumMod val="50000"/>
                  </a:schemeClr>
                </a:solidFill>
              </a:rPr>
              <a:t>, 1979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9961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9D517AE-F8BC-FF4C-9B6A-F058F86AF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728" y="708781"/>
            <a:ext cx="9949074" cy="601918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022BFD-759E-C54A-AF41-278F3C38B556}"/>
              </a:ext>
            </a:extLst>
          </p:cNvPr>
          <p:cNvSpPr/>
          <p:nvPr/>
        </p:nvSpPr>
        <p:spPr>
          <a:xfrm>
            <a:off x="26041" y="130030"/>
            <a:ext cx="12165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Эффект влияния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параметризации подсеточной неоднородности влажности на речной сток 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9709C8-FD43-D64D-8707-82E62F87633E}"/>
              </a:ext>
            </a:extLst>
          </p:cNvPr>
          <p:cNvSpPr txBox="1"/>
          <p:nvPr/>
        </p:nvSpPr>
        <p:spPr>
          <a:xfrm>
            <a:off x="98340" y="591695"/>
            <a:ext cx="24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Gedney</a:t>
            </a:r>
            <a:r>
              <a:rPr lang="en-US" dirty="0"/>
              <a:t> and Cox, 2003)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408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2637E7-302B-8C4E-A7F1-F6FD71AD2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715"/>
          <a:stretch/>
        </p:blipFill>
        <p:spPr>
          <a:xfrm>
            <a:off x="748027" y="1228029"/>
            <a:ext cx="10809642" cy="5316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1498B5-3C89-DD44-889E-F5C1F04EAC13}"/>
              </a:ext>
            </a:extLst>
          </p:cNvPr>
          <p:cNvSpPr txBox="1"/>
          <p:nvPr/>
        </p:nvSpPr>
        <p:spPr>
          <a:xfrm>
            <a:off x="0" y="16328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Горизонтальный перенос почвенной влаги в насыщенной зоне </a:t>
            </a:r>
          </a:p>
          <a:p>
            <a:pPr algn="ctr"/>
            <a:r>
              <a:rPr lang="ru-RU" sz="3200" i="1" dirty="0"/>
              <a:t>(</a:t>
            </a:r>
            <a:r>
              <a:rPr lang="en-US" sz="3200" i="1" dirty="0"/>
              <a:t>Clark et al., 2015</a:t>
            </a:r>
            <a:r>
              <a:rPr lang="ru-RU" sz="32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4503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C4D254-2B2C-CA4F-BABE-96FB6F856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669"/>
          <a:stretch/>
        </p:blipFill>
        <p:spPr>
          <a:xfrm>
            <a:off x="874349" y="983100"/>
            <a:ext cx="10128554" cy="5443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2EBFF-266D-C646-B7C5-1919018DBDAE}"/>
              </a:ext>
            </a:extLst>
          </p:cNvPr>
          <p:cNvSpPr txBox="1"/>
          <p:nvPr/>
        </p:nvSpPr>
        <p:spPr>
          <a:xfrm>
            <a:off x="3794762" y="195944"/>
            <a:ext cx="4565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Модель снежного покрова</a:t>
            </a:r>
          </a:p>
        </p:txBody>
      </p:sp>
    </p:spTree>
    <p:extLst>
      <p:ext uri="{BB962C8B-B14F-4D97-AF65-F5344CB8AC3E}">
        <p14:creationId xmlns:p14="http://schemas.microsoft.com/office/powerpoint/2010/main" val="367421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E00D2-9A90-4D40-B9DD-35485D8E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01600"/>
            <a:ext cx="4051662" cy="2149987"/>
          </a:xfrm>
        </p:spPr>
        <p:txBody>
          <a:bodyPr>
            <a:normAutofit fontScale="90000"/>
          </a:bodyPr>
          <a:lstStyle/>
          <a:p>
            <a:r>
              <a:rPr lang="ru-RU" dirty="0"/>
              <a:t>Тепловой баланс поверхности Земли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589A40-BDC2-9C42-9B40-8974809D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2438400"/>
            <a:ext cx="3849624" cy="3785419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Солнечная радиация – основной источник энергии в Земной системе </a:t>
            </a:r>
            <a:r>
              <a:rPr lang="en-US" sz="2000" dirty="0"/>
              <a:t>(</a:t>
            </a:r>
            <a:r>
              <a:rPr lang="ru-RU" sz="2000" dirty="0"/>
              <a:t>солнечная постоянная – 1367 Вт/м</a:t>
            </a:r>
            <a:r>
              <a:rPr lang="ru-RU" sz="2000" baseline="30000" dirty="0"/>
              <a:t>2</a:t>
            </a:r>
            <a:r>
              <a:rPr lang="en-US" sz="2000" dirty="0"/>
              <a:t>,</a:t>
            </a:r>
            <a:r>
              <a:rPr lang="ru-RU" sz="2000" dirty="0"/>
              <a:t> геотермальный поток тепла – </a:t>
            </a:r>
            <a:r>
              <a:rPr lang="en-US" sz="2000" dirty="0"/>
              <a:t>~</a:t>
            </a:r>
            <a:r>
              <a:rPr lang="ru-RU" sz="2000" dirty="0"/>
              <a:t>0.1 Вт/м</a:t>
            </a:r>
            <a:r>
              <a:rPr lang="ru-RU" sz="2000" baseline="30000" dirty="0"/>
              <a:t>2</a:t>
            </a:r>
            <a:r>
              <a:rPr lang="en-US" sz="2000" dirty="0"/>
              <a:t>)</a:t>
            </a:r>
            <a:endParaRPr lang="ru-RU" sz="2000" dirty="0"/>
          </a:p>
          <a:p>
            <a:r>
              <a:rPr lang="ru-RU" sz="2000" dirty="0"/>
              <a:t>На поверхности Земли поглощается в 2.1 раза больше солнечной радиации, чем во всей толще атмосферы – подстилающая поверхность является основным источником тепла в Земной системе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FE216B-7938-A045-8E3D-C5D0311B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02410"/>
            <a:ext cx="6019331" cy="46499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903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567EAA-AD1B-0C4F-BD88-31087AA2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561" y="774098"/>
            <a:ext cx="9490968" cy="5908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3312E-D506-5440-9519-65F5AE5CFF2B}"/>
              </a:ext>
            </a:extLst>
          </p:cNvPr>
          <p:cNvSpPr txBox="1"/>
          <p:nvPr/>
        </p:nvSpPr>
        <p:spPr>
          <a:xfrm>
            <a:off x="2400297" y="163287"/>
            <a:ext cx="73484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Снежный покров в высокой растительности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617449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D6FF5AE-C00E-BB47-82CD-A7451AC94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395" y="627138"/>
            <a:ext cx="9421209" cy="6100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14D4C-6623-1C44-B314-4C3C0E8729C6}"/>
              </a:ext>
            </a:extLst>
          </p:cNvPr>
          <p:cNvSpPr txBox="1"/>
          <p:nvPr/>
        </p:nvSpPr>
        <p:spPr>
          <a:xfrm>
            <a:off x="3592284" y="-3"/>
            <a:ext cx="5222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Эффекты </a:t>
            </a:r>
            <a:r>
              <a:rPr lang="ru-RU" sz="3000" dirty="0" err="1"/>
              <a:t>метелевого</a:t>
            </a:r>
            <a:r>
              <a:rPr lang="ru-RU" sz="3000" dirty="0"/>
              <a:t> переноса</a:t>
            </a:r>
          </a:p>
        </p:txBody>
      </p:sp>
    </p:spTree>
    <p:extLst>
      <p:ext uri="{BB962C8B-B14F-4D97-AF65-F5344CB8AC3E}">
        <p14:creationId xmlns:p14="http://schemas.microsoft.com/office/powerpoint/2010/main" val="1442665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6E079-CBD2-7744-A01B-28EA731D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23" y="634181"/>
            <a:ext cx="3860510" cy="1622321"/>
          </a:xfrm>
        </p:spPr>
        <p:txBody>
          <a:bodyPr>
            <a:noAutofit/>
          </a:bodyPr>
          <a:lstStyle/>
          <a:p>
            <a:r>
              <a:rPr lang="ru-RU" sz="2400" dirty="0"/>
              <a:t>Пример годового хода снежного покрова (бассейн Северной Двины, </a:t>
            </a:r>
            <a:r>
              <a:rPr lang="en-US" sz="2400" dirty="0"/>
              <a:t>Marchuk E. et a., 2020</a:t>
            </a:r>
            <a:r>
              <a:rPr lang="ru-RU" sz="2400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329F11-749D-BE41-9FD8-3637D877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ru-RU" sz="2000" dirty="0"/>
              <a:t>Модель воспроизводит установление снежного покрова позже, чем в данных измерений</a:t>
            </a:r>
          </a:p>
          <a:p>
            <a:r>
              <a:rPr lang="ru-RU" sz="2000" dirty="0"/>
              <a:t>В данных измерений снежный покров быстрее сходит на открытых участках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810BE-13DD-FF4D-B1D9-2A614EDD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31288"/>
            <a:ext cx="6019331" cy="3792177"/>
          </a:xfrm>
          <a:prstGeom prst="rect">
            <a:avLst/>
          </a:prstGeom>
          <a:effectLst/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0A50C17-8A39-F646-906F-29616E49854E}"/>
              </a:ext>
            </a:extLst>
          </p:cNvPr>
          <p:cNvSpPr/>
          <p:nvPr/>
        </p:nvSpPr>
        <p:spPr>
          <a:xfrm>
            <a:off x="7501127" y="2906486"/>
            <a:ext cx="914400" cy="1583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70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969B04F-2910-C240-8411-BEE523C55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032" y="-17325"/>
            <a:ext cx="9801726" cy="68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44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Shape 4">
            <a:extLst>
              <a:ext uri="{FF2B5EF4-FFF2-40B4-BE49-F238E27FC236}">
                <a16:creationId xmlns:a16="http://schemas.microsoft.com/office/drawing/2014/main" id="{E9FBE5C9-3DA2-E54E-BF45-325FDEC43B8D}"/>
              </a:ext>
            </a:extLst>
          </p:cNvPr>
          <p:cNvSpPr txBox="1"/>
          <p:nvPr/>
        </p:nvSpPr>
        <p:spPr>
          <a:xfrm>
            <a:off x="-43425" y="253086"/>
            <a:ext cx="12188951" cy="648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spc="-1" dirty="0" err="1">
                <a:solidFill>
                  <a:schemeClr val="tx1"/>
                </a:solidFill>
                <a:ea typeface="+mj-ea"/>
                <a:cs typeface="+mj-cs"/>
              </a:rPr>
              <a:t>Теория</a:t>
            </a:r>
            <a:r>
              <a:rPr lang="en-US" sz="3600" kern="1200" spc="-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kern="1200" spc="-1" dirty="0" err="1">
                <a:solidFill>
                  <a:schemeClr val="tx1"/>
                </a:solidFill>
                <a:ea typeface="+mj-ea"/>
                <a:cs typeface="+mj-cs"/>
              </a:rPr>
              <a:t>подобия</a:t>
            </a:r>
            <a:r>
              <a:rPr lang="ru-RU" sz="3600" kern="1200" spc="-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ru-RU" sz="3600" spc="-1" dirty="0"/>
              <a:t>Монина-Обухова</a:t>
            </a:r>
            <a:r>
              <a:rPr lang="en-US" sz="3600" kern="1200" spc="-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kern="1200" spc="-1" dirty="0" err="1">
                <a:solidFill>
                  <a:schemeClr val="tx1"/>
                </a:solidFill>
                <a:ea typeface="+mj-ea"/>
                <a:cs typeface="+mj-cs"/>
              </a:rPr>
              <a:t>для</a:t>
            </a:r>
            <a:r>
              <a:rPr lang="en-US" sz="3600" kern="1200" spc="-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kern="1200" spc="-1" dirty="0" err="1">
                <a:solidFill>
                  <a:schemeClr val="tx1"/>
                </a:solidFill>
                <a:ea typeface="+mj-ea"/>
                <a:cs typeface="+mj-cs"/>
              </a:rPr>
              <a:t>приземного</a:t>
            </a:r>
            <a:r>
              <a:rPr lang="en-US" sz="3600" kern="1200" spc="-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kern="1200" spc="-1" dirty="0" err="1">
                <a:solidFill>
                  <a:schemeClr val="tx1"/>
                </a:solidFill>
                <a:ea typeface="+mj-ea"/>
                <a:cs typeface="+mj-cs"/>
              </a:rPr>
              <a:t>слоя</a:t>
            </a:r>
            <a:endParaRPr lang="en-US" sz="3600" kern="1200" spc="-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53E7DB-692A-B143-BB5E-658A1BE86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4" r="-2" b="-2"/>
          <a:stretch/>
        </p:blipFill>
        <p:spPr>
          <a:xfrm>
            <a:off x="108304" y="2456165"/>
            <a:ext cx="5942748" cy="39838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3B7534-E413-484B-8B70-C7DCC8E0D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" r="-2" b="-2"/>
          <a:stretch/>
        </p:blipFill>
        <p:spPr>
          <a:xfrm>
            <a:off x="6238921" y="2456165"/>
            <a:ext cx="5803323" cy="3890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D4E6C-E4F3-BD48-9453-0EDFF1635A80}"/>
              </a:ext>
            </a:extLst>
          </p:cNvPr>
          <p:cNvSpPr txBox="1"/>
          <p:nvPr/>
        </p:nvSpPr>
        <p:spPr>
          <a:xfrm>
            <a:off x="5644895" y="986143"/>
            <a:ext cx="6587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 err="1"/>
              <a:t>граничное</a:t>
            </a:r>
            <a:r>
              <a:rPr lang="en-US" sz="2200" spc="-1" dirty="0"/>
              <a:t> </a:t>
            </a:r>
            <a:r>
              <a:rPr lang="en-US" sz="2200" spc="-1" dirty="0" err="1"/>
              <a:t>условие</a:t>
            </a:r>
            <a:r>
              <a:rPr lang="en-US" sz="2200" spc="-1" dirty="0"/>
              <a:t> </a:t>
            </a:r>
            <a:r>
              <a:rPr lang="en-US" sz="2200" spc="-1" dirty="0" err="1"/>
              <a:t>для</a:t>
            </a:r>
            <a:r>
              <a:rPr lang="en-US" sz="2200" spc="-1" dirty="0"/>
              <a:t> </a:t>
            </a:r>
            <a:r>
              <a:rPr lang="en-US" sz="2200" spc="-1" dirty="0" err="1"/>
              <a:t>модели</a:t>
            </a:r>
            <a:r>
              <a:rPr lang="en-US" sz="2200" spc="-1" dirty="0"/>
              <a:t> </a:t>
            </a:r>
            <a:r>
              <a:rPr lang="en-US" sz="2200" spc="-1" dirty="0" err="1"/>
              <a:t>деятельного</a:t>
            </a:r>
            <a:r>
              <a:rPr lang="en-US" sz="2200" spc="-1" dirty="0"/>
              <a:t> </a:t>
            </a:r>
            <a:r>
              <a:rPr lang="ru-RU" sz="2200" spc="-1" dirty="0"/>
              <a:t>слоя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spc="-1" dirty="0"/>
              <a:t>обобщение теории логарифмического слоя на случай стратифицированной жидкости</a:t>
            </a:r>
            <a:r>
              <a:rPr lang="en-US" sz="2200" spc="-1" dirty="0"/>
              <a:t>)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879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5D9913-B82A-ED41-8139-3B18A77D1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762" y="790423"/>
            <a:ext cx="9023700" cy="5887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E6D5C-82F0-174D-9E69-7A7641DFFD23}"/>
              </a:ext>
            </a:extLst>
          </p:cNvPr>
          <p:cNvSpPr txBox="1"/>
          <p:nvPr/>
        </p:nvSpPr>
        <p:spPr>
          <a:xfrm>
            <a:off x="604434" y="179614"/>
            <a:ext cx="11220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/>
              <a:t>Зависимость параметра аэродинамической шероховатости от стратификации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DF9340-9488-B749-B8AB-C6AC5EA24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642" y="2116370"/>
            <a:ext cx="2061045" cy="2880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9A2B5-206F-D140-9D92-22C8B089F0E1}"/>
              </a:ext>
            </a:extLst>
          </p:cNvPr>
          <p:cNvSpPr txBox="1"/>
          <p:nvPr/>
        </p:nvSpPr>
        <p:spPr>
          <a:xfrm>
            <a:off x="9258301" y="5045532"/>
            <a:ext cx="197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С.С. </a:t>
            </a:r>
            <a:r>
              <a:rPr lang="ru-RU" dirty="0" err="1"/>
              <a:t>Зилитинкевич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en-US" dirty="0"/>
              <a:t>1936 - 2021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4413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F41C15D-19F5-BE4B-8BA4-F4EE2DFFF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51"/>
          <a:stretch/>
        </p:blipFill>
        <p:spPr>
          <a:xfrm>
            <a:off x="2870806" y="1265758"/>
            <a:ext cx="9323958" cy="5042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AE52B-F8B6-9A4E-9838-F41588F4F45C}"/>
              </a:ext>
            </a:extLst>
          </p:cNvPr>
          <p:cNvSpPr txBox="1"/>
          <p:nvPr/>
        </p:nvSpPr>
        <p:spPr>
          <a:xfrm>
            <a:off x="940099" y="152903"/>
            <a:ext cx="10370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Аэродинамический и термический параметры шероховатости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79406-7472-A341-8FE1-999FD68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18" y="2321740"/>
            <a:ext cx="3481866" cy="125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42BB1F-9182-8047-A949-9EE847271751}"/>
              </a:ext>
            </a:extLst>
          </p:cNvPr>
          <p:cNvSpPr txBox="1"/>
          <p:nvPr/>
        </p:nvSpPr>
        <p:spPr>
          <a:xfrm>
            <a:off x="28777" y="3997820"/>
            <a:ext cx="4004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Поток импульса через шероховатую поверхность осуществляется за счёт перепада давления и касательного трения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Поток тепла – за счёт только теплопроводности (аналог касательного трения)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7F1DCB-0472-5E4A-8C1E-70D750F8A210}"/>
                  </a:ext>
                </a:extLst>
              </p:cNvPr>
              <p:cNvSpPr txBox="1"/>
              <p:nvPr/>
            </p:nvSpPr>
            <p:spPr>
              <a:xfrm>
                <a:off x="1148614" y="2279326"/>
                <a:ext cx="406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7F1DCB-0472-5E4A-8C1E-70D750F8A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14" y="2279326"/>
                <a:ext cx="406971" cy="369332"/>
              </a:xfrm>
              <a:prstGeom prst="rect">
                <a:avLst/>
              </a:prstGeom>
              <a:blipFill>
                <a:blip r:embed="rId4"/>
                <a:stretch>
                  <a:fillRect l="-15152" r="-3030" b="-193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87C784-468D-7748-AA90-8F55642BA36F}"/>
                  </a:ext>
                </a:extLst>
              </p:cNvPr>
              <p:cNvSpPr txBox="1"/>
              <p:nvPr/>
            </p:nvSpPr>
            <p:spPr>
              <a:xfrm>
                <a:off x="2870806" y="2424939"/>
                <a:ext cx="4047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87C784-468D-7748-AA90-8F55642BA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806" y="2424939"/>
                <a:ext cx="404726" cy="369332"/>
              </a:xfrm>
              <a:prstGeom prst="rect">
                <a:avLst/>
              </a:prstGeom>
              <a:blipFill>
                <a:blip r:embed="rId5"/>
                <a:stretch>
                  <a:fillRect l="-15152" b="-2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171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7B447-F9A5-4F4F-804A-79897E39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Параметр термической шероховатости: эмпирические данные </a:t>
            </a:r>
            <a:r>
              <a:rPr lang="ru-RU" sz="3300" i="1" dirty="0"/>
              <a:t>(</a:t>
            </a:r>
            <a:r>
              <a:rPr lang="en-US" sz="3300" i="1" dirty="0" err="1"/>
              <a:t>Varentsov</a:t>
            </a:r>
            <a:r>
              <a:rPr lang="en-US" sz="3300" i="1" dirty="0"/>
              <a:t> et al., submitted</a:t>
            </a:r>
            <a:r>
              <a:rPr lang="ru-RU" sz="3300" i="1" dirty="0"/>
              <a:t>)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DFFFAA-8D8E-A440-82A1-49FD2DD5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22" y="1825625"/>
            <a:ext cx="35107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Данные измерений</a:t>
            </a:r>
            <a:r>
              <a:rPr lang="ru-RU" sz="2400" dirty="0"/>
              <a:t>:</a:t>
            </a:r>
          </a:p>
          <a:p>
            <a:r>
              <a:rPr lang="ru-RU" sz="2400" dirty="0"/>
              <a:t>потоки тепла и импульса</a:t>
            </a:r>
          </a:p>
          <a:p>
            <a:r>
              <a:rPr lang="ru-RU" sz="2400" dirty="0"/>
              <a:t>скорость ветра </a:t>
            </a:r>
          </a:p>
          <a:p>
            <a:r>
              <a:rPr lang="ru-RU" sz="2400" dirty="0"/>
              <a:t>температура воздуха и поверхности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95941-A670-0D4A-B97D-FEC4520E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" y="5140669"/>
            <a:ext cx="6251966" cy="1482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73AC9-3163-4E42-BD25-B18A25D0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509079" cy="4975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9387A-E637-EE4A-86AB-DE1D07ED37A6}"/>
              </a:ext>
            </a:extLst>
          </p:cNvPr>
          <p:cNvSpPr txBox="1"/>
          <p:nvPr/>
        </p:nvSpPr>
        <p:spPr>
          <a:xfrm>
            <a:off x="838200" y="4552669"/>
            <a:ext cx="4693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Из теории подобия Монина-Обухова: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48DB77-AE02-CB46-BF23-89AF7221F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19"/>
          <a:stretch/>
        </p:blipFill>
        <p:spPr>
          <a:xfrm>
            <a:off x="3882817" y="1620216"/>
            <a:ext cx="2445032" cy="28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55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41B44D-6E52-C342-BF5F-C9933BDB8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031" y="741437"/>
            <a:ext cx="10239938" cy="5887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81D6EC-306B-2046-A285-0B6C24F25BCA}"/>
              </a:ext>
            </a:extLst>
          </p:cNvPr>
          <p:cNvSpPr txBox="1"/>
          <p:nvPr/>
        </p:nvSpPr>
        <p:spPr>
          <a:xfrm>
            <a:off x="645351" y="71965"/>
            <a:ext cx="11129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Параметризация суммарного испарения с почвы и растительности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261819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70EF9-863B-714C-BDE6-0362DD0E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91" y="97571"/>
            <a:ext cx="9224117" cy="1325563"/>
          </a:xfrm>
        </p:spPr>
        <p:txBody>
          <a:bodyPr/>
          <a:lstStyle/>
          <a:p>
            <a:r>
              <a:rPr lang="ru-RU" dirty="0"/>
              <a:t>Концепция сопротивлений </a:t>
            </a:r>
            <a:br>
              <a:rPr lang="ru-RU" dirty="0"/>
            </a:br>
            <a:r>
              <a:rPr lang="ru-RU" sz="4000" i="1" dirty="0"/>
              <a:t>(сосудистые растения)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27CAEB-C14E-524C-9B19-611A93A83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16" b="17109"/>
          <a:stretch/>
        </p:blipFill>
        <p:spPr>
          <a:xfrm>
            <a:off x="9952073" y="167852"/>
            <a:ext cx="1951456" cy="19869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3941C5-78C0-3F4D-A2B6-86DDB5F0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59909"/>
            <a:ext cx="3683001" cy="13338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D44ED-DD6A-C745-B6BD-DC2386C0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271" y="2352107"/>
            <a:ext cx="7137750" cy="4149458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06AA38E-93F9-CF43-BA9D-CC0FC9169CF0}"/>
              </a:ext>
            </a:extLst>
          </p:cNvPr>
          <p:cNvCxnSpPr>
            <a:cxnSpLocks/>
          </p:cNvCxnSpPr>
          <p:nvPr/>
        </p:nvCxnSpPr>
        <p:spPr>
          <a:xfrm flipV="1">
            <a:off x="11103429" y="2008415"/>
            <a:ext cx="0" cy="1986981"/>
          </a:xfrm>
          <a:prstGeom prst="straightConnector1">
            <a:avLst/>
          </a:prstGeom>
          <a:ln w="889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C0F46C-4577-E043-AC01-84B5A0A72475}"/>
              </a:ext>
            </a:extLst>
          </p:cNvPr>
          <p:cNvSpPr txBox="1"/>
          <p:nvPr/>
        </p:nvSpPr>
        <p:spPr>
          <a:xfrm>
            <a:off x="28054" y="5032103"/>
            <a:ext cx="2791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Аэродинамическое </a:t>
            </a:r>
          </a:p>
          <a:p>
            <a:pPr algn="ctr"/>
            <a:r>
              <a:rPr lang="ru-RU" sz="2400" dirty="0"/>
              <a:t>сопротивление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EDF89-F803-9E4B-90B1-C52DC8A54FCD}"/>
              </a:ext>
            </a:extLst>
          </p:cNvPr>
          <p:cNvSpPr txBox="1"/>
          <p:nvPr/>
        </p:nvSpPr>
        <p:spPr>
          <a:xfrm>
            <a:off x="2743203" y="5117792"/>
            <a:ext cx="2256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Устьичное</a:t>
            </a:r>
            <a:r>
              <a:rPr lang="ru-RU" sz="2400" dirty="0"/>
              <a:t> сопротивление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10C8309-2300-6A4A-B163-A997F8B815D4}"/>
              </a:ext>
            </a:extLst>
          </p:cNvPr>
          <p:cNvCxnSpPr/>
          <p:nvPr/>
        </p:nvCxnSpPr>
        <p:spPr>
          <a:xfrm>
            <a:off x="1603181" y="4523026"/>
            <a:ext cx="0" cy="56639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FF932D5-4576-DA43-BA73-811CA6C043D2}"/>
              </a:ext>
            </a:extLst>
          </p:cNvPr>
          <p:cNvCxnSpPr/>
          <p:nvPr/>
        </p:nvCxnSpPr>
        <p:spPr>
          <a:xfrm>
            <a:off x="3682354" y="4561127"/>
            <a:ext cx="0" cy="566396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857BB23-0FF7-664B-83DB-263926AD5789}"/>
              </a:ext>
            </a:extLst>
          </p:cNvPr>
          <p:cNvSpPr txBox="1"/>
          <p:nvPr/>
        </p:nvSpPr>
        <p:spPr>
          <a:xfrm>
            <a:off x="645608" y="1661485"/>
            <a:ext cx="4054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Функции ФАР, температуры, влажности воздуха, влажности почвы, …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4007F3F-BD40-BE40-9471-37343AE20E43}"/>
              </a:ext>
            </a:extLst>
          </p:cNvPr>
          <p:cNvCxnSpPr>
            <a:cxnSpLocks/>
          </p:cNvCxnSpPr>
          <p:nvPr/>
        </p:nvCxnSpPr>
        <p:spPr>
          <a:xfrm flipV="1">
            <a:off x="3279582" y="2861814"/>
            <a:ext cx="0" cy="59809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9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593C9-3A8D-EE43-8F2E-F9B310CA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29266"/>
            <a:ext cx="5102351" cy="1676603"/>
          </a:xfrm>
        </p:spPr>
        <p:txBody>
          <a:bodyPr>
            <a:normAutofit/>
          </a:bodyPr>
          <a:lstStyle/>
          <a:p>
            <a:r>
              <a:rPr lang="ru-RU" dirty="0"/>
              <a:t>Атмосфера как тепловая машина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39683-3820-FE42-A30F-A8669FC7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438400"/>
            <a:ext cx="5102351" cy="3785419"/>
          </a:xfrm>
        </p:spPr>
        <p:txBody>
          <a:bodyPr>
            <a:normAutofit/>
          </a:bodyPr>
          <a:lstStyle/>
          <a:p>
            <a:r>
              <a:rPr lang="ru-RU" sz="2000" dirty="0"/>
              <a:t>Различный приток радиации на разных широтах и различное альбедо суши и океана создаёт градиент температуры воздуха, градиент давления и тем самым основные моды атмосферной циркуляции (атмосферы действует как тепловая машина)</a:t>
            </a:r>
          </a:p>
          <a:p>
            <a:r>
              <a:rPr lang="ru-RU" sz="2000" dirty="0"/>
              <a:t>Правильное воспроизведение потоков тепла и влаги между поверхностью и атмосферой – ключевое условие успешного воспроизведения погоды и климата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594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A85D06-FFAB-A54C-850A-929FE120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99" y="694945"/>
            <a:ext cx="2867377" cy="2322576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F2FCF1-40C5-4745-BC4E-8C2DE7BFE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841" y="3721608"/>
            <a:ext cx="3600893" cy="23225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9773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42A55-DD7D-2344-9456-D481EC06F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>
          <a:xfrm>
            <a:off x="3737565" y="496447"/>
            <a:ext cx="7489292" cy="5969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86B9D-40AA-554A-9C0C-CBB52381C935}"/>
              </a:ext>
            </a:extLst>
          </p:cNvPr>
          <p:cNvSpPr txBox="1"/>
          <p:nvPr/>
        </p:nvSpPr>
        <p:spPr>
          <a:xfrm>
            <a:off x="270825" y="932162"/>
            <a:ext cx="35990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USGS GLCC v2.0</a:t>
            </a:r>
            <a:endParaRPr lang="ru-RU" sz="2000" b="1" dirty="0"/>
          </a:p>
          <a:p>
            <a:r>
              <a:rPr lang="en-US" sz="2000" b="1" dirty="0"/>
              <a:t>(Global Land Cover</a:t>
            </a:r>
            <a:r>
              <a:rPr lang="ru-RU" sz="2000" b="1" dirty="0"/>
              <a:t> </a:t>
            </a:r>
            <a:r>
              <a:rPr lang="en-US" sz="2000" b="1" dirty="0"/>
              <a:t>Characterization),</a:t>
            </a:r>
            <a:endParaRPr lang="ru-RU" sz="2000" b="1" dirty="0"/>
          </a:p>
          <a:p>
            <a:r>
              <a:rPr lang="en-US" sz="2000" b="1" dirty="0"/>
              <a:t>1 km</a:t>
            </a:r>
            <a:r>
              <a:rPr lang="ru-RU" sz="2000" b="1" dirty="0"/>
              <a:t>, </a:t>
            </a:r>
            <a:r>
              <a:rPr lang="en-US" sz="2000" b="1" dirty="0"/>
              <a:t>2000</a:t>
            </a:r>
          </a:p>
          <a:p>
            <a:endParaRPr lang="en-US" sz="2000" dirty="0"/>
          </a:p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-US" sz="2000" dirty="0" err="1"/>
              <a:t>Clusterization</a:t>
            </a:r>
            <a:r>
              <a:rPr lang="en-US" sz="2000" dirty="0"/>
              <a:t> by</a:t>
            </a:r>
            <a:r>
              <a:rPr lang="ru-RU" sz="2000" dirty="0"/>
              <a:t> </a:t>
            </a:r>
            <a:r>
              <a:rPr lang="en-US" sz="2000" dirty="0"/>
              <a:t>k</a:t>
            </a:r>
            <a:r>
              <a:rPr lang="ru-RU" sz="2000" dirty="0"/>
              <a:t>-</a:t>
            </a:r>
            <a:r>
              <a:rPr lang="en-US" sz="2000" dirty="0"/>
              <a:t>means using monthly maxima of</a:t>
            </a:r>
            <a:r>
              <a:rPr lang="ru-RU" sz="2000" dirty="0"/>
              <a:t> </a:t>
            </a:r>
            <a:r>
              <a:rPr lang="en-US" sz="2000" dirty="0"/>
              <a:t>NDVI in</a:t>
            </a:r>
            <a:r>
              <a:rPr lang="ru-RU" sz="2000" dirty="0"/>
              <a:t> 1992-93</a:t>
            </a:r>
            <a:r>
              <a:rPr lang="en-US" sz="2000" dirty="0"/>
              <a:t> (AVHRR </a:t>
            </a:r>
            <a:r>
              <a:rPr lang="ru-RU" sz="2000" dirty="0"/>
              <a:t>1 </a:t>
            </a:r>
            <a:r>
              <a:rPr lang="en-US" sz="2000" dirty="0"/>
              <a:t>km)</a:t>
            </a:r>
            <a:endParaRPr lang="ru-RU" sz="2000" dirty="0"/>
          </a:p>
          <a:p>
            <a:pPr marL="259232" indent="-259232">
              <a:spcBef>
                <a:spcPts val="544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94 classes of</a:t>
            </a:r>
            <a:r>
              <a:rPr lang="ru-RU" sz="2000" dirty="0"/>
              <a:t> </a:t>
            </a:r>
            <a:r>
              <a:rPr lang="en-US" sz="2000" dirty="0"/>
              <a:t>Global Ecosystems (Olson 1994)</a:t>
            </a:r>
          </a:p>
          <a:p>
            <a:pPr marL="259232" indent="-259232">
              <a:spcBef>
                <a:spcPts val="544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Mapping of ecosystem types to</a:t>
            </a:r>
            <a:r>
              <a:rPr lang="ru-RU" sz="2000" dirty="0"/>
              <a:t> </a:t>
            </a:r>
            <a:r>
              <a:rPr lang="en-US" sz="2000" dirty="0"/>
              <a:t>SiB1 types</a:t>
            </a:r>
            <a:r>
              <a:rPr lang="ru-RU" sz="2000" dirty="0"/>
              <a:t> + </a:t>
            </a:r>
            <a:r>
              <a:rPr lang="en-US" sz="2000" dirty="0"/>
              <a:t>wetlands</a:t>
            </a:r>
          </a:p>
          <a:p>
            <a:pPr marL="259232" indent="-259232">
              <a:spcBef>
                <a:spcPts val="544"/>
              </a:spcBef>
              <a:buFont typeface="Courier New" panose="02070309020205020404" pitchFamily="49" charset="0"/>
              <a:buChar char="o"/>
            </a:pPr>
            <a:endParaRPr lang="ru-RU" sz="2000" dirty="0"/>
          </a:p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-US" sz="2000" b="1" dirty="0"/>
              <a:t>Precision</a:t>
            </a:r>
            <a:r>
              <a:rPr lang="ru-RU" sz="2000" b="1" dirty="0"/>
              <a:t>:</a:t>
            </a:r>
            <a:endParaRPr lang="en-US" sz="2000" b="1" dirty="0"/>
          </a:p>
          <a:p>
            <a:r>
              <a:rPr lang="en-US" sz="2000" dirty="0"/>
              <a:t>LAI</a:t>
            </a:r>
            <a:r>
              <a:rPr lang="ru-RU" sz="2000" dirty="0"/>
              <a:t>/</a:t>
            </a:r>
            <a:r>
              <a:rPr lang="en-US" sz="2000" dirty="0"/>
              <a:t>area</a:t>
            </a:r>
            <a:r>
              <a:rPr lang="ru-RU" sz="2000" dirty="0"/>
              <a:t> – </a:t>
            </a:r>
            <a:r>
              <a:rPr lang="en-US" sz="2000" dirty="0"/>
              <a:t>90.2%</a:t>
            </a:r>
          </a:p>
          <a:p>
            <a:r>
              <a:rPr lang="en-US" sz="2000" dirty="0"/>
              <a:t>z0/area</a:t>
            </a:r>
            <a:r>
              <a:rPr lang="ru-RU" sz="2000" dirty="0"/>
              <a:t> – </a:t>
            </a:r>
            <a:r>
              <a:rPr lang="en-US" sz="2000" dirty="0"/>
              <a:t> 87.8%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48419F-048F-9046-849D-C659F9505755}"/>
              </a:ext>
            </a:extLst>
          </p:cNvPr>
          <p:cNvSpPr/>
          <p:nvPr/>
        </p:nvSpPr>
        <p:spPr>
          <a:xfrm>
            <a:off x="1663555" y="162774"/>
            <a:ext cx="8864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spc="-1" dirty="0">
                <a:solidFill>
                  <a:srgbClr val="002060"/>
                </a:solidFill>
              </a:rPr>
              <a:t>Распределение типов поверхности (</a:t>
            </a:r>
            <a:r>
              <a:rPr lang="en-US" sz="3000" spc="-1" dirty="0">
                <a:solidFill>
                  <a:srgbClr val="002060"/>
                </a:solidFill>
              </a:rPr>
              <a:t>USGS GLCC v2.0</a:t>
            </a:r>
            <a:r>
              <a:rPr lang="ru-RU" sz="3000" spc="-1" dirty="0">
                <a:solidFill>
                  <a:srgbClr val="002060"/>
                </a:solidFill>
              </a:rPr>
              <a:t>)</a:t>
            </a:r>
            <a:endParaRPr lang="en-US" sz="3000" spc="-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BC687-542E-224C-88A8-3AF14AA96BCD}"/>
              </a:ext>
            </a:extLst>
          </p:cNvPr>
          <p:cNvSpPr txBox="1"/>
          <p:nvPr/>
        </p:nvSpPr>
        <p:spPr>
          <a:xfrm>
            <a:off x="4182454" y="6274078"/>
            <a:ext cx="7825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0070C0"/>
                </a:solidFill>
              </a:rPr>
              <a:t>… переход к концепции функциональных типов растительности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19227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DE505-6C88-7C4A-A44E-BB74ABC9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19" y="135851"/>
            <a:ext cx="10772474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5200" dirty="0"/>
              <a:t>Специальный случай: </a:t>
            </a:r>
            <a:r>
              <a:rPr lang="ru-RU" sz="5200" dirty="0" err="1"/>
              <a:t>моховый</a:t>
            </a:r>
            <a:r>
              <a:rPr lang="ru-RU" sz="5200" dirty="0"/>
              <a:t> покров</a:t>
            </a:r>
            <a:endParaRPr lang="en-US" sz="5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26056D-3C28-9D42-BD83-9A856C0CD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r="30858" b="2"/>
          <a:stretch/>
        </p:blipFill>
        <p:spPr>
          <a:xfrm>
            <a:off x="76897" y="1684031"/>
            <a:ext cx="3466395" cy="33463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90BF06-C471-1F4C-9913-C43926A4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04" y="1924774"/>
            <a:ext cx="5093086" cy="2877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79975D-27CF-8546-89A8-2306747B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216" y="1690383"/>
            <a:ext cx="3466395" cy="3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2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86171-D1AC-0843-A4A4-3EC646F70617}"/>
              </a:ext>
            </a:extLst>
          </p:cNvPr>
          <p:cNvSpPr txBox="1"/>
          <p:nvPr/>
        </p:nvSpPr>
        <p:spPr>
          <a:xfrm>
            <a:off x="1008184" y="76058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Гидравлическая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характеристика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мхов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Voortman</a:t>
            </a:r>
            <a:r>
              <a:rPr lang="en-US" sz="3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al., 2014)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08771B-FF5E-9C47-B6E0-94347356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30" y="1204230"/>
            <a:ext cx="9208058" cy="55478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F3961F-40C3-004E-ACC8-DBA65611D6F2}"/>
              </a:ext>
            </a:extLst>
          </p:cNvPr>
          <p:cNvSpPr/>
          <p:nvPr/>
        </p:nvSpPr>
        <p:spPr>
          <a:xfrm>
            <a:off x="228600" y="6073687"/>
            <a:ext cx="849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Open Sans"/>
              </a:rPr>
              <a:t>Оптимальные значения параметров </a:t>
            </a:r>
            <a:r>
              <a:rPr lang="en" sz="2000" dirty="0">
                <a:solidFill>
                  <a:srgbClr val="0070C0"/>
                </a:solidFill>
                <a:latin typeface="Open Sans"/>
              </a:rPr>
              <a:t> (2.17 &lt; </a:t>
            </a:r>
            <a:r>
              <a:rPr lang="en" sz="2000" i="1" dirty="0">
                <a:solidFill>
                  <a:srgbClr val="0070C0"/>
                </a:solidFill>
                <a:latin typeface="Open Sans"/>
              </a:rPr>
              <a:t>n</a:t>
            </a:r>
            <a:r>
              <a:rPr lang="en" sz="2000" dirty="0">
                <a:solidFill>
                  <a:srgbClr val="0070C0"/>
                </a:solidFill>
                <a:latin typeface="Open Sans"/>
              </a:rPr>
              <a:t> &lt; 2.35 </a:t>
            </a:r>
            <a:r>
              <a:rPr lang="ru-RU" sz="2000" dirty="0">
                <a:solidFill>
                  <a:srgbClr val="0070C0"/>
                </a:solidFill>
                <a:latin typeface="Open Sans"/>
              </a:rPr>
              <a:t>и</a:t>
            </a:r>
            <a:r>
              <a:rPr lang="en" sz="2000" dirty="0">
                <a:solidFill>
                  <a:srgbClr val="0070C0"/>
                </a:solidFill>
                <a:latin typeface="Open Sans"/>
              </a:rPr>
              <a:t> 0.08 &lt; </a:t>
            </a:r>
            <a:r>
              <a:rPr lang="el-GR" sz="2000" dirty="0">
                <a:solidFill>
                  <a:srgbClr val="0070C0"/>
                </a:solidFill>
                <a:latin typeface="Open Sans"/>
              </a:rPr>
              <a:t>α &lt; 0.13 </a:t>
            </a:r>
            <a:r>
              <a:rPr lang="ru-RU" sz="2000" dirty="0">
                <a:solidFill>
                  <a:srgbClr val="0070C0"/>
                </a:solidFill>
                <a:latin typeface="Open Sans"/>
              </a:rPr>
              <a:t>см</a:t>
            </a:r>
            <a:r>
              <a:rPr lang="en" sz="2000" baseline="30000" dirty="0">
                <a:solidFill>
                  <a:srgbClr val="0070C0"/>
                </a:solidFill>
                <a:latin typeface="Open Sans"/>
              </a:rPr>
              <a:t>−1</a:t>
            </a:r>
            <a:r>
              <a:rPr lang="en" sz="2000" dirty="0">
                <a:solidFill>
                  <a:srgbClr val="0070C0"/>
                </a:solidFill>
                <a:latin typeface="Open Sans"/>
              </a:rPr>
              <a:t>) </a:t>
            </a:r>
            <a:r>
              <a:rPr lang="ru-RU" sz="2000" dirty="0">
                <a:solidFill>
                  <a:srgbClr val="0070C0"/>
                </a:solidFill>
                <a:latin typeface="Open Sans"/>
              </a:rPr>
              <a:t>близки к характерным значениям супесчаной почвы</a:t>
            </a:r>
            <a:r>
              <a:rPr lang="en" sz="2000" dirty="0">
                <a:solidFill>
                  <a:srgbClr val="0070C0"/>
                </a:solidFill>
                <a:latin typeface="Open Sans"/>
              </a:rPr>
              <a:t>. 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6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5696CF-CD1A-7743-B546-CA7F13F72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248" y="869708"/>
            <a:ext cx="10098140" cy="5932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25A6C2-B21A-574A-A43F-7AF5C0463E34}"/>
              </a:ext>
            </a:extLst>
          </p:cNvPr>
          <p:cNvSpPr txBox="1"/>
          <p:nvPr/>
        </p:nvSpPr>
        <p:spPr>
          <a:xfrm>
            <a:off x="1601853" y="39305"/>
            <a:ext cx="89882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dirty="0"/>
              <a:t>Экспериментальные данные о конвективном переносе тепла </a:t>
            </a:r>
          </a:p>
          <a:p>
            <a:pPr algn="ctr"/>
            <a:r>
              <a:rPr lang="ru-RU" sz="2600" dirty="0"/>
              <a:t>внутри мохового покрова</a:t>
            </a:r>
          </a:p>
        </p:txBody>
      </p:sp>
    </p:spTree>
    <p:extLst>
      <p:ext uri="{BB962C8B-B14F-4D97-AF65-F5344CB8AC3E}">
        <p14:creationId xmlns:p14="http://schemas.microsoft.com/office/powerpoint/2010/main" val="1270281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3C23F-B6DB-FF40-BE60-DE3063EC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159051"/>
            <a:ext cx="10972120" cy="1144682"/>
          </a:xfrm>
        </p:spPr>
        <p:txBody>
          <a:bodyPr>
            <a:normAutofit fontScale="90000"/>
          </a:bodyPr>
          <a:lstStyle/>
          <a:p>
            <a:r>
              <a:rPr lang="ru-RU" dirty="0"/>
              <a:t>Линейная теория конвективной неустойчивости-1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74E7E-C319-E244-ABEB-42644914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1" y="1271073"/>
            <a:ext cx="8204200" cy="231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AA1A47-D7E2-8B43-8083-B9450447D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79" y="3032616"/>
            <a:ext cx="4457700" cy="3683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2DB61-6233-8443-86B3-0B1269363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33" y="3758396"/>
            <a:ext cx="4762538" cy="2381269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D55E2F4-8DD2-4947-83E0-74B6FADB858F}"/>
              </a:ext>
            </a:extLst>
          </p:cNvPr>
          <p:cNvCxnSpPr/>
          <p:nvPr/>
        </p:nvCxnSpPr>
        <p:spPr>
          <a:xfrm>
            <a:off x="5763986" y="2415755"/>
            <a:ext cx="1845977" cy="8826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400C0F-C093-2542-84F3-D86C2D85C304}"/>
              </a:ext>
            </a:extLst>
          </p:cNvPr>
          <p:cNvSpPr txBox="1"/>
          <p:nvPr/>
        </p:nvSpPr>
        <p:spPr>
          <a:xfrm>
            <a:off x="5453348" y="3097965"/>
            <a:ext cx="1807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Линеаризация </a:t>
            </a:r>
          </a:p>
          <a:p>
            <a:r>
              <a:rPr lang="ru-RU" dirty="0">
                <a:solidFill>
                  <a:srgbClr val="0070C0"/>
                </a:solidFill>
              </a:rPr>
              <a:t>относительно </a:t>
            </a:r>
          </a:p>
          <a:p>
            <a:r>
              <a:rPr lang="ru-RU" dirty="0">
                <a:solidFill>
                  <a:srgbClr val="0070C0"/>
                </a:solidFill>
              </a:rPr>
              <a:t>состояния покоя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A4DAB-0504-2A47-AABE-252E7AC50D93}"/>
              </a:ext>
            </a:extLst>
          </p:cNvPr>
          <p:cNvSpPr txBox="1"/>
          <p:nvPr/>
        </p:nvSpPr>
        <p:spPr>
          <a:xfrm>
            <a:off x="9029701" y="1271073"/>
            <a:ext cx="2916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Задача</a:t>
            </a:r>
            <a:r>
              <a:rPr lang="ru-RU" sz="2000" dirty="0"/>
              <a:t>: найти условия </a:t>
            </a:r>
          </a:p>
          <a:p>
            <a:r>
              <a:rPr lang="ru-RU" sz="2000" dirty="0"/>
              <a:t>развития свободной конвекции в пористой среде (</a:t>
            </a:r>
            <a:r>
              <a:rPr lang="ru-RU" sz="2000" dirty="0" err="1"/>
              <a:t>моховый</a:t>
            </a:r>
            <a:r>
              <a:rPr lang="ru-RU" sz="2000" dirty="0"/>
              <a:t> покров)</a:t>
            </a:r>
          </a:p>
        </p:txBody>
      </p:sp>
    </p:spTree>
    <p:extLst>
      <p:ext uri="{BB962C8B-B14F-4D97-AF65-F5344CB8AC3E}">
        <p14:creationId xmlns:p14="http://schemas.microsoft.com/office/powerpoint/2010/main" val="801612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784C3-24B9-5B40-8EC2-54365774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Линейная теория конвективной неустойчивости-2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0B2204-2A5F-6A48-AFAF-6C4A13250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629" y="1283329"/>
            <a:ext cx="6132053" cy="17829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9FF971-4285-5745-A6EB-66EB7F5D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525" y="3729486"/>
            <a:ext cx="4000330" cy="1909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F559F-C3B0-5843-AF84-2C81ABE352BC}"/>
              </a:ext>
            </a:extLst>
          </p:cNvPr>
          <p:cNvSpPr txBox="1"/>
          <p:nvPr/>
        </p:nvSpPr>
        <p:spPr>
          <a:xfrm>
            <a:off x="5496756" y="5688100"/>
            <a:ext cx="333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moss porosity depending on species: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60-93 %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06BA8B-D17E-9B4B-B39D-2A3C8823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391" y="3094773"/>
            <a:ext cx="1422400" cy="368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5BA4C7-BBC1-BA49-9C7D-0560F699E3AF}"/>
                  </a:ext>
                </a:extLst>
              </p:cNvPr>
              <p:cNvSpPr txBox="1"/>
              <p:nvPr/>
            </p:nvSpPr>
            <p:spPr>
              <a:xfrm>
                <a:off x="7185846" y="2964917"/>
                <a:ext cx="2429576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5BA4C7-BBC1-BA49-9C7D-0560F699E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846" y="2964917"/>
                <a:ext cx="2429576" cy="602857"/>
              </a:xfrm>
              <a:prstGeom prst="rect">
                <a:avLst/>
              </a:prstGeom>
              <a:blipFill>
                <a:blip r:embed="rId5"/>
                <a:stretch>
                  <a:fillRect l="-521" b="-61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77F4B-5A9B-4A45-A9F4-AEBE939DE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855" y="4367671"/>
            <a:ext cx="2641600" cy="161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E42E57-8234-F542-ABCD-04BD09CCB57A}"/>
              </a:ext>
            </a:extLst>
          </p:cNvPr>
          <p:cNvSpPr txBox="1"/>
          <p:nvPr/>
        </p:nvSpPr>
        <p:spPr>
          <a:xfrm>
            <a:off x="9398855" y="3721340"/>
            <a:ext cx="2621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Carman-</a:t>
            </a:r>
            <a:r>
              <a:rPr lang="en-US" dirty="0" err="1"/>
              <a:t>Cozeny</a:t>
            </a:r>
            <a:r>
              <a:rPr lang="en-US" dirty="0"/>
              <a:t> theory</a:t>
            </a:r>
          </a:p>
          <a:p>
            <a:r>
              <a:rPr lang="en-US" dirty="0"/>
              <a:t>for hydraulic conductivity: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841B07-711B-A542-B48A-FCC1D096EC5A}"/>
                  </a:ext>
                </a:extLst>
              </p:cNvPr>
              <p:cNvSpPr txBox="1"/>
              <p:nvPr/>
            </p:nvSpPr>
            <p:spPr>
              <a:xfrm>
                <a:off x="9294597" y="6123089"/>
                <a:ext cx="641651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841B07-711B-A542-B48A-FCC1D096E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597" y="6123089"/>
                <a:ext cx="641651" cy="298415"/>
              </a:xfrm>
              <a:prstGeom prst="rect">
                <a:avLst/>
              </a:prstGeom>
              <a:blipFill>
                <a:blip r:embed="rId8"/>
                <a:stretch>
                  <a:fillRect l="-10000" r="-1200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02B6D01-D39F-0B4E-A108-2F7B574ECA6F}"/>
              </a:ext>
            </a:extLst>
          </p:cNvPr>
          <p:cNvSpPr txBox="1"/>
          <p:nvPr/>
        </p:nvSpPr>
        <p:spPr>
          <a:xfrm>
            <a:off x="9983375" y="5949130"/>
            <a:ext cx="2151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of fibers </a:t>
            </a:r>
          </a:p>
          <a:p>
            <a:r>
              <a:rPr lang="en-US" dirty="0"/>
              <a:t>by diameter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DF310B7-12C0-2043-BC84-38231D6E46D8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984171" y="5055326"/>
            <a:ext cx="1512585" cy="95594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9FC373-5FC9-E84C-95FC-1A670FE7DB56}"/>
                  </a:ext>
                </a:extLst>
              </p:cNvPr>
              <p:cNvSpPr txBox="1"/>
              <p:nvPr/>
            </p:nvSpPr>
            <p:spPr>
              <a:xfrm>
                <a:off x="9827166" y="3116801"/>
                <a:ext cx="13337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𝑅𝑎𝐷𝑎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9FC373-5FC9-E84C-95FC-1A670FE7D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166" y="3116801"/>
                <a:ext cx="1333763" cy="276999"/>
              </a:xfrm>
              <a:prstGeom prst="rect">
                <a:avLst/>
              </a:prstGeom>
              <a:blipFill>
                <a:blip r:embed="rId9"/>
                <a:stretch>
                  <a:fillRect l="-3774" r="-2830" b="-13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A264A3-0096-7745-8F42-7EFCF9341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52" y="1320583"/>
            <a:ext cx="5272451" cy="3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3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48FF1-E6E1-AC4A-B733-CD914F8B6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68" y="676123"/>
            <a:ext cx="9681071" cy="6002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A238C5-CB99-FA4B-9595-20252B9C1BBE}"/>
              </a:ext>
            </a:extLst>
          </p:cNvPr>
          <p:cNvSpPr txBox="1"/>
          <p:nvPr/>
        </p:nvSpPr>
        <p:spPr>
          <a:xfrm>
            <a:off x="1845129" y="179614"/>
            <a:ext cx="8523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Климатически важные эффекты речного стока</a:t>
            </a:r>
          </a:p>
        </p:txBody>
      </p:sp>
    </p:spTree>
    <p:extLst>
      <p:ext uri="{BB962C8B-B14F-4D97-AF65-F5344CB8AC3E}">
        <p14:creationId xmlns:p14="http://schemas.microsoft.com/office/powerpoint/2010/main" val="1212821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A8BC3-51E7-B344-B2E6-EE1210E1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09" y="806752"/>
            <a:ext cx="9426182" cy="589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307D8-158E-764F-A603-A03AFC33852E}"/>
              </a:ext>
            </a:extLst>
          </p:cNvPr>
          <p:cNvSpPr txBox="1"/>
          <p:nvPr/>
        </p:nvSpPr>
        <p:spPr>
          <a:xfrm>
            <a:off x="2710540" y="143554"/>
            <a:ext cx="635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Уравнения Сен-Венана и </a:t>
            </a:r>
            <a:r>
              <a:rPr lang="ru-RU" sz="3200" dirty="0" err="1"/>
              <a:t>Маннинга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2454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2C2E-0E54-DA4B-8D72-ED4C2CAE89BB}"/>
              </a:ext>
            </a:extLst>
          </p:cNvPr>
          <p:cNvSpPr/>
          <p:nvPr/>
        </p:nvSpPr>
        <p:spPr>
          <a:xfrm>
            <a:off x="255772" y="-12119"/>
            <a:ext cx="11680456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Модель речных потоков в схеме деятельного слоя суши ИВМ РАН-МГУ</a:t>
            </a:r>
            <a:endParaRPr lang="en-US" sz="2903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17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17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Степаненко и др.</a:t>
            </a:r>
            <a:r>
              <a:rPr lang="en-US" sz="217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2019)</a:t>
            </a:r>
            <a:endParaRPr lang="ru-RU" sz="217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0585F4-DE0F-3742-804A-6D8B3F65E63D}"/>
              </a:ext>
            </a:extLst>
          </p:cNvPr>
          <p:cNvPicPr/>
          <p:nvPr/>
        </p:nvPicPr>
        <p:blipFill>
          <a:blip r:embed="rId2"/>
          <a:srcRect l="62153" t="40490" r="17887" b="27244"/>
          <a:stretch/>
        </p:blipFill>
        <p:spPr>
          <a:xfrm>
            <a:off x="255772" y="861965"/>
            <a:ext cx="6079714" cy="3399791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326D02-6FFC-C84E-AF03-A28D2DA55F2E}"/>
              </a:ext>
            </a:extLst>
          </p:cNvPr>
          <p:cNvPicPr/>
          <p:nvPr/>
        </p:nvPicPr>
        <p:blipFill>
          <a:blip r:embed="rId3"/>
          <a:srcRect l="59433" t="24367" r="13351" b="29932"/>
          <a:stretch/>
        </p:blipFill>
        <p:spPr>
          <a:xfrm>
            <a:off x="5365454" y="3005457"/>
            <a:ext cx="6407447" cy="3647352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E49C51-97EC-A244-A7CB-39425413CB3E}"/>
              </a:ext>
            </a:extLst>
          </p:cNvPr>
          <p:cNvPicPr/>
          <p:nvPr/>
        </p:nvPicPr>
        <p:blipFill>
          <a:blip r:embed="rId4"/>
          <a:srcRect l="52176" t="41928" r="26050" b="32619"/>
          <a:stretch/>
        </p:blipFill>
        <p:spPr>
          <a:xfrm>
            <a:off x="7271837" y="1469269"/>
            <a:ext cx="3684633" cy="1536188"/>
          </a:xfrm>
          <a:prstGeom prst="rect">
            <a:avLst/>
          </a:prstGeom>
          <a:ln>
            <a:noFill/>
          </a:ln>
        </p:spPr>
      </p:pic>
      <p:sp>
        <p:nvSpPr>
          <p:cNvPr id="11" name="TextShape 5">
            <a:extLst>
              <a:ext uri="{FF2B5EF4-FFF2-40B4-BE49-F238E27FC236}">
                <a16:creationId xmlns:a16="http://schemas.microsoft.com/office/drawing/2014/main" id="{6D2E3B68-760E-D44E-B1B6-0A2558EF8457}"/>
              </a:ext>
            </a:extLst>
          </p:cNvPr>
          <p:cNvSpPr txBox="1"/>
          <p:nvPr/>
        </p:nvSpPr>
        <p:spPr>
          <a:xfrm>
            <a:off x="7357480" y="812905"/>
            <a:ext cx="4168492" cy="78701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/>
          <a:p>
            <a:r>
              <a:rPr lang="en-US" sz="2000" spc="-1" dirty="0">
                <a:latin typeface="Arial"/>
              </a:rPr>
              <a:t>Diffusive wave equations for</a:t>
            </a:r>
          </a:p>
          <a:p>
            <a:r>
              <a:rPr lang="en-US" sz="2000" spc="-1" dirty="0">
                <a:latin typeface="Arial"/>
              </a:rPr>
              <a:t>river level and velocity: </a:t>
            </a:r>
          </a:p>
        </p:txBody>
      </p:sp>
      <p:sp>
        <p:nvSpPr>
          <p:cNvPr id="13" name="TextShape 6">
            <a:extLst>
              <a:ext uri="{FF2B5EF4-FFF2-40B4-BE49-F238E27FC236}">
                <a16:creationId xmlns:a16="http://schemas.microsoft.com/office/drawing/2014/main" id="{39C2D159-A490-894A-812F-E1FCE35D3376}"/>
              </a:ext>
            </a:extLst>
          </p:cNvPr>
          <p:cNvSpPr txBox="1"/>
          <p:nvPr/>
        </p:nvSpPr>
        <p:spPr>
          <a:xfrm>
            <a:off x="1037446" y="4494349"/>
            <a:ext cx="4328008" cy="1138804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/>
          <a:p>
            <a:r>
              <a:rPr lang="en-US" sz="2000" spc="-1" dirty="0">
                <a:latin typeface="Arial"/>
              </a:rPr>
              <a:t>Temperature equation includes</a:t>
            </a:r>
          </a:p>
          <a:p>
            <a:r>
              <a:rPr lang="en-US" sz="2000" spc="-1" dirty="0">
                <a:latin typeface="Arial"/>
              </a:rPr>
              <a:t>interaction with the atmosphere</a:t>
            </a:r>
          </a:p>
          <a:p>
            <a:r>
              <a:rPr lang="en-US" sz="2000" spc="-1" dirty="0">
                <a:latin typeface="Arial"/>
              </a:rPr>
              <a:t>and soil: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F0E8F-0DA3-924E-9095-7793D535DCC6}"/>
                  </a:ext>
                </a:extLst>
              </p:cNvPr>
              <p:cNvSpPr txBox="1"/>
              <p:nvPr/>
            </p:nvSpPr>
            <p:spPr>
              <a:xfrm>
                <a:off x="1138047" y="5516422"/>
                <a:ext cx="3109762" cy="1183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𝑆𝑇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𝑆𝑇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F0E8F-0DA3-924E-9095-7793D535D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47" y="5516422"/>
                <a:ext cx="3109762" cy="1183273"/>
              </a:xfrm>
              <a:prstGeom prst="rect">
                <a:avLst/>
              </a:prstGeom>
              <a:blipFill>
                <a:blip r:embed="rId5"/>
                <a:stretch>
                  <a:fillRect l="-1633" r="-816" b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279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2C2E-0E54-DA4B-8D72-ED4C2CAE89BB}"/>
              </a:ext>
            </a:extLst>
          </p:cNvPr>
          <p:cNvSpPr/>
          <p:nvPr/>
        </p:nvSpPr>
        <p:spPr>
          <a:xfrm>
            <a:off x="2664396" y="89555"/>
            <a:ext cx="768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Численные схемы для речной модели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D6B425-50A9-7A40-8DA6-6E330701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4" b="1900"/>
          <a:stretch/>
        </p:blipFill>
        <p:spPr>
          <a:xfrm>
            <a:off x="3613675" y="1534593"/>
            <a:ext cx="7769630" cy="503426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443D5F-8B2C-EB4D-B2CD-8FFB3D912F38}"/>
              </a:ext>
            </a:extLst>
          </p:cNvPr>
          <p:cNvSpPr/>
          <p:nvPr/>
        </p:nvSpPr>
        <p:spPr>
          <a:xfrm>
            <a:off x="3766841" y="4019337"/>
            <a:ext cx="2238286" cy="2612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 err="1"/>
              <a:t>MUSCL+Euler</a:t>
            </a:r>
            <a:endParaRPr lang="ru-RU" sz="1633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C51EEC8-E2D3-424A-BEFC-C0B0973C61EC}"/>
              </a:ext>
            </a:extLst>
          </p:cNvPr>
          <p:cNvSpPr/>
          <p:nvPr/>
        </p:nvSpPr>
        <p:spPr>
          <a:xfrm>
            <a:off x="7467764" y="4002975"/>
            <a:ext cx="2238286" cy="2612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 err="1"/>
              <a:t>MUSCL+Heun</a:t>
            </a:r>
            <a:endParaRPr lang="ru-RU" sz="1633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FD4459-315B-6540-8C8B-AFD2B275592E}"/>
              </a:ext>
            </a:extLst>
          </p:cNvPr>
          <p:cNvSpPr/>
          <p:nvPr/>
        </p:nvSpPr>
        <p:spPr>
          <a:xfrm>
            <a:off x="4102635" y="1273297"/>
            <a:ext cx="2238286" cy="2612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 err="1"/>
              <a:t>MacCormack</a:t>
            </a:r>
            <a:endParaRPr lang="ru-RU" sz="1633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F7B772-DD20-4F41-9F55-09D87D6AD3BD}"/>
              </a:ext>
            </a:extLst>
          </p:cNvPr>
          <p:cNvSpPr/>
          <p:nvPr/>
        </p:nvSpPr>
        <p:spPr>
          <a:xfrm>
            <a:off x="7499490" y="1273297"/>
            <a:ext cx="2238286" cy="2612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 err="1"/>
              <a:t>Preismann</a:t>
            </a:r>
            <a:endParaRPr lang="ru-RU" sz="1633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B07CA-C75B-DD4D-8EB5-E1FF97E60A96}"/>
              </a:ext>
            </a:extLst>
          </p:cNvPr>
          <p:cNvSpPr txBox="1"/>
          <p:nvPr/>
        </p:nvSpPr>
        <p:spPr>
          <a:xfrm>
            <a:off x="3874972" y="726523"/>
            <a:ext cx="6140848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6" dirty="0">
                <a:solidFill>
                  <a:schemeClr val="tx2">
                    <a:lumMod val="75000"/>
                  </a:schemeClr>
                </a:solidFill>
              </a:rPr>
              <a:t>Решение уравнения переноса с постоянной скоростью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9B129-A1C2-8D42-84AC-E04CE7726608}"/>
              </a:ext>
            </a:extLst>
          </p:cNvPr>
          <p:cNvSpPr txBox="1"/>
          <p:nvPr/>
        </p:nvSpPr>
        <p:spPr>
          <a:xfrm>
            <a:off x="149847" y="926257"/>
            <a:ext cx="35810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Desirable features</a:t>
            </a:r>
          </a:p>
          <a:p>
            <a:r>
              <a:rPr lang="en-US" sz="2000" dirty="0"/>
              <a:t>for the river scheme:</a:t>
            </a:r>
          </a:p>
          <a:p>
            <a:pPr marL="259232" indent="-259232">
              <a:buFont typeface="Wingdings" pitchFamily="2" charset="2"/>
              <a:buChar char="§"/>
            </a:pPr>
            <a:r>
              <a:rPr lang="en-US" sz="2000" dirty="0"/>
              <a:t>Conservative</a:t>
            </a:r>
          </a:p>
          <a:p>
            <a:pPr marL="259232" indent="-259232">
              <a:buFont typeface="Wingdings" pitchFamily="2" charset="2"/>
              <a:buChar char="§"/>
            </a:pPr>
            <a:r>
              <a:rPr lang="en-US" sz="2000" dirty="0"/>
              <a:t>Monotonic </a:t>
            </a:r>
          </a:p>
          <a:p>
            <a:pPr marL="259232" indent="-259232">
              <a:buFont typeface="Wingdings" pitchFamily="2" charset="2"/>
              <a:buChar char="§"/>
            </a:pPr>
            <a:r>
              <a:rPr lang="en-US" sz="2000" dirty="0"/>
              <a:t>Stable at large time steps</a:t>
            </a:r>
          </a:p>
          <a:p>
            <a:endParaRPr lang="en-US" sz="2000" dirty="0"/>
          </a:p>
          <a:p>
            <a:r>
              <a:rPr lang="en-US" sz="2000" b="1" dirty="0"/>
              <a:t>Monotonic schemes </a:t>
            </a:r>
            <a:r>
              <a:rPr lang="en-US" sz="2000" dirty="0"/>
              <a:t>(like MUSCL) are conservative but explicit; </a:t>
            </a:r>
          </a:p>
          <a:p>
            <a:endParaRPr lang="en-US" sz="2000" dirty="0"/>
          </a:p>
          <a:p>
            <a:r>
              <a:rPr lang="en-US" sz="2000" b="1" dirty="0"/>
              <a:t>Implicit schemes</a:t>
            </a:r>
            <a:r>
              <a:rPr lang="en-US" sz="2000" dirty="0"/>
              <a:t> (like </a:t>
            </a:r>
            <a:r>
              <a:rPr lang="en-US" sz="2000" dirty="0" err="1"/>
              <a:t>Preissman</a:t>
            </a:r>
            <a:r>
              <a:rPr lang="en-US" sz="2000" dirty="0"/>
              <a:t>) allow the large steps but non-monotonic and require filtering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The choice of a scheme depends on objective of study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1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CA03E-FBB7-E64F-8D1E-D682DBA48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57" y="-209911"/>
            <a:ext cx="11678652" cy="1325563"/>
          </a:xfrm>
        </p:spPr>
        <p:txBody>
          <a:bodyPr>
            <a:normAutofit/>
          </a:bodyPr>
          <a:lstStyle/>
          <a:p>
            <a:r>
              <a:rPr lang="ru-RU" dirty="0"/>
              <a:t>Роль почвы в предсказуемости атмосферы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E6719F-0112-024A-AE44-FE20A70C2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83891-571C-0C42-A022-5E340695B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27" y="898069"/>
            <a:ext cx="8588925" cy="5647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FAF61-2648-F148-B082-C4F519CBA162}"/>
              </a:ext>
            </a:extLst>
          </p:cNvPr>
          <p:cNvSpPr txBox="1"/>
          <p:nvPr/>
        </p:nvSpPr>
        <p:spPr>
          <a:xfrm>
            <a:off x="9323614" y="6316789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www.weather.gov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042788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052913-4769-434C-8977-B478D4CDC524}"/>
              </a:ext>
            </a:extLst>
          </p:cNvPr>
          <p:cNvSpPr txBox="1"/>
          <p:nvPr/>
        </p:nvSpPr>
        <p:spPr>
          <a:xfrm>
            <a:off x="3234020" y="53486"/>
            <a:ext cx="567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Тестовые речные бассейны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3E92F6-229F-044B-B753-6BB13D05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30" y="750146"/>
            <a:ext cx="10145154" cy="59443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F966B4-B7B6-844F-A063-757FBF462153}"/>
              </a:ext>
            </a:extLst>
          </p:cNvPr>
          <p:cNvSpPr/>
          <p:nvPr/>
        </p:nvSpPr>
        <p:spPr>
          <a:xfrm>
            <a:off x="3156713" y="2383916"/>
            <a:ext cx="1241032" cy="1241032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C1C185-D1DD-A445-AEFB-A4361C285F41}"/>
              </a:ext>
            </a:extLst>
          </p:cNvPr>
          <p:cNvSpPr/>
          <p:nvPr/>
        </p:nvSpPr>
        <p:spPr>
          <a:xfrm>
            <a:off x="8953617" y="1763400"/>
            <a:ext cx="1241032" cy="1763572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19167-A0CD-1742-8E5A-62F6774ED1BD}"/>
              </a:ext>
            </a:extLst>
          </p:cNvPr>
          <p:cNvSpPr txBox="1"/>
          <p:nvPr/>
        </p:nvSpPr>
        <p:spPr>
          <a:xfrm>
            <a:off x="3091395" y="2034152"/>
            <a:ext cx="162070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b="1" dirty="0">
                <a:solidFill>
                  <a:schemeClr val="accent1">
                    <a:lumMod val="50000"/>
                  </a:schemeClr>
                </a:solidFill>
              </a:rPr>
              <a:t>Severnaya Dvina</a:t>
            </a:r>
            <a:endParaRPr lang="ru-RU" sz="1633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9F92BF-3F15-BD4F-B3D7-49C8EFB58DDB}"/>
              </a:ext>
            </a:extLst>
          </p:cNvPr>
          <p:cNvSpPr txBox="1"/>
          <p:nvPr/>
        </p:nvSpPr>
        <p:spPr>
          <a:xfrm>
            <a:off x="8855641" y="1428384"/>
            <a:ext cx="830484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b="1" dirty="0">
                <a:solidFill>
                  <a:schemeClr val="accent1">
                    <a:lumMod val="50000"/>
                  </a:schemeClr>
                </a:solidFill>
              </a:rPr>
              <a:t>Kolyma</a:t>
            </a:r>
            <a:endParaRPr lang="ru-RU" sz="1633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2BD0B6-0BD7-654F-A7E8-F663443C726F}"/>
              </a:ext>
            </a:extLst>
          </p:cNvPr>
          <p:cNvSpPr txBox="1"/>
          <p:nvPr/>
        </p:nvSpPr>
        <p:spPr>
          <a:xfrm>
            <a:off x="2307585" y="145744"/>
            <a:ext cx="8617487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40" b="1" dirty="0">
                <a:solidFill>
                  <a:schemeClr val="accent6">
                    <a:lumMod val="50000"/>
                  </a:schemeClr>
                </a:solidFill>
              </a:rPr>
              <a:t>River discharge: Severnaya Dvina and Kolyma </a:t>
            </a:r>
            <a:r>
              <a:rPr lang="en-US" sz="2540" i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540" i="1" dirty="0" err="1">
                <a:solidFill>
                  <a:schemeClr val="accent6">
                    <a:lumMod val="50000"/>
                  </a:schemeClr>
                </a:solidFill>
              </a:rPr>
              <a:t>А.И.Медведев</a:t>
            </a:r>
            <a:r>
              <a:rPr lang="en-US" sz="2540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ru-RU" sz="254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296" y="839399"/>
            <a:ext cx="272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 mean discharge, m</a:t>
            </a:r>
            <a:r>
              <a:rPr lang="en-US" baseline="30000" dirty="0"/>
              <a:t>3</a:t>
            </a:r>
            <a:r>
              <a:rPr lang="en-US" dirty="0"/>
              <a:t>/s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71602" y="3900902"/>
            <a:ext cx="51636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Kolyma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ru-RU" sz="2000" dirty="0"/>
              <a:t>643 000 </a:t>
            </a:r>
            <a:r>
              <a:rPr lang="en-US" sz="2000" dirty="0"/>
              <a:t>km</a:t>
            </a:r>
            <a:r>
              <a:rPr lang="en-US" sz="2000" baseline="30000" dirty="0"/>
              <a:t>2</a:t>
            </a:r>
            <a:r>
              <a:rPr lang="en-US" sz="2000" dirty="0"/>
              <a:t> (506 cells)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climate </a:t>
            </a:r>
            <a:r>
              <a:rPr lang="en-US" sz="2000" dirty="0" err="1"/>
              <a:t>Dfc</a:t>
            </a:r>
            <a:r>
              <a:rPr lang="en-US" sz="2000" dirty="0"/>
              <a:t>, </a:t>
            </a:r>
            <a:r>
              <a:rPr lang="en-US" sz="2000" dirty="0" err="1"/>
              <a:t>Dfd</a:t>
            </a:r>
            <a:r>
              <a:rPr lang="en-US" sz="2000" dirty="0"/>
              <a:t>, </a:t>
            </a:r>
            <a:r>
              <a:rPr lang="en-US" sz="2000" dirty="0" err="1"/>
              <a:t>Dsc</a:t>
            </a:r>
            <a:r>
              <a:rPr lang="en-US" sz="2000" dirty="0"/>
              <a:t>, </a:t>
            </a:r>
            <a:r>
              <a:rPr lang="en-US" sz="2000" dirty="0" err="1"/>
              <a:t>Dsd</a:t>
            </a:r>
            <a:r>
              <a:rPr lang="en-US" sz="2000" dirty="0"/>
              <a:t>, ET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upland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larch woodland, pine krummholz, </a:t>
            </a:r>
            <a:endParaRPr lang="ru-RU" sz="2000" dirty="0"/>
          </a:p>
          <a:p>
            <a:r>
              <a:rPr lang="en-US" sz="2000" dirty="0"/>
              <a:t>mountain tundra, bare rocks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continuous permafrost, wetlands</a:t>
            </a:r>
            <a:endParaRPr lang="ru-RU" sz="2000" dirty="0"/>
          </a:p>
          <a:p>
            <a:r>
              <a:rPr lang="en-US" sz="2000" dirty="0"/>
              <a:t>NSE = </a:t>
            </a:r>
            <a:r>
              <a:rPr lang="ru-RU" sz="2000" dirty="0"/>
              <a:t>0.50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6836" y="1289853"/>
            <a:ext cx="3950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Severnaya Dvina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ru-RU" sz="2000" dirty="0"/>
              <a:t>357 000 </a:t>
            </a:r>
            <a:r>
              <a:rPr lang="en-US" sz="2000" dirty="0"/>
              <a:t>km</a:t>
            </a:r>
            <a:r>
              <a:rPr lang="en-US" sz="2000" baseline="30000" dirty="0"/>
              <a:t>2</a:t>
            </a:r>
            <a:r>
              <a:rPr lang="en-US" sz="2000" dirty="0"/>
              <a:t> (247 cells)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climate </a:t>
            </a:r>
            <a:r>
              <a:rPr lang="en-US" sz="2000" dirty="0" err="1"/>
              <a:t>Dfc</a:t>
            </a:r>
            <a:r>
              <a:rPr lang="en-US" sz="2000" dirty="0"/>
              <a:t>, </a:t>
            </a:r>
            <a:r>
              <a:rPr lang="en-US" sz="2000" dirty="0" err="1"/>
              <a:t>Dfb</a:t>
            </a:r>
            <a:endParaRPr lang="en-US" sz="2000" dirty="0"/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lowland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spruce and pine taiga, mixed forest with birch</a:t>
            </a:r>
          </a:p>
          <a:p>
            <a:pPr marL="259206" indent="-259206">
              <a:buFont typeface="Arial" panose="020B0604020202020204" pitchFamily="34" charset="0"/>
              <a:buChar char="•"/>
            </a:pPr>
            <a:r>
              <a:rPr lang="en-US" sz="2000" dirty="0"/>
              <a:t>no permafrost</a:t>
            </a:r>
            <a:endParaRPr lang="ru-RU" sz="2000" dirty="0"/>
          </a:p>
          <a:p>
            <a:r>
              <a:rPr lang="en-US" sz="2000" dirty="0"/>
              <a:t>NSE = </a:t>
            </a:r>
            <a:r>
              <a:rPr lang="ru-RU" sz="2000" dirty="0"/>
              <a:t>0.</a:t>
            </a:r>
            <a:r>
              <a:rPr lang="en-US" sz="2000" dirty="0"/>
              <a:t>47</a:t>
            </a:r>
            <a:endParaRPr lang="ru-RU" sz="20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377" y="3919132"/>
            <a:ext cx="5047347" cy="29074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65" y="1192527"/>
            <a:ext cx="4849798" cy="2787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7BCBB-5983-A34A-8A7C-476DA21D5185}"/>
              </a:ext>
            </a:extLst>
          </p:cNvPr>
          <p:cNvSpPr txBox="1"/>
          <p:nvPr/>
        </p:nvSpPr>
        <p:spPr>
          <a:xfrm>
            <a:off x="1376837" y="897947"/>
            <a:ext cx="357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Atmospheric forcing</a:t>
            </a:r>
            <a:r>
              <a:rPr lang="en-US" sz="2000" dirty="0"/>
              <a:t>: ERA5-Land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73765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30" y="1950327"/>
            <a:ext cx="8931078" cy="2604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9C7BD-8174-004D-912B-19DF0223CA16}"/>
              </a:ext>
            </a:extLst>
          </p:cNvPr>
          <p:cNvSpPr txBox="1"/>
          <p:nvPr/>
        </p:nvSpPr>
        <p:spPr>
          <a:xfrm>
            <a:off x="1850362" y="-65848"/>
            <a:ext cx="858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Simulation data vs. </a:t>
            </a:r>
          </a:p>
          <a:p>
            <a:pPr algn="ctr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GRACE gravimetry mission retrievals: </a:t>
            </a:r>
          </a:p>
          <a:p>
            <a:pPr algn="ctr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Severnaya Dvina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</a:rPr>
              <a:t>А.И.Медведев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100" y="1170800"/>
            <a:ext cx="1085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GRACE and GRACE-FO</a:t>
            </a:r>
            <a:r>
              <a:rPr lang="ru-RU" sz="2000" dirty="0"/>
              <a:t> –</a:t>
            </a:r>
            <a:r>
              <a:rPr lang="en-US" sz="2000" dirty="0"/>
              <a:t> satellite programs for measurements of Earth’s gravity field anomaly</a:t>
            </a:r>
            <a:r>
              <a:rPr lang="ru-RU" sz="2000" dirty="0"/>
              <a:t>; </a:t>
            </a:r>
            <a:r>
              <a:rPr lang="en-US" sz="2000" dirty="0"/>
              <a:t>seasonal anomaly appears due to change of terrestrial water storage (snow water, soil water and ice)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29024" y="1927075"/>
            <a:ext cx="72945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Mean monthly anomaly of terrestrial water storage at Severnaya Dvina basin, cm </a:t>
            </a:r>
            <a:r>
              <a:rPr lang="en-US" sz="1600" dirty="0" err="1"/>
              <a:t>w.e</a:t>
            </a:r>
            <a:r>
              <a:rPr lang="en-US" sz="1600" dirty="0"/>
              <a:t>.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694187" y="6174075"/>
            <a:ext cx="8663783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8" baseline="30000" dirty="0"/>
              <a:t>1</a:t>
            </a:r>
            <a:r>
              <a:rPr lang="en-US" sz="998" dirty="0"/>
              <a:t> </a:t>
            </a:r>
            <a:r>
              <a:rPr lang="en-US" sz="998" dirty="0" err="1"/>
              <a:t>Zotov</a:t>
            </a:r>
            <a:r>
              <a:rPr lang="en-US" sz="998" dirty="0"/>
              <a:t>, L., &amp; Shum, C. K. (2009). Singular spectrum analysis of GRACE observations. </a:t>
            </a:r>
            <a:r>
              <a:rPr lang="en-US" sz="998" i="1" dirty="0"/>
              <a:t>AIP proceedings of the 9th Gamow summer school, Odessa.</a:t>
            </a:r>
            <a:endParaRPr lang="ru-RU" sz="998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89093" y="4474081"/>
            <a:ext cx="83606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“observed” is sum of 10 main components of </a:t>
            </a:r>
            <a:r>
              <a:rPr lang="ru-RU" sz="2000" dirty="0"/>
              <a:t>JPL Level-2 RL06</a:t>
            </a:r>
            <a:r>
              <a:rPr lang="en-US" sz="2000" dirty="0"/>
              <a:t> data</a:t>
            </a:r>
            <a:r>
              <a:rPr lang="ru-RU" sz="2000" dirty="0"/>
              <a:t> </a:t>
            </a:r>
            <a:r>
              <a:rPr lang="en-US" sz="2000" dirty="0"/>
              <a:t>filtered by multichannel singular spectrum analysis</a:t>
            </a:r>
            <a:r>
              <a:rPr lang="en-US" sz="2000" baseline="30000" dirty="0"/>
              <a:t>1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MAE = 2</a:t>
            </a:r>
            <a:r>
              <a:rPr lang="ru-RU" sz="2000" dirty="0"/>
              <a:t>.</a:t>
            </a:r>
            <a:r>
              <a:rPr lang="en-US" sz="2000" dirty="0"/>
              <a:t>76 cm </a:t>
            </a:r>
            <a:r>
              <a:rPr lang="en-US" sz="2000" dirty="0" err="1"/>
              <a:t>w.e</a:t>
            </a:r>
            <a:r>
              <a:rPr lang="en-US" sz="2000" dirty="0"/>
              <a:t>.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929BFC-6878-4F4C-887B-F81F1C5E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007" y="4991656"/>
            <a:ext cx="4807364" cy="663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1B78EB-E629-A34E-B956-877BDF22FD70}"/>
              </a:ext>
            </a:extLst>
          </p:cNvPr>
          <p:cNvSpPr txBox="1"/>
          <p:nvPr/>
        </p:nvSpPr>
        <p:spPr>
          <a:xfrm>
            <a:off x="1694187" y="5873128"/>
            <a:ext cx="724249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33" b="1" dirty="0">
                <a:solidFill>
                  <a:schemeClr val="accent3">
                    <a:lumMod val="50000"/>
                  </a:schemeClr>
                </a:solidFill>
              </a:rPr>
              <a:t>Работы выполняются в рамках Междисциплинарной школы МГУ «КОСМОС»</a:t>
            </a:r>
          </a:p>
        </p:txBody>
      </p:sp>
    </p:spTree>
    <p:extLst>
      <p:ext uri="{BB962C8B-B14F-4D97-AF65-F5344CB8AC3E}">
        <p14:creationId xmlns:p14="http://schemas.microsoft.com/office/powerpoint/2010/main" val="3059707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E2503C7-1342-6B41-8F96-3ADAD0AD1B59}"/>
              </a:ext>
            </a:extLst>
          </p:cNvPr>
          <p:cNvSpPr txBox="1"/>
          <p:nvPr/>
        </p:nvSpPr>
        <p:spPr>
          <a:xfrm>
            <a:off x="1000752" y="117476"/>
            <a:ext cx="10423623" cy="942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722" b="1" dirty="0">
                <a:solidFill>
                  <a:schemeClr val="accent6">
                    <a:lumMod val="50000"/>
                  </a:schemeClr>
                </a:solidFill>
              </a:rPr>
              <a:t>Сравнение с измерениями испарения</a:t>
            </a:r>
            <a:r>
              <a:rPr lang="en-US" sz="2722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722" b="1" dirty="0">
                <a:solidFill>
                  <a:schemeClr val="accent6">
                    <a:lumMod val="50000"/>
                  </a:schemeClr>
                </a:solidFill>
              </a:rPr>
              <a:t>(пульсационные измерения)</a:t>
            </a:r>
          </a:p>
          <a:p>
            <a:pPr algn="ctr"/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</a:rPr>
              <a:t>А.И.Медведев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722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722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783" y="1264490"/>
            <a:ext cx="5496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FLUXNET </a:t>
            </a:r>
            <a:r>
              <a:rPr lang="en-US" sz="2000" dirty="0" err="1"/>
              <a:t>Fyodorovskoye</a:t>
            </a:r>
            <a:r>
              <a:rPr lang="en-US" sz="2000" dirty="0"/>
              <a:t> (</a:t>
            </a:r>
            <a:r>
              <a:rPr lang="en-US" sz="2000" dirty="0" err="1"/>
              <a:t>Dfb</a:t>
            </a:r>
            <a:r>
              <a:rPr lang="en-US" sz="2000" dirty="0"/>
              <a:t>, spruce forest), NSE = 0.71</a:t>
            </a:r>
            <a:endParaRPr lang="en-US" sz="20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3668" y="3959954"/>
            <a:ext cx="821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FLUXNET </a:t>
            </a:r>
            <a:r>
              <a:rPr lang="en-US" sz="2000" dirty="0" err="1"/>
              <a:t>Chokurdakh</a:t>
            </a:r>
            <a:r>
              <a:rPr lang="en-US" sz="2000" dirty="0"/>
              <a:t> (</a:t>
            </a:r>
            <a:r>
              <a:rPr lang="en-US" sz="2000" dirty="0" err="1"/>
              <a:t>Dfd</a:t>
            </a:r>
            <a:r>
              <a:rPr lang="en-US" sz="2000" dirty="0"/>
              <a:t>, moss-lichen and dwarf shrub tundra), NSE = 0.61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52" y="1622770"/>
            <a:ext cx="9051726" cy="2341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51148" y="909334"/>
            <a:ext cx="4374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Half-hourly mean latent heat flux, W/m</a:t>
            </a:r>
            <a:r>
              <a:rPr lang="en-US" sz="2000" baseline="30000" dirty="0"/>
              <a:t>2</a:t>
            </a:r>
            <a:endParaRPr lang="ru-RU" sz="2000" baseline="30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04" y="4470257"/>
            <a:ext cx="8775230" cy="22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48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7714D7-BC22-B44E-8462-D251B0F9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31" y="921054"/>
            <a:ext cx="9190465" cy="578999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DB771D-94EF-B34A-B1CE-C078FDC79D63}"/>
              </a:ext>
            </a:extLst>
          </p:cNvPr>
          <p:cNvSpPr/>
          <p:nvPr/>
        </p:nvSpPr>
        <p:spPr>
          <a:xfrm>
            <a:off x="2139044" y="274723"/>
            <a:ext cx="7854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Сравнение с измерениями температуры воды (Северная Двина)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22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F273C-526F-024C-A411-690598D6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2" y="-43941"/>
            <a:ext cx="8914848" cy="1144682"/>
          </a:xfrm>
        </p:spPr>
        <p:txBody>
          <a:bodyPr>
            <a:normAutofit fontScale="90000"/>
          </a:bodyPr>
          <a:lstStyle/>
          <a:p>
            <a:r>
              <a:rPr lang="ru-RU" dirty="0"/>
              <a:t>Биогеохимия и перенос метана в реках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E6B779-A35D-8147-B5D0-6F2E01E08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92" y="846880"/>
            <a:ext cx="8997235" cy="6003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E6F7D-BAC2-A643-A4E3-2DFA84064ADC}"/>
              </a:ext>
            </a:extLst>
          </p:cNvPr>
          <p:cNvSpPr txBox="1"/>
          <p:nvPr/>
        </p:nvSpPr>
        <p:spPr>
          <a:xfrm>
            <a:off x="10336227" y="5008291"/>
            <a:ext cx="14968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Adopted from</a:t>
            </a:r>
          </a:p>
          <a:p>
            <a:r>
              <a:rPr lang="en-US" dirty="0"/>
              <a:t>Stanley et al., </a:t>
            </a:r>
          </a:p>
          <a:p>
            <a:r>
              <a:rPr lang="en-US" i="1" dirty="0"/>
              <a:t>Ecological </a:t>
            </a:r>
          </a:p>
          <a:p>
            <a:r>
              <a:rPr lang="en-US" i="1" dirty="0"/>
              <a:t>Monographs</a:t>
            </a:r>
            <a:r>
              <a:rPr lang="en-US" dirty="0"/>
              <a:t>,</a:t>
            </a:r>
          </a:p>
          <a:p>
            <a:r>
              <a:rPr lang="en-US" dirty="0"/>
              <a:t>2016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BABFA-4642-524E-B8DB-675C1CFCCD54}"/>
              </a:ext>
            </a:extLst>
          </p:cNvPr>
          <p:cNvSpPr txBox="1"/>
          <p:nvPr/>
        </p:nvSpPr>
        <p:spPr>
          <a:xfrm>
            <a:off x="7772798" y="5608456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sediments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C78A4-DB05-B44C-9FE7-40115B6DCF4E}"/>
              </a:ext>
            </a:extLst>
          </p:cNvPr>
          <p:cNvSpPr txBox="1"/>
          <p:nvPr/>
        </p:nvSpPr>
        <p:spPr>
          <a:xfrm>
            <a:off x="6829677" y="1603939"/>
            <a:ext cx="133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atmosphere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46162-4321-5846-B4DF-AEF82CC4C7A8}"/>
              </a:ext>
            </a:extLst>
          </p:cNvPr>
          <p:cNvSpPr txBox="1"/>
          <p:nvPr/>
        </p:nvSpPr>
        <p:spPr>
          <a:xfrm>
            <a:off x="4209586" y="2389969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river flow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CDF304F3-C3BB-C644-BFC0-83C11C95AD44}"/>
              </a:ext>
            </a:extLst>
          </p:cNvPr>
          <p:cNvSpPr/>
          <p:nvPr/>
        </p:nvSpPr>
        <p:spPr>
          <a:xfrm>
            <a:off x="4566424" y="2759301"/>
            <a:ext cx="657922" cy="19029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8AFEB5-00E9-9449-B1B4-25929608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656" y="2442137"/>
            <a:ext cx="1261490" cy="1014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86FC68-2063-AA45-944B-A96A2FF63CFA}"/>
              </a:ext>
            </a:extLst>
          </p:cNvPr>
          <p:cNvSpPr txBox="1"/>
          <p:nvPr/>
        </p:nvSpPr>
        <p:spPr>
          <a:xfrm>
            <a:off x="8085791" y="282436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turbulence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B1BC23-66A1-C64A-BC57-C99B43AB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093" y="4536218"/>
            <a:ext cx="894100" cy="89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9DD29-FBC1-804E-B898-F7CB04F5EAAF}"/>
              </a:ext>
            </a:extLst>
          </p:cNvPr>
          <p:cNvSpPr txBox="1"/>
          <p:nvPr/>
        </p:nvSpPr>
        <p:spPr>
          <a:xfrm>
            <a:off x="7463261" y="5008291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ebullition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53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2C2E-0E54-DA4B-8D72-ED4C2CAE89BB}"/>
              </a:ext>
            </a:extLst>
          </p:cNvPr>
          <p:cNvSpPr/>
          <p:nvPr/>
        </p:nvSpPr>
        <p:spPr>
          <a:xfrm>
            <a:off x="333998" y="66113"/>
            <a:ext cx="12393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Вертикально-разрешающая модель речной турбулентности </a:t>
            </a:r>
            <a:r>
              <a:rPr lang="ru-RU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Guseva</a:t>
            </a:r>
            <a:r>
              <a:rPr lang="en-US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et al., 2021</a:t>
            </a:r>
            <a:r>
              <a:rPr lang="ru-RU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CF94D4-ED72-2D45-9163-ED820D359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6"/>
          <a:stretch/>
        </p:blipFill>
        <p:spPr>
          <a:xfrm>
            <a:off x="7910899" y="3577453"/>
            <a:ext cx="2558606" cy="3179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8DB779-BDC8-5249-97E6-B071550B9577}"/>
                  </a:ext>
                </a:extLst>
              </p:cNvPr>
              <p:cNvSpPr txBox="1"/>
              <p:nvPr/>
            </p:nvSpPr>
            <p:spPr>
              <a:xfrm>
                <a:off x="5116135" y="2506011"/>
                <a:ext cx="64705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For eddy viscosity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/>
                  <a:t>standard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model is used.</a:t>
                </a:r>
                <a:endParaRPr lang="ru-RU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8DB779-BDC8-5249-97E6-B071550B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135" y="2506011"/>
                <a:ext cx="6470554" cy="400110"/>
              </a:xfrm>
              <a:prstGeom prst="rect">
                <a:avLst/>
              </a:prstGeom>
              <a:blipFill>
                <a:blip r:embed="rId3"/>
                <a:stretch>
                  <a:fillRect l="-980" t="-6061" b="-242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4224C2-7648-E64B-9B8B-63A20F743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96" y="587387"/>
            <a:ext cx="3352754" cy="195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08610B-4C42-694A-8ED5-B0CD71261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923" y="1844859"/>
            <a:ext cx="2641102" cy="683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A29FE3-0BF1-3146-9C70-B689D63DD31F}"/>
              </a:ext>
            </a:extLst>
          </p:cNvPr>
          <p:cNvSpPr txBox="1"/>
          <p:nvPr/>
        </p:nvSpPr>
        <p:spPr>
          <a:xfrm>
            <a:off x="8048872" y="554729"/>
            <a:ext cx="3707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where horizontal pressure gradient is found from balance of forces and measured mean velocity </a:t>
            </a:r>
            <a:r>
              <a:rPr lang="en-US" sz="2000" i="1" dirty="0"/>
              <a:t>U</a:t>
            </a:r>
            <a:r>
              <a:rPr lang="en-US" sz="2000" dirty="0"/>
              <a:t>:</a:t>
            </a:r>
            <a:endParaRPr lang="ru-RU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E0644B-841F-884E-AC6E-E3925D02B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966" y="726784"/>
            <a:ext cx="2809925" cy="25167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013F69-556A-A944-AAB8-D78A49D04BF9}"/>
              </a:ext>
            </a:extLst>
          </p:cNvPr>
          <p:cNvSpPr txBox="1"/>
          <p:nvPr/>
        </p:nvSpPr>
        <p:spPr>
          <a:xfrm>
            <a:off x="1197770" y="497324"/>
            <a:ext cx="335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Schematic of the river section: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F07DDF-EF60-8D4C-B7C3-43540A05D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737" y="3886271"/>
            <a:ext cx="6470555" cy="29056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2687A7-F606-D14E-8832-CD5EB9C3F9EA}"/>
              </a:ext>
            </a:extLst>
          </p:cNvPr>
          <p:cNvSpPr txBox="1"/>
          <p:nvPr/>
        </p:nvSpPr>
        <p:spPr>
          <a:xfrm>
            <a:off x="7792820" y="2874188"/>
            <a:ext cx="2506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Measurements at Kitinen river (Finland)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52AE7A-6E46-E443-BADB-D00D8F326A65}"/>
                  </a:ext>
                </a:extLst>
              </p:cNvPr>
              <p:cNvSpPr txBox="1"/>
              <p:nvPr/>
            </p:nvSpPr>
            <p:spPr>
              <a:xfrm>
                <a:off x="1235535" y="3243500"/>
                <a:ext cx="55417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The ratio of simulated to measured TKE dissipation:</a:t>
                </a:r>
              </a:p>
              <a:p>
                <a:pPr algn="ctr"/>
                <a:r>
                  <a:rPr lang="en-US" sz="2000" dirty="0"/>
                  <a:t>a) optimized bulk model b)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model</a:t>
                </a:r>
                <a:endParaRPr lang="ru-RU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52AE7A-6E46-E443-BADB-D00D8F326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535" y="3243500"/>
                <a:ext cx="5541710" cy="707886"/>
              </a:xfrm>
              <a:prstGeom prst="rect">
                <a:avLst/>
              </a:prstGeom>
              <a:blipFill>
                <a:blip r:embed="rId8"/>
                <a:stretch>
                  <a:fillRect l="-457" t="-3509" r="-457" b="-14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758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09E0D-3C82-684B-B7D2-428DCF15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Упрощённая модель турбулентности в реках</a:t>
            </a:r>
            <a:br>
              <a:rPr lang="ru-RU" dirty="0"/>
            </a:br>
            <a:r>
              <a:rPr lang="ru-RU" sz="3300" i="1" dirty="0"/>
              <a:t>(тип течения – </a:t>
            </a:r>
            <a:r>
              <a:rPr lang="ru-RU" sz="3300" i="1" dirty="0" err="1"/>
              <a:t>Куэтта-Пуазейля</a:t>
            </a:r>
            <a:r>
              <a:rPr lang="ru-RU" sz="3300" i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DB0D4B0-436E-6949-B87A-8F11FF03F38F}"/>
                  </a:ext>
                </a:extLst>
              </p:cNvPr>
              <p:cNvSpPr/>
              <p:nvPr/>
            </p:nvSpPr>
            <p:spPr>
              <a:xfrm>
                <a:off x="348305" y="4950023"/>
                <a:ext cx="2677849" cy="7813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ru-RU" sz="22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ru-RU" sz="22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 sz="2200" i="0">
                                      <a:latin typeface="Cambria Math" panose="02040503050406030204" pitchFamily="18" charset="0"/>
                                    </a:rPr>
                                    <m:t>∗0</m:t>
                                  </m:r>
                                </m:sub>
                                <m:sup>
                                  <m:r>
                                    <a:rPr lang="ru-RU" sz="2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rad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DB0D4B0-436E-6949-B87A-8F11FF03F3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5" y="4950023"/>
                <a:ext cx="2677849" cy="781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ED65A91C-B141-5D4D-9D19-C274BF1624CA}"/>
                  </a:ext>
                </a:extLst>
              </p:cNvPr>
              <p:cNvSpPr/>
              <p:nvPr/>
            </p:nvSpPr>
            <p:spPr>
              <a:xfrm>
                <a:off x="2726871" y="4806501"/>
                <a:ext cx="2525949" cy="1601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𝜅</m:t>
                    </m:r>
                    <m:sSub>
                      <m:sSubPr>
                        <m:ctrlP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acc>
                      <m:accPr>
                        <m:chr m:val="̅"/>
                        <m:ctrlP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</a:rPr>
                  <a:t>,</a:t>
                </a:r>
                <a:endParaRPr lang="ru-RU" sz="2200" dirty="0">
                  <a:solidFill>
                    <a:srgbClr val="00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</a:endParaRPr>
              </a:p>
              <a:p>
                <a:pPr marL="45720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𝜅</m:t>
                        </m:r>
                        <m:acc>
                          <m:accPr>
                            <m:chr m:val="̅"/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</m:den>
                    </m:f>
                  </m:oMath>
                </a14:m>
                <a:r>
                  <a:rPr lang="ru-RU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</a:rPr>
                  <a:t> </a:t>
                </a:r>
                <a:endParaRPr lang="ru-RU" sz="2200" dirty="0">
                  <a:solidFill>
                    <a:srgbClr val="00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</a:endParaRPr>
              </a:p>
              <a:p>
                <a:pPr marL="457200"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ru-RU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acc>
                      <m:r>
                        <a:rPr lang="ru-RU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ru-RU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ru-RU" sz="2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ru-RU" sz="2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ru-RU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ru-RU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ru-RU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sz="2200" dirty="0">
                  <a:solidFill>
                    <a:srgbClr val="00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ED65A91C-B141-5D4D-9D19-C274BF162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871" y="4806501"/>
                <a:ext cx="2525949" cy="1601849"/>
              </a:xfrm>
              <a:prstGeom prst="rect">
                <a:avLst/>
              </a:prstGeom>
              <a:blipFill>
                <a:blip r:embed="rId3"/>
                <a:stretch>
                  <a:fillRect t="-1563" b="-15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CF8427-C8A3-9547-BAD8-82800C4516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7719"/>
            <a:ext cx="5932699" cy="32820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820ABC-4AFC-D843-8537-DAA847F788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95"/>
          <a:stretch/>
        </p:blipFill>
        <p:spPr>
          <a:xfrm>
            <a:off x="713284" y="1508558"/>
            <a:ext cx="4943702" cy="3317109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3EAF53A-FB9D-FA4F-BDFB-0C30E017D80C}"/>
              </a:ext>
            </a:extLst>
          </p:cNvPr>
          <p:cNvCxnSpPr>
            <a:cxnSpLocks/>
          </p:cNvCxnSpPr>
          <p:nvPr/>
        </p:nvCxnSpPr>
        <p:spPr>
          <a:xfrm>
            <a:off x="996041" y="1508558"/>
            <a:ext cx="0" cy="2459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15386C-9189-CB4A-8DC8-8432B5757CA7}"/>
              </a:ext>
            </a:extLst>
          </p:cNvPr>
          <p:cNvSpPr txBox="1"/>
          <p:nvPr/>
        </p:nvSpPr>
        <p:spPr>
          <a:xfrm>
            <a:off x="612352" y="3711573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z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9E868-813D-EE4F-9FA4-41F8E7CC1722}"/>
              </a:ext>
            </a:extLst>
          </p:cNvPr>
          <p:cNvSpPr txBox="1"/>
          <p:nvPr/>
        </p:nvSpPr>
        <p:spPr>
          <a:xfrm>
            <a:off x="348305" y="5845629"/>
            <a:ext cx="273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Профиль скорости трения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7E62A-2692-3643-BBB1-3DF1D0C52917}"/>
              </a:ext>
            </a:extLst>
          </p:cNvPr>
          <p:cNvSpPr txBox="1"/>
          <p:nvPr/>
        </p:nvSpPr>
        <p:spPr>
          <a:xfrm>
            <a:off x="5192484" y="4852051"/>
            <a:ext cx="102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вязкость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112EF-2B71-FE4A-BC34-92BEAB46CD92}"/>
              </a:ext>
            </a:extLst>
          </p:cNvPr>
          <p:cNvSpPr txBox="1"/>
          <p:nvPr/>
        </p:nvSpPr>
        <p:spPr>
          <a:xfrm>
            <a:off x="5230474" y="5325524"/>
            <a:ext cx="176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диссипация ТКЭ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AFD3C0-58DD-0C4F-AFCF-42C92BA1480B}"/>
              </a:ext>
            </a:extLst>
          </p:cNvPr>
          <p:cNvSpPr txBox="1"/>
          <p:nvPr/>
        </p:nvSpPr>
        <p:spPr>
          <a:xfrm>
            <a:off x="5240043" y="5856919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масштаб длины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E436EA-6892-A946-AA03-C5811970F94C}"/>
              </a:ext>
            </a:extLst>
          </p:cNvPr>
          <p:cNvSpPr txBox="1"/>
          <p:nvPr/>
        </p:nvSpPr>
        <p:spPr>
          <a:xfrm>
            <a:off x="9532490" y="3548223"/>
            <a:ext cx="1850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Сравнение </a:t>
            </a:r>
          </a:p>
          <a:p>
            <a:r>
              <a:rPr lang="ru-RU" dirty="0"/>
              <a:t>с результатами</a:t>
            </a:r>
          </a:p>
          <a:p>
            <a:r>
              <a:rPr lang="en-US" dirty="0"/>
              <a:t>K-epsilon </a:t>
            </a:r>
            <a:r>
              <a:rPr lang="ru-RU" dirty="0"/>
              <a:t>модели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05D20-7877-9342-A5E5-7CDBD8E0754C}"/>
              </a:ext>
            </a:extLst>
          </p:cNvPr>
          <p:cNvSpPr txBox="1"/>
          <p:nvPr/>
        </p:nvSpPr>
        <p:spPr>
          <a:xfrm>
            <a:off x="7535593" y="4961800"/>
            <a:ext cx="4493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Для проверки и калибровки турбулентных</a:t>
            </a:r>
          </a:p>
          <a:p>
            <a:pPr algn="ctr"/>
            <a:r>
              <a:rPr lang="ru-RU" sz="2200" dirty="0"/>
              <a:t>замыканий нужны данные </a:t>
            </a:r>
            <a:r>
              <a:rPr lang="en-US" sz="2200" dirty="0"/>
              <a:t>DNS</a:t>
            </a:r>
            <a:r>
              <a:rPr lang="ru-RU" sz="2200" dirty="0"/>
              <a:t>-моделирования.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55102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EA34B8-E06A-4B43-A3EC-F1CF5C81FDAB}"/>
              </a:ext>
            </a:extLst>
          </p:cNvPr>
          <p:cNvSpPr/>
          <p:nvPr/>
        </p:nvSpPr>
        <p:spPr>
          <a:xfrm>
            <a:off x="2062366" y="81132"/>
            <a:ext cx="8016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Калибровка моделей деятельного слоя суши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8FA3C7-16C5-2247-961F-D4CEB0CF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95" y="4140053"/>
            <a:ext cx="4196953" cy="24571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EF3D58-BBD0-9645-A17C-1F746F01C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202" y="3958420"/>
            <a:ext cx="3393352" cy="2638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8A94A6-5F38-074C-9E7C-FFB4A23136CE}"/>
              </a:ext>
            </a:extLst>
          </p:cNvPr>
          <p:cNvSpPr txBox="1"/>
          <p:nvPr/>
        </p:nvSpPr>
        <p:spPr>
          <a:xfrm>
            <a:off x="685801" y="620053"/>
            <a:ext cx="11359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" sz="2400" dirty="0"/>
              <a:t>Land surface schemes are being developed by increasing spatial resolution and adding new physical and biogeochemical processes</a:t>
            </a:r>
            <a:r>
              <a:rPr lang="ru-RU" sz="2400" dirty="0"/>
              <a:t>;</a:t>
            </a:r>
          </a:p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" sz="2400" dirty="0"/>
              <a:t>The model contains </a:t>
            </a:r>
            <a:r>
              <a:rPr lang="en" sz="2400" b="1" dirty="0"/>
              <a:t>dozens of parameters</a:t>
            </a:r>
            <a:r>
              <a:rPr lang="en" sz="2400" dirty="0"/>
              <a:t>; many parameters are not directly measurable (have a phenomenological character) or are measured with a large error</a:t>
            </a:r>
            <a:r>
              <a:rPr lang="ru-RU" sz="2400" dirty="0"/>
              <a:t>;</a:t>
            </a:r>
          </a:p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" sz="2400" dirty="0"/>
              <a:t>The high resolution and the presence of many computational units limits the ability to calibrate (identify) the system of equations using Monte Carlo-type or gradient descend methods</a:t>
            </a:r>
            <a:r>
              <a:rPr lang="ru-RU" sz="2400" dirty="0"/>
              <a:t>; </a:t>
            </a:r>
            <a:endParaRPr lang="en-US" sz="2400" dirty="0"/>
          </a:p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-US" sz="2400" dirty="0"/>
              <a:t>The shape of parameter dependence on physical state variables may be unknown; </a:t>
            </a:r>
            <a:endParaRPr lang="ru-RU" sz="2400" dirty="0"/>
          </a:p>
          <a:p>
            <a:pPr marL="259232" indent="-259232">
              <a:buFont typeface="Courier New" panose="02070309020205020404" pitchFamily="49" charset="0"/>
              <a:buChar char="o"/>
            </a:pPr>
            <a:r>
              <a:rPr lang="en-US" sz="2400" b="1" dirty="0"/>
              <a:t>Are neural networks a pertinent tool</a:t>
            </a:r>
            <a:r>
              <a:rPr lang="ru-RU" sz="2400" dirty="0"/>
              <a:t>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0B90D7-4A6B-6647-BFA8-13395B26E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4" y="4109063"/>
            <a:ext cx="3972703" cy="23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5A19A-D7C2-7341-AF41-8944D37A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Калибровка полной модели деятельного слоя суши </a:t>
            </a:r>
            <a:r>
              <a:rPr lang="en-US" dirty="0"/>
              <a:t>CLM</a:t>
            </a:r>
            <a:r>
              <a:rPr lang="ru-RU" dirty="0"/>
              <a:t>5</a:t>
            </a:r>
            <a:r>
              <a:rPr lang="en-US" dirty="0"/>
              <a:t> </a:t>
            </a:r>
            <a:r>
              <a:rPr lang="ru-RU" sz="3300" i="1" dirty="0"/>
              <a:t>(</a:t>
            </a:r>
            <a:r>
              <a:rPr lang="en-US" sz="3300" i="1" dirty="0"/>
              <a:t>Dagon et al., 2020</a:t>
            </a:r>
            <a:r>
              <a:rPr lang="ru-RU" sz="3300" i="1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6E199-2918-D84B-9428-E6B1B599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08"/>
          <a:stretch/>
        </p:blipFill>
        <p:spPr>
          <a:xfrm>
            <a:off x="326570" y="5004730"/>
            <a:ext cx="5666017" cy="1423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59B10-1A76-3A44-ADDA-D1D105FD2638}"/>
              </a:ext>
            </a:extLst>
          </p:cNvPr>
          <p:cNvSpPr txBox="1"/>
          <p:nvPr/>
        </p:nvSpPr>
        <p:spPr>
          <a:xfrm>
            <a:off x="609562" y="1508767"/>
            <a:ext cx="5268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Целевые функции: испарение и интенсивность фотосинтеза с суши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8EA82-82DE-4647-8D41-3E07F9BB0129}"/>
              </a:ext>
            </a:extLst>
          </p:cNvPr>
          <p:cNvSpPr txBox="1"/>
          <p:nvPr/>
        </p:nvSpPr>
        <p:spPr>
          <a:xfrm>
            <a:off x="614921" y="2995137"/>
            <a:ext cx="388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Исследование модели на чувствительность к параметрам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0115-071A-CD41-A168-E0F6AA00CC42}"/>
              </a:ext>
            </a:extLst>
          </p:cNvPr>
          <p:cNvSpPr txBox="1"/>
          <p:nvPr/>
        </p:nvSpPr>
        <p:spPr>
          <a:xfrm>
            <a:off x="609562" y="4460443"/>
            <a:ext cx="389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Список параметров для оптимизации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E78B94-BBD7-4C46-8CBE-28E6009D7B18}"/>
              </a:ext>
            </a:extLst>
          </p:cNvPr>
          <p:cNvSpPr/>
          <p:nvPr/>
        </p:nvSpPr>
        <p:spPr>
          <a:xfrm>
            <a:off x="609562" y="1508767"/>
            <a:ext cx="4550267" cy="76944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934B02-BB3C-4C48-B450-82FBB44F1F8C}"/>
              </a:ext>
            </a:extLst>
          </p:cNvPr>
          <p:cNvSpPr/>
          <p:nvPr/>
        </p:nvSpPr>
        <p:spPr>
          <a:xfrm>
            <a:off x="600328" y="2933581"/>
            <a:ext cx="4223695" cy="76944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DE89309F-F842-6C4C-BC1B-DABA16E1F478}"/>
              </a:ext>
            </a:extLst>
          </p:cNvPr>
          <p:cNvSpPr/>
          <p:nvPr/>
        </p:nvSpPr>
        <p:spPr>
          <a:xfrm>
            <a:off x="2286000" y="2376183"/>
            <a:ext cx="473529" cy="476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E7A53316-DA1D-1F48-BB99-88889BB88310}"/>
              </a:ext>
            </a:extLst>
          </p:cNvPr>
          <p:cNvSpPr/>
          <p:nvPr/>
        </p:nvSpPr>
        <p:spPr>
          <a:xfrm>
            <a:off x="2291442" y="3753234"/>
            <a:ext cx="468088" cy="580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6E2BE9-1609-0546-A47B-4A9033254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698" y="1499679"/>
            <a:ext cx="3275769" cy="22043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F9EB9A-7335-D54D-A950-F8C474A1CB45}"/>
              </a:ext>
            </a:extLst>
          </p:cNvPr>
          <p:cNvSpPr txBox="1"/>
          <p:nvPr/>
        </p:nvSpPr>
        <p:spPr>
          <a:xfrm>
            <a:off x="5547590" y="1518552"/>
            <a:ext cx="2351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</a:t>
            </a:r>
            <a:r>
              <a:rPr lang="ru-RU" dirty="0"/>
              <a:t>экспериментов с моделью суши со случайно выбранными параметрами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878BB-997C-464B-870C-DA04798E9FCD}"/>
              </a:ext>
            </a:extLst>
          </p:cNvPr>
          <p:cNvSpPr txBox="1"/>
          <p:nvPr/>
        </p:nvSpPr>
        <p:spPr>
          <a:xfrm>
            <a:off x="8192483" y="3747151"/>
            <a:ext cx="130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Параметры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14810-6CEC-3649-944F-8ED4C82D72CE}"/>
              </a:ext>
            </a:extLst>
          </p:cNvPr>
          <p:cNvSpPr txBox="1"/>
          <p:nvPr/>
        </p:nvSpPr>
        <p:spPr>
          <a:xfrm>
            <a:off x="11129458" y="3367288"/>
            <a:ext cx="102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Ошибка </a:t>
            </a:r>
          </a:p>
          <a:p>
            <a:r>
              <a:rPr lang="ru-RU" dirty="0"/>
              <a:t>модели</a:t>
            </a:r>
          </a:p>
        </p:txBody>
      </p:sp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02A50B9B-0F57-6140-B85E-AEC93B5AB4D3}"/>
              </a:ext>
            </a:extLst>
          </p:cNvPr>
          <p:cNvSpPr/>
          <p:nvPr/>
        </p:nvSpPr>
        <p:spPr>
          <a:xfrm rot="10800000">
            <a:off x="5524500" y="3132962"/>
            <a:ext cx="468088" cy="1682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5039DAFB-1EEB-4A41-AB70-7DEF1954FC16}"/>
              </a:ext>
            </a:extLst>
          </p:cNvPr>
          <p:cNvSpPr/>
          <p:nvPr/>
        </p:nvSpPr>
        <p:spPr>
          <a:xfrm rot="16200000">
            <a:off x="7648198" y="1878466"/>
            <a:ext cx="468088" cy="1109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>
            <a:extLst>
              <a:ext uri="{FF2B5EF4-FFF2-40B4-BE49-F238E27FC236}">
                <a16:creationId xmlns:a16="http://schemas.microsoft.com/office/drawing/2014/main" id="{129AEF8E-4C95-9A4D-BE11-C5B3DC4A9BAF}"/>
              </a:ext>
            </a:extLst>
          </p:cNvPr>
          <p:cNvSpPr/>
          <p:nvPr/>
        </p:nvSpPr>
        <p:spPr>
          <a:xfrm>
            <a:off x="9699172" y="4186613"/>
            <a:ext cx="555739" cy="9895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29C1B-7A10-1F40-90C3-80441ADC1FAF}"/>
              </a:ext>
            </a:extLst>
          </p:cNvPr>
          <p:cNvSpPr txBox="1"/>
          <p:nvPr/>
        </p:nvSpPr>
        <p:spPr>
          <a:xfrm>
            <a:off x="8436829" y="5358320"/>
            <a:ext cx="3144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Нахождение минимума ошибки по </a:t>
            </a:r>
            <a:r>
              <a:rPr lang="ru-RU" sz="2200" dirty="0" err="1"/>
              <a:t>нейросетевой</a:t>
            </a:r>
            <a:r>
              <a:rPr lang="ru-RU" sz="2200" dirty="0"/>
              <a:t> модели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DDD913-1662-434F-87C2-A15BC9ED2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58141" y="3134794"/>
            <a:ext cx="2005088" cy="23975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A81C27-B323-A840-B699-B6DCD2E0634D}"/>
              </a:ext>
            </a:extLst>
          </p:cNvPr>
          <p:cNvSpPr txBox="1"/>
          <p:nvPr/>
        </p:nvSpPr>
        <p:spPr>
          <a:xfrm>
            <a:off x="6045866" y="5634730"/>
            <a:ext cx="236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Проверка качества</a:t>
            </a:r>
          </a:p>
          <a:p>
            <a:pPr algn="ctr"/>
            <a:r>
              <a:rPr lang="ru-RU" dirty="0" err="1">
                <a:solidFill>
                  <a:srgbClr val="0070C0"/>
                </a:solidFill>
              </a:rPr>
              <a:t>нейросетевой</a:t>
            </a:r>
            <a:r>
              <a:rPr lang="ru-RU" dirty="0">
                <a:solidFill>
                  <a:srgbClr val="0070C0"/>
                </a:solidFill>
              </a:rPr>
              <a:t> модели</a:t>
            </a:r>
          </a:p>
        </p:txBody>
      </p:sp>
    </p:spTree>
    <p:extLst>
      <p:ext uri="{BB962C8B-B14F-4D97-AF65-F5344CB8AC3E}">
        <p14:creationId xmlns:p14="http://schemas.microsoft.com/office/powerpoint/2010/main" val="311201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CA03E-FBB7-E64F-8D1E-D682DBA48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73" y="-221690"/>
            <a:ext cx="11678652" cy="1325563"/>
          </a:xfrm>
        </p:spPr>
        <p:txBody>
          <a:bodyPr>
            <a:normAutofit/>
          </a:bodyPr>
          <a:lstStyle/>
          <a:p>
            <a:r>
              <a:rPr lang="ru-RU" dirty="0"/>
              <a:t>Роль почвы в предсказуемости атмосферы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E6719F-0112-024A-AE44-FE20A70C2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36A3D-927B-8448-B236-2FB2C7D18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7" y="844952"/>
            <a:ext cx="9725145" cy="59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4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2579E3-A3C4-C34F-A9CC-425A19F57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8063A46-8869-924F-94FB-1B23E99E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Спасибо за внимание!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90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BF7055-F9B9-5449-811D-4F5864B11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327" y="741440"/>
            <a:ext cx="9949345" cy="5969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B46576-3945-8A4D-9D9E-9CEC1B866A9A}"/>
              </a:ext>
            </a:extLst>
          </p:cNvPr>
          <p:cNvSpPr txBox="1"/>
          <p:nvPr/>
        </p:nvSpPr>
        <p:spPr>
          <a:xfrm>
            <a:off x="538842" y="-32664"/>
            <a:ext cx="11681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/>
              <a:t>Влияние параметризации потенциала почвенной влаги на моделирование влажности почвы</a:t>
            </a:r>
          </a:p>
        </p:txBody>
      </p:sp>
    </p:spTree>
    <p:extLst>
      <p:ext uri="{BB962C8B-B14F-4D97-AF65-F5344CB8AC3E}">
        <p14:creationId xmlns:p14="http://schemas.microsoft.com/office/powerpoint/2010/main" val="3303298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E2503C7-1342-6B41-8F96-3ADAD0AD1B59}"/>
              </a:ext>
            </a:extLst>
          </p:cNvPr>
          <p:cNvSpPr txBox="1"/>
          <p:nvPr/>
        </p:nvSpPr>
        <p:spPr>
          <a:xfrm>
            <a:off x="1086338" y="-8695"/>
            <a:ext cx="10032041" cy="79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68" b="1" dirty="0">
                <a:solidFill>
                  <a:schemeClr val="accent6">
                    <a:lumMod val="50000"/>
                  </a:schemeClr>
                </a:solidFill>
              </a:rPr>
              <a:t>Пример обратной задачи: </a:t>
            </a:r>
          </a:p>
          <a:p>
            <a:pPr algn="ctr"/>
            <a:r>
              <a:rPr lang="ru-RU" sz="2268" b="1" dirty="0">
                <a:solidFill>
                  <a:schemeClr val="accent6">
                    <a:lumMod val="50000"/>
                  </a:schemeClr>
                </a:solidFill>
              </a:rPr>
              <a:t>определение коэффициента теплопроводности по измерениям температуры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003164-24BD-154D-BF0A-4B0C1F3F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987" y="4490434"/>
            <a:ext cx="3421799" cy="10599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7D267F-7FF9-1744-A2CC-DB84FEC7B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39"/>
          <a:stretch/>
        </p:blipFill>
        <p:spPr>
          <a:xfrm>
            <a:off x="6597125" y="5463030"/>
            <a:ext cx="4104229" cy="7258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96660C-ED3F-AF4C-A5B0-18EF04A24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887"/>
          <a:stretch/>
        </p:blipFill>
        <p:spPr>
          <a:xfrm>
            <a:off x="6585920" y="6123542"/>
            <a:ext cx="4104229" cy="64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1FE2F75-EE32-2342-A58E-609C23719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892" y="757547"/>
            <a:ext cx="3489896" cy="30143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A5A4A7D-24B2-7542-B1A8-735DB799C6B5}"/>
              </a:ext>
            </a:extLst>
          </p:cNvPr>
          <p:cNvSpPr txBox="1"/>
          <p:nvPr/>
        </p:nvSpPr>
        <p:spPr>
          <a:xfrm>
            <a:off x="7190185" y="3714441"/>
            <a:ext cx="3034357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i="1" dirty="0" err="1">
                <a:solidFill>
                  <a:schemeClr val="accent5">
                    <a:lumMod val="50000"/>
                  </a:schemeClr>
                </a:solidFill>
              </a:rPr>
              <a:t>Mukhrino</a:t>
            </a:r>
            <a:r>
              <a:rPr lang="en-US" sz="1633" i="1" dirty="0">
                <a:solidFill>
                  <a:schemeClr val="accent5">
                    <a:lumMod val="50000"/>
                  </a:schemeClr>
                </a:solidFill>
              </a:rPr>
              <a:t> measurements in 2019 </a:t>
            </a:r>
            <a:endParaRPr lang="ru-RU" sz="1633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E0B7C6-9992-C344-A112-7831B6CDBF89}"/>
              </a:ext>
            </a:extLst>
          </p:cNvPr>
          <p:cNvSpPr txBox="1"/>
          <p:nvPr/>
        </p:nvSpPr>
        <p:spPr>
          <a:xfrm>
            <a:off x="8515769" y="3165091"/>
            <a:ext cx="1614545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Soil temperature</a:t>
            </a:r>
          </a:p>
          <a:p>
            <a:r>
              <a:rPr lang="en-US" sz="1633" dirty="0">
                <a:solidFill>
                  <a:srgbClr val="FF0000"/>
                </a:solidFill>
              </a:rPr>
              <a:t>and heat flux</a:t>
            </a:r>
            <a:endParaRPr lang="ru-RU" sz="1633" dirty="0">
              <a:solidFill>
                <a:srgbClr val="FF000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E6808A-4745-0A40-90D4-018DA8CA3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643" y="3690315"/>
            <a:ext cx="4014222" cy="31676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980FFD3-41E5-F74D-93A6-27A5D3968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149" y="849996"/>
            <a:ext cx="4507347" cy="18113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AD8A67-4156-CB49-8B76-BA656DB37CAF}"/>
              </a:ext>
            </a:extLst>
          </p:cNvPr>
          <p:cNvSpPr txBox="1"/>
          <p:nvPr/>
        </p:nvSpPr>
        <p:spPr>
          <a:xfrm>
            <a:off x="906388" y="2726684"/>
            <a:ext cx="5173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Heat conductivity coefficient </a:t>
            </a:r>
            <a:r>
              <a:rPr lang="en-US" i="1" dirty="0"/>
              <a:t>a</a:t>
            </a:r>
            <a:r>
              <a:rPr lang="en-US" dirty="0"/>
              <a:t> is found by minimizing </a:t>
            </a:r>
          </a:p>
          <a:p>
            <a:pPr algn="ctr"/>
            <a:r>
              <a:rPr lang="en-US" dirty="0"/>
              <a:t>deviation of computed temperature or heat flux from measured in the middle of the layer.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C426A5-B321-434D-BF9A-F3B80E4A74B8}"/>
              </a:ext>
            </a:extLst>
          </p:cNvPr>
          <p:cNvSpPr txBox="1"/>
          <p:nvPr/>
        </p:nvSpPr>
        <p:spPr>
          <a:xfrm>
            <a:off x="6199433" y="3967839"/>
            <a:ext cx="442082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3" dirty="0"/>
              <a:t>Errors of inverse problem solution</a:t>
            </a:r>
            <a:r>
              <a:rPr lang="ru-RU" sz="1633" dirty="0"/>
              <a:t> </a:t>
            </a:r>
            <a:r>
              <a:rPr lang="en-US" sz="1633" dirty="0"/>
              <a:t>due to</a:t>
            </a:r>
          </a:p>
          <a:p>
            <a:pPr algn="ctr"/>
            <a:r>
              <a:rPr lang="en-US" sz="1633" dirty="0"/>
              <a:t>temperature, heat flux errors</a:t>
            </a:r>
            <a:r>
              <a:rPr lang="ru-RU" sz="1633" dirty="0"/>
              <a:t> </a:t>
            </a:r>
            <a:r>
              <a:rPr lang="en-US" sz="1633" dirty="0"/>
              <a:t>and sensors depths:</a:t>
            </a:r>
            <a:endParaRPr lang="ru-RU" sz="1633" dirty="0"/>
          </a:p>
        </p:txBody>
      </p:sp>
    </p:spTree>
    <p:extLst>
      <p:ext uri="{BB962C8B-B14F-4D97-AF65-F5344CB8AC3E}">
        <p14:creationId xmlns:p14="http://schemas.microsoft.com/office/powerpoint/2010/main" val="2006746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Shape 4">
            <a:extLst>
              <a:ext uri="{FF2B5EF4-FFF2-40B4-BE49-F238E27FC236}">
                <a16:creationId xmlns:a16="http://schemas.microsoft.com/office/drawing/2014/main" id="{4799EA3C-2E91-874F-A4D1-A5544993D13A}"/>
              </a:ext>
            </a:extLst>
          </p:cNvPr>
          <p:cNvSpPr txBox="1"/>
          <p:nvPr/>
        </p:nvSpPr>
        <p:spPr>
          <a:xfrm>
            <a:off x="457200" y="73924"/>
            <a:ext cx="11136086" cy="546129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/>
          <a:p>
            <a:pPr algn="ctr"/>
            <a:r>
              <a:rPr lang="ru-RU" sz="3084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Идентификация уравнений модели деятельного слоя суши</a:t>
            </a:r>
            <a:endParaRPr lang="en-US" sz="3084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E96A14-11B8-AE41-97F0-C34B512D5A01}"/>
              </a:ext>
            </a:extLst>
          </p:cNvPr>
          <p:cNvSpPr/>
          <p:nvPr/>
        </p:nvSpPr>
        <p:spPr>
          <a:xfrm>
            <a:off x="1588620" y="750702"/>
            <a:ext cx="2874271" cy="3527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905" b="1" dirty="0">
                <a:solidFill>
                  <a:schemeClr val="tx1"/>
                </a:solidFill>
              </a:rPr>
              <a:t>Stage</a:t>
            </a:r>
            <a:r>
              <a:rPr lang="ru-RU" sz="1905" b="1" dirty="0">
                <a:solidFill>
                  <a:schemeClr val="tx1"/>
                </a:solidFill>
              </a:rPr>
              <a:t> 1</a:t>
            </a:r>
          </a:p>
          <a:p>
            <a:pPr algn="ctr"/>
            <a:r>
              <a:rPr lang="en" sz="1905" dirty="0">
                <a:solidFill>
                  <a:schemeClr val="tx1"/>
                </a:solidFill>
              </a:rPr>
              <a:t>Verification of the PDE identification method using ML algorithms for the system of equations describing the vertical transfer of heat and moisture in the soil using analytical and numerical solutions</a:t>
            </a:r>
            <a:endParaRPr lang="ru-RU" sz="1905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8404F7-B0AF-1043-B661-58EF7C0AACBB}"/>
              </a:ext>
            </a:extLst>
          </p:cNvPr>
          <p:cNvSpPr/>
          <p:nvPr/>
        </p:nvSpPr>
        <p:spPr>
          <a:xfrm>
            <a:off x="4658865" y="750702"/>
            <a:ext cx="2874271" cy="3527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724" b="1" dirty="0">
                <a:solidFill>
                  <a:schemeClr val="tx1"/>
                </a:solidFill>
              </a:rPr>
              <a:t>Stage</a:t>
            </a:r>
            <a:r>
              <a:rPr lang="ru-RU" sz="1724" b="1" dirty="0">
                <a:solidFill>
                  <a:schemeClr val="tx1"/>
                </a:solidFill>
              </a:rPr>
              <a:t> 2</a:t>
            </a:r>
          </a:p>
          <a:p>
            <a:pPr algn="ctr"/>
            <a:r>
              <a:rPr lang="en" sz="1724" dirty="0">
                <a:solidFill>
                  <a:schemeClr val="tx1"/>
                </a:solidFill>
              </a:rPr>
              <a:t>Application of PDE identification algorithms developed at stage 1 to the real soil profile, comparison of simulation results with measurements, refinement of soil model calibration procedures based on ML methods</a:t>
            </a:r>
            <a:endParaRPr lang="ru-RU" sz="1724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823B50-7FE2-BE43-95F7-FC0D0AC30218}"/>
              </a:ext>
            </a:extLst>
          </p:cNvPr>
          <p:cNvSpPr/>
          <p:nvPr/>
        </p:nvSpPr>
        <p:spPr>
          <a:xfrm>
            <a:off x="7729109" y="750702"/>
            <a:ext cx="2874271" cy="3527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724" b="1" dirty="0">
                <a:solidFill>
                  <a:schemeClr val="tx1"/>
                </a:solidFill>
              </a:rPr>
              <a:t>Stage</a:t>
            </a:r>
            <a:r>
              <a:rPr lang="ru-RU" sz="1724" b="1" dirty="0">
                <a:solidFill>
                  <a:schemeClr val="tx1"/>
                </a:solidFill>
              </a:rPr>
              <a:t> 3</a:t>
            </a:r>
          </a:p>
          <a:p>
            <a:pPr algn="ctr"/>
            <a:r>
              <a:rPr lang="en" sz="1724" dirty="0">
                <a:solidFill>
                  <a:schemeClr val="tx1"/>
                </a:solidFill>
              </a:rPr>
              <a:t>Scientific and technical substantiation of the problem of identification of PDEs using ML algorithms for a large system of one-dimensional equations describing the movement of heat and moisture, river flow and the formation of evaporation in a large catchment of the river</a:t>
            </a:r>
            <a:endParaRPr lang="ru-RU" sz="1724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40CF56-C995-BF4D-9259-CC452FD64A14}"/>
              </a:ext>
            </a:extLst>
          </p:cNvPr>
          <p:cNvPicPr/>
          <p:nvPr/>
        </p:nvPicPr>
        <p:blipFill>
          <a:blip r:embed="rId2"/>
          <a:srcRect l="59433" t="24367" r="13351" b="29932"/>
          <a:stretch/>
        </p:blipFill>
        <p:spPr>
          <a:xfrm>
            <a:off x="7663783" y="4343541"/>
            <a:ext cx="3455973" cy="215523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F9892E-3BC0-5749-BC79-89036C17B9F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6"/>
          <a:stretch/>
        </p:blipFill>
        <p:spPr bwMode="auto">
          <a:xfrm>
            <a:off x="4882244" y="4324049"/>
            <a:ext cx="2128298" cy="2174722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C8BB56-046E-3040-B7B9-CD873961C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130" y="4369971"/>
            <a:ext cx="2642477" cy="20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84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A286693-9A55-C548-B56B-801F395B367B}"/>
              </a:ext>
            </a:extLst>
          </p:cNvPr>
          <p:cNvSpPr txBox="1"/>
          <p:nvPr/>
        </p:nvSpPr>
        <p:spPr>
          <a:xfrm>
            <a:off x="1523520" y="81126"/>
            <a:ext cx="9144960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77" b="1" dirty="0">
                <a:solidFill>
                  <a:schemeClr val="accent6">
                    <a:lumMod val="50000"/>
                  </a:schemeClr>
                </a:solidFill>
              </a:rPr>
              <a:t>The Barzilai-</a:t>
            </a:r>
            <a:r>
              <a:rPr lang="en-US" sz="2177" b="1" dirty="0" err="1">
                <a:solidFill>
                  <a:schemeClr val="accent6">
                    <a:lumMod val="50000"/>
                  </a:schemeClr>
                </a:solidFill>
              </a:rPr>
              <a:t>Borwein</a:t>
            </a:r>
            <a:r>
              <a:rPr lang="en-US" sz="2177" b="1" dirty="0">
                <a:solidFill>
                  <a:schemeClr val="accent6">
                    <a:lumMod val="50000"/>
                  </a:schemeClr>
                </a:solidFill>
              </a:rPr>
              <a:t> gradient descent method.</a:t>
            </a:r>
          </a:p>
          <a:p>
            <a:pPr algn="ctr"/>
            <a:r>
              <a:rPr lang="en-US" sz="2177" b="1" dirty="0">
                <a:solidFill>
                  <a:schemeClr val="accent6">
                    <a:lumMod val="50000"/>
                  </a:schemeClr>
                </a:solidFill>
              </a:rPr>
              <a:t>Formulation of the problem for heat and moisture transport system</a:t>
            </a:r>
            <a:endParaRPr lang="ru-RU" sz="2177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64B61F18-158F-E049-A01E-30C7D5BFF617}"/>
                  </a:ext>
                </a:extLst>
              </p:cNvPr>
              <p:cNvSpPr/>
              <p:nvPr/>
            </p:nvSpPr>
            <p:spPr>
              <a:xfrm>
                <a:off x="2764458" y="925628"/>
                <a:ext cx="2398990" cy="682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ru-RU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996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sz="1996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64B61F18-158F-E049-A01E-30C7D5BFF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458" y="925628"/>
                <a:ext cx="2398990" cy="682816"/>
              </a:xfrm>
              <a:prstGeom prst="rect">
                <a:avLst/>
              </a:prstGeom>
              <a:blipFill>
                <a:blip r:embed="rId3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5E4667F9-4DA7-0941-ABED-E7573DD2BEBC}"/>
                  </a:ext>
                </a:extLst>
              </p:cNvPr>
              <p:cNvSpPr/>
              <p:nvPr/>
            </p:nvSpPr>
            <p:spPr>
              <a:xfrm rot="16200000">
                <a:off x="2162464" y="3261888"/>
                <a:ext cx="918457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33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33" dirty="0"/>
                  <a:t> profile</a:t>
                </a:r>
                <a:endParaRPr lang="ru-RU" sz="1633" dirty="0"/>
              </a:p>
            </p:txBody>
          </p:sp>
        </mc:Choice>
        <mc:Fallback xmlns=""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5E4667F9-4DA7-0941-ABED-E7573DD2B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62464" y="3261888"/>
                <a:ext cx="918457" cy="343620"/>
              </a:xfrm>
              <a:prstGeom prst="rect">
                <a:avLst/>
              </a:prstGeom>
              <a:blipFill>
                <a:blip r:embed="rId4"/>
                <a:stretch>
                  <a:fillRect l="-3571" t="-2703" r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11">
                <a:extLst>
                  <a:ext uri="{FF2B5EF4-FFF2-40B4-BE49-F238E27FC236}">
                    <a16:creationId xmlns:a16="http://schemas.microsoft.com/office/drawing/2014/main" id="{A7C5764A-259D-904B-9064-A61DFC8F0375}"/>
                  </a:ext>
                </a:extLst>
              </p:cNvPr>
              <p:cNvSpPr/>
              <p:nvPr/>
            </p:nvSpPr>
            <p:spPr>
              <a:xfrm rot="16200000">
                <a:off x="4165420" y="3133789"/>
                <a:ext cx="740716" cy="59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/>
                      </m:sSub>
                    </m:oMath>
                  </m:oMathPara>
                </a14:m>
                <a:endParaRPr lang="en-US" sz="1633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1633" dirty="0">
                    <a:solidFill>
                      <a:srgbClr val="FF0000"/>
                    </a:solidFill>
                  </a:rPr>
                  <a:t>profile</a:t>
                </a:r>
              </a:p>
            </p:txBody>
          </p:sp>
        </mc:Choice>
        <mc:Fallback xmlns="">
          <p:sp>
            <p:nvSpPr>
              <p:cNvPr id="25" name="Rectangle 11">
                <a:extLst>
                  <a:ext uri="{FF2B5EF4-FFF2-40B4-BE49-F238E27FC236}">
                    <a16:creationId xmlns:a16="http://schemas.microsoft.com/office/drawing/2014/main" id="{A7C5764A-259D-904B-9064-A61DFC8F0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65420" y="3133789"/>
                <a:ext cx="740716" cy="594906"/>
              </a:xfrm>
              <a:prstGeom prst="rect">
                <a:avLst/>
              </a:prstGeom>
              <a:blipFill>
                <a:blip r:embed="rId5"/>
                <a:stretch>
                  <a:fillRect t="-3390" r="-10417" b="-3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1">
            <a:extLst>
              <a:ext uri="{FF2B5EF4-FFF2-40B4-BE49-F238E27FC236}">
                <a16:creationId xmlns:a16="http://schemas.microsoft.com/office/drawing/2014/main" id="{EC110F7C-8342-B549-96FD-E73A0942FB6E}"/>
              </a:ext>
            </a:extLst>
          </p:cNvPr>
          <p:cNvCxnSpPr>
            <a:cxnSpLocks/>
          </p:cNvCxnSpPr>
          <p:nvPr/>
        </p:nvCxnSpPr>
        <p:spPr>
          <a:xfrm flipV="1">
            <a:off x="4782837" y="3438154"/>
            <a:ext cx="248052" cy="1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C6816AE9-AC01-9E47-8DDB-ABFC4B9B4D4C}"/>
                  </a:ext>
                </a:extLst>
              </p:cNvPr>
              <p:cNvSpPr/>
              <p:nvPr/>
            </p:nvSpPr>
            <p:spPr>
              <a:xfrm>
                <a:off x="5020839" y="2996572"/>
                <a:ext cx="2025055" cy="86934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52" dirty="0"/>
                  <a:t>PDE solver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5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sz="145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5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145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5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45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52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52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52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/>
                      </m:sSub>
                      <m:r>
                        <a:rPr lang="en-US" sz="145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ru-RU" sz="1452" dirty="0"/>
              </a:p>
            </p:txBody>
          </p:sp>
        </mc:Choice>
        <mc:Fallback xmlns=""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C6816AE9-AC01-9E47-8DDB-ABFC4B9B4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839" y="2996572"/>
                <a:ext cx="2025055" cy="8693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3">
            <a:extLst>
              <a:ext uri="{FF2B5EF4-FFF2-40B4-BE49-F238E27FC236}">
                <a16:creationId xmlns:a16="http://schemas.microsoft.com/office/drawing/2014/main" id="{022D15CC-EB50-8C41-BF83-1175EBBDE900}"/>
              </a:ext>
            </a:extLst>
          </p:cNvPr>
          <p:cNvCxnSpPr/>
          <p:nvPr/>
        </p:nvCxnSpPr>
        <p:spPr>
          <a:xfrm>
            <a:off x="7045894" y="3438155"/>
            <a:ext cx="2695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4">
                <a:extLst>
                  <a:ext uri="{FF2B5EF4-FFF2-40B4-BE49-F238E27FC236}">
                    <a16:creationId xmlns:a16="http://schemas.microsoft.com/office/drawing/2014/main" id="{ED128B53-FB8F-1F46-B0BB-498BD84530E2}"/>
                  </a:ext>
                </a:extLst>
              </p:cNvPr>
              <p:cNvSpPr/>
              <p:nvPr/>
            </p:nvSpPr>
            <p:spPr>
              <a:xfrm>
                <a:off x="7445211" y="2417342"/>
                <a:ext cx="1765612" cy="76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177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loss </a:t>
                </a:r>
                <a14:m>
                  <m:oMath xmlns:m="http://schemas.openxmlformats.org/officeDocument/2006/math">
                    <m:r>
                      <a:rPr lang="ru-RU" sz="2177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𝓛</m:t>
                    </m:r>
                  </m:oMath>
                </a14:m>
                <a:endParaRPr lang="en-US" sz="2177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𝑴𝑺</m:t>
                      </m:r>
                      <m:sSub>
                        <m:sSubPr>
                          <m:ctrlP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177" dirty="0"/>
              </a:p>
            </p:txBody>
          </p:sp>
        </mc:Choice>
        <mc:Fallback xmlns="">
          <p:sp>
            <p:nvSpPr>
              <p:cNvPr id="29" name="Rectangle 24">
                <a:extLst>
                  <a:ext uri="{FF2B5EF4-FFF2-40B4-BE49-F238E27FC236}">
                    <a16:creationId xmlns:a16="http://schemas.microsoft.com/office/drawing/2014/main" id="{ED128B53-FB8F-1F46-B0BB-498BD8453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211" y="2417342"/>
                <a:ext cx="1765612" cy="762388"/>
              </a:xfrm>
              <a:prstGeom prst="rect">
                <a:avLst/>
              </a:prstGeom>
              <a:blipFill>
                <a:blip r:embed="rId7"/>
                <a:stretch>
                  <a:fillRect t="-3279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53907CF7-2CEF-7642-B448-71AE91B35427}"/>
                  </a:ext>
                </a:extLst>
              </p:cNvPr>
              <p:cNvSpPr/>
              <p:nvPr/>
            </p:nvSpPr>
            <p:spPr>
              <a:xfrm rot="16200000">
                <a:off x="2162464" y="2168421"/>
                <a:ext cx="918457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33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33" dirty="0"/>
                  <a:t> profile</a:t>
                </a:r>
                <a:endParaRPr lang="ru-RU" sz="1633" dirty="0"/>
              </a:p>
            </p:txBody>
          </p:sp>
        </mc:Choice>
        <mc:Fallback xmlns=""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53907CF7-2CEF-7642-B448-71AE91B35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62464" y="2168421"/>
                <a:ext cx="918457" cy="343620"/>
              </a:xfrm>
              <a:prstGeom prst="rect">
                <a:avLst/>
              </a:prstGeom>
              <a:blipFill>
                <a:blip r:embed="rId8"/>
                <a:stretch>
                  <a:fillRect l="-3571" t="-2740" r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11">
                <a:extLst>
                  <a:ext uri="{FF2B5EF4-FFF2-40B4-BE49-F238E27FC236}">
                    <a16:creationId xmlns:a16="http://schemas.microsoft.com/office/drawing/2014/main" id="{587DDFEC-68EE-8B4D-9C7D-BE2DC929B648}"/>
                  </a:ext>
                </a:extLst>
              </p:cNvPr>
              <p:cNvSpPr/>
              <p:nvPr/>
            </p:nvSpPr>
            <p:spPr>
              <a:xfrm rot="16200000">
                <a:off x="4165421" y="2049136"/>
                <a:ext cx="740716" cy="59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</m:sSub>
                    </m:oMath>
                  </m:oMathPara>
                </a14:m>
                <a:endParaRPr lang="en-US" sz="1633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sz="1633" dirty="0">
                    <a:solidFill>
                      <a:srgbClr val="0070C0"/>
                    </a:solidFill>
                  </a:rPr>
                  <a:t>profile</a:t>
                </a:r>
              </a:p>
            </p:txBody>
          </p:sp>
        </mc:Choice>
        <mc:Fallback xmlns="">
          <p:sp>
            <p:nvSpPr>
              <p:cNvPr id="31" name="Rectangle 11">
                <a:extLst>
                  <a:ext uri="{FF2B5EF4-FFF2-40B4-BE49-F238E27FC236}">
                    <a16:creationId xmlns:a16="http://schemas.microsoft.com/office/drawing/2014/main" id="{587DDFEC-68EE-8B4D-9C7D-BE2DC929B6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65421" y="2049136"/>
                <a:ext cx="740716" cy="594906"/>
              </a:xfrm>
              <a:prstGeom prst="rect">
                <a:avLst/>
              </a:prstGeom>
              <a:blipFill>
                <a:blip r:embed="rId9"/>
                <a:stretch>
                  <a:fillRect t="-6897" r="-10417" b="-34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21">
            <a:extLst>
              <a:ext uri="{FF2B5EF4-FFF2-40B4-BE49-F238E27FC236}">
                <a16:creationId xmlns:a16="http://schemas.microsoft.com/office/drawing/2014/main" id="{1837F326-B6B2-C647-9D6C-D9BDE7A38A3E}"/>
              </a:ext>
            </a:extLst>
          </p:cNvPr>
          <p:cNvCxnSpPr>
            <a:cxnSpLocks/>
          </p:cNvCxnSpPr>
          <p:nvPr/>
        </p:nvCxnSpPr>
        <p:spPr>
          <a:xfrm flipV="1">
            <a:off x="4782837" y="2344687"/>
            <a:ext cx="248052" cy="17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2">
                <a:extLst>
                  <a:ext uri="{FF2B5EF4-FFF2-40B4-BE49-F238E27FC236}">
                    <a16:creationId xmlns:a16="http://schemas.microsoft.com/office/drawing/2014/main" id="{AFFF4C89-4BC7-F442-9B13-6E606AF5A360}"/>
                  </a:ext>
                </a:extLst>
              </p:cNvPr>
              <p:cNvSpPr/>
              <p:nvPr/>
            </p:nvSpPr>
            <p:spPr>
              <a:xfrm>
                <a:off x="5020839" y="1903105"/>
                <a:ext cx="2025055" cy="86934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52" dirty="0"/>
                  <a:t>PDE solver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  <m:sup>
                          <m:r>
                            <a:rPr lang="en-US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452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52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52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52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452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  <m:r>
                        <a:rPr lang="en-US" sz="145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452" i="1">
                          <a:latin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ru-RU" sz="1452" dirty="0"/>
              </a:p>
            </p:txBody>
          </p:sp>
        </mc:Choice>
        <mc:Fallback xmlns="">
          <p:sp>
            <p:nvSpPr>
              <p:cNvPr id="33" name="Rectangle 22">
                <a:extLst>
                  <a:ext uri="{FF2B5EF4-FFF2-40B4-BE49-F238E27FC236}">
                    <a16:creationId xmlns:a16="http://schemas.microsoft.com/office/drawing/2014/main" id="{AFFF4C89-4BC7-F442-9B13-6E606AF5A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839" y="1903105"/>
                <a:ext cx="2025055" cy="8693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23">
            <a:extLst>
              <a:ext uri="{FF2B5EF4-FFF2-40B4-BE49-F238E27FC236}">
                <a16:creationId xmlns:a16="http://schemas.microsoft.com/office/drawing/2014/main" id="{19490223-9EB3-D74C-8163-8D78A7F82265}"/>
              </a:ext>
            </a:extLst>
          </p:cNvPr>
          <p:cNvCxnSpPr/>
          <p:nvPr/>
        </p:nvCxnSpPr>
        <p:spPr>
          <a:xfrm>
            <a:off x="7045894" y="2344688"/>
            <a:ext cx="2695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2">
                <a:extLst>
                  <a:ext uri="{FF2B5EF4-FFF2-40B4-BE49-F238E27FC236}">
                    <a16:creationId xmlns:a16="http://schemas.microsoft.com/office/drawing/2014/main" id="{4FD1B50A-78F2-A24E-A8A4-69761675FA3F}"/>
                  </a:ext>
                </a:extLst>
              </p:cNvPr>
              <p:cNvSpPr/>
              <p:nvPr/>
            </p:nvSpPr>
            <p:spPr>
              <a:xfrm>
                <a:off x="2795444" y="1903105"/>
                <a:ext cx="1404982" cy="869342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33" dirty="0">
                    <a:solidFill>
                      <a:srgbClr val="0070C0"/>
                    </a:solidFill>
                  </a:rPr>
                  <a:t>known </a:t>
                </a:r>
                <a14:m>
                  <m:oMath xmlns:m="http://schemas.openxmlformats.org/officeDocument/2006/math">
                    <m:r>
                      <a:rPr lang="en-US" sz="1633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33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33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33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1633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Rectangle 22">
                <a:extLst>
                  <a:ext uri="{FF2B5EF4-FFF2-40B4-BE49-F238E27FC236}">
                    <a16:creationId xmlns:a16="http://schemas.microsoft.com/office/drawing/2014/main" id="{4FD1B50A-78F2-A24E-A8A4-69761675F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444" y="1903105"/>
                <a:ext cx="1404982" cy="8693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21">
            <a:extLst>
              <a:ext uri="{FF2B5EF4-FFF2-40B4-BE49-F238E27FC236}">
                <a16:creationId xmlns:a16="http://schemas.microsoft.com/office/drawing/2014/main" id="{CC0FA0C8-9500-AC47-B14B-6B66FD7BA28E}"/>
              </a:ext>
            </a:extLst>
          </p:cNvPr>
          <p:cNvCxnSpPr>
            <a:cxnSpLocks/>
          </p:cNvCxnSpPr>
          <p:nvPr/>
        </p:nvCxnSpPr>
        <p:spPr>
          <a:xfrm>
            <a:off x="4206652" y="2346480"/>
            <a:ext cx="182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21">
            <a:extLst>
              <a:ext uri="{FF2B5EF4-FFF2-40B4-BE49-F238E27FC236}">
                <a16:creationId xmlns:a16="http://schemas.microsoft.com/office/drawing/2014/main" id="{2AF7A951-1541-6D48-A4C3-B562196B6EEC}"/>
              </a:ext>
            </a:extLst>
          </p:cNvPr>
          <p:cNvCxnSpPr>
            <a:cxnSpLocks/>
          </p:cNvCxnSpPr>
          <p:nvPr/>
        </p:nvCxnSpPr>
        <p:spPr>
          <a:xfrm>
            <a:off x="4206652" y="3447099"/>
            <a:ext cx="1820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62">
            <a:extLst>
              <a:ext uri="{FF2B5EF4-FFF2-40B4-BE49-F238E27FC236}">
                <a16:creationId xmlns:a16="http://schemas.microsoft.com/office/drawing/2014/main" id="{12783960-FED4-1749-8518-5B2F63FED8C7}"/>
              </a:ext>
            </a:extLst>
          </p:cNvPr>
          <p:cNvSpPr/>
          <p:nvPr/>
        </p:nvSpPr>
        <p:spPr>
          <a:xfrm>
            <a:off x="7315490" y="2004355"/>
            <a:ext cx="2025055" cy="1698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cxnSp>
        <p:nvCxnSpPr>
          <p:cNvPr id="39" name="Elbow Connector 64">
            <a:extLst>
              <a:ext uri="{FF2B5EF4-FFF2-40B4-BE49-F238E27FC236}">
                <a16:creationId xmlns:a16="http://schemas.microsoft.com/office/drawing/2014/main" id="{80C0E529-403E-3D4B-AF88-B5D46A360961}"/>
              </a:ext>
            </a:extLst>
          </p:cNvPr>
          <p:cNvCxnSpPr>
            <a:cxnSpLocks/>
            <a:stCxn id="38" idx="3"/>
            <a:endCxn id="40" idx="3"/>
          </p:cNvCxnSpPr>
          <p:nvPr/>
        </p:nvCxnSpPr>
        <p:spPr>
          <a:xfrm flipH="1">
            <a:off x="6400949" y="2853571"/>
            <a:ext cx="2939596" cy="1770746"/>
          </a:xfrm>
          <a:prstGeom prst="bentConnector3">
            <a:avLst>
              <a:gd name="adj1" fmla="val -70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5">
            <a:extLst>
              <a:ext uri="{FF2B5EF4-FFF2-40B4-BE49-F238E27FC236}">
                <a16:creationId xmlns:a16="http://schemas.microsoft.com/office/drawing/2014/main" id="{C3CEB6C4-B15F-9046-913E-D3AB069D76AA}"/>
              </a:ext>
            </a:extLst>
          </p:cNvPr>
          <p:cNvSpPr/>
          <p:nvPr/>
        </p:nvSpPr>
        <p:spPr>
          <a:xfrm>
            <a:off x="5551732" y="4335225"/>
            <a:ext cx="849217" cy="578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A798F1F-4F87-4E4C-A62B-412F47BAEA3F}"/>
                  </a:ext>
                </a:extLst>
              </p:cNvPr>
              <p:cNvSpPr txBox="1"/>
              <p:nvPr/>
            </p:nvSpPr>
            <p:spPr>
              <a:xfrm>
                <a:off x="5739407" y="4343538"/>
                <a:ext cx="482824" cy="570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1633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𝓛</m:t>
                          </m:r>
                        </m:num>
                        <m:den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A798F1F-4F87-4E4C-A62B-412F47BAE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407" y="4343538"/>
                <a:ext cx="482824" cy="570541"/>
              </a:xfrm>
              <a:prstGeom prst="rect">
                <a:avLst/>
              </a:prstGeom>
              <a:blipFill>
                <a:blip r:embed="rId12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74">
            <a:extLst>
              <a:ext uri="{FF2B5EF4-FFF2-40B4-BE49-F238E27FC236}">
                <a16:creationId xmlns:a16="http://schemas.microsoft.com/office/drawing/2014/main" id="{30997291-0166-F74B-A987-FBC0B58C798F}"/>
              </a:ext>
            </a:extLst>
          </p:cNvPr>
          <p:cNvSpPr/>
          <p:nvPr/>
        </p:nvSpPr>
        <p:spPr>
          <a:xfrm>
            <a:off x="4143507" y="4335225"/>
            <a:ext cx="849217" cy="578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07E15D-F449-CB44-A327-FAE590D89D60}"/>
                  </a:ext>
                </a:extLst>
              </p:cNvPr>
              <p:cNvSpPr txBox="1"/>
              <p:nvPr/>
            </p:nvSpPr>
            <p:spPr>
              <a:xfrm>
                <a:off x="4237082" y="4324223"/>
                <a:ext cx="613886" cy="611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1633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𝓛</m:t>
                          </m:r>
                        </m:num>
                        <m:den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33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/>
                          </m:sSub>
                        </m:den>
                      </m:f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07E15D-F449-CB44-A327-FAE590D89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082" y="4324223"/>
                <a:ext cx="613886" cy="611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77">
            <a:extLst>
              <a:ext uri="{FF2B5EF4-FFF2-40B4-BE49-F238E27FC236}">
                <a16:creationId xmlns:a16="http://schemas.microsoft.com/office/drawing/2014/main" id="{E43084BE-B67D-D64D-92B3-600B836211AF}"/>
              </a:ext>
            </a:extLst>
          </p:cNvPr>
          <p:cNvCxnSpPr>
            <a:stCxn id="40" idx="1"/>
            <a:endCxn id="42" idx="3"/>
          </p:cNvCxnSpPr>
          <p:nvPr/>
        </p:nvCxnSpPr>
        <p:spPr>
          <a:xfrm flipH="1">
            <a:off x="4992725" y="4624318"/>
            <a:ext cx="55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78">
            <a:extLst>
              <a:ext uri="{FF2B5EF4-FFF2-40B4-BE49-F238E27FC236}">
                <a16:creationId xmlns:a16="http://schemas.microsoft.com/office/drawing/2014/main" id="{169128B7-68B0-A64C-A809-DB84777A8F7C}"/>
              </a:ext>
            </a:extLst>
          </p:cNvPr>
          <p:cNvSpPr/>
          <p:nvPr/>
        </p:nvSpPr>
        <p:spPr>
          <a:xfrm>
            <a:off x="3004082" y="4335225"/>
            <a:ext cx="849217" cy="578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88EDFC9-E206-3344-AAF1-E0333B5D73FE}"/>
                  </a:ext>
                </a:extLst>
              </p:cNvPr>
              <p:cNvSpPr txBox="1"/>
              <p:nvPr/>
            </p:nvSpPr>
            <p:spPr>
              <a:xfrm>
                <a:off x="3158734" y="4324223"/>
                <a:ext cx="556755" cy="570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1633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𝓛</m:t>
                          </m:r>
                        </m:num>
                        <m:den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88EDFC9-E206-3344-AAF1-E0333B5D7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734" y="4324223"/>
                <a:ext cx="556755" cy="570541"/>
              </a:xfrm>
              <a:prstGeom prst="rect">
                <a:avLst/>
              </a:prstGeom>
              <a:blipFill>
                <a:blip r:embed="rId14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80">
            <a:extLst>
              <a:ext uri="{FF2B5EF4-FFF2-40B4-BE49-F238E27FC236}">
                <a16:creationId xmlns:a16="http://schemas.microsoft.com/office/drawing/2014/main" id="{6B4A0E85-9849-0642-A1E6-6600C182DFE4}"/>
              </a:ext>
            </a:extLst>
          </p:cNvPr>
          <p:cNvCxnSpPr>
            <a:cxnSpLocks/>
            <a:stCxn id="42" idx="1"/>
            <a:endCxn id="45" idx="3"/>
          </p:cNvCxnSpPr>
          <p:nvPr/>
        </p:nvCxnSpPr>
        <p:spPr>
          <a:xfrm flipH="1">
            <a:off x="3853300" y="4624318"/>
            <a:ext cx="2902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22">
                <a:extLst>
                  <a:ext uri="{FF2B5EF4-FFF2-40B4-BE49-F238E27FC236}">
                    <a16:creationId xmlns:a16="http://schemas.microsoft.com/office/drawing/2014/main" id="{815C33BE-82EC-D942-8E9F-3461590C70B9}"/>
                  </a:ext>
                </a:extLst>
              </p:cNvPr>
              <p:cNvSpPr/>
              <p:nvPr/>
            </p:nvSpPr>
            <p:spPr>
              <a:xfrm>
                <a:off x="2789218" y="2990444"/>
                <a:ext cx="1404982" cy="869342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33" dirty="0">
                    <a:solidFill>
                      <a:srgbClr val="FF0000"/>
                    </a:solidFill>
                  </a:rPr>
                  <a:t>known </a:t>
                </a:r>
                <a:r>
                  <a:rPr lang="en-US" sz="1633" b="1" dirty="0">
                    <a:solidFill>
                      <a:srgbClr val="FF0000"/>
                    </a:solidFill>
                  </a:rPr>
                  <a:t>form</a:t>
                </a:r>
                <a:r>
                  <a:rPr lang="en-US" sz="1633" dirty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16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1633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22">
                <a:extLst>
                  <a:ext uri="{FF2B5EF4-FFF2-40B4-BE49-F238E27FC236}">
                    <a16:creationId xmlns:a16="http://schemas.microsoft.com/office/drawing/2014/main" id="{815C33BE-82EC-D942-8E9F-3461590C7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218" y="2990444"/>
                <a:ext cx="1404982" cy="8693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A5570EB-42A2-2A49-B401-F6D83B7D7C51}"/>
                  </a:ext>
                </a:extLst>
              </p:cNvPr>
              <p:cNvSpPr txBox="1"/>
              <p:nvPr/>
            </p:nvSpPr>
            <p:spPr>
              <a:xfrm>
                <a:off x="3221729" y="5246609"/>
                <a:ext cx="5595058" cy="1284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996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96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1996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96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96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996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996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𝑀𝑆𝐸</m:t>
                          </m:r>
                        </m:e>
                        <m:sub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996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96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9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996" dirty="0">
                  <a:ea typeface="Cambria Math" panose="02040503050406030204" pitchFamily="18" charset="0"/>
                </a:endParaRPr>
              </a:p>
              <a:p>
                <a:endParaRPr lang="en-US" sz="1996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9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996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ru-RU" sz="1996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996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</m:sSup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996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996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𝑀𝑆𝐸</m:t>
                                      </m:r>
                                    </m:e>
                                    <m:sub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sz="1996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ru-RU" sz="1996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en-US" sz="1996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1996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𝑀𝑆𝐸</m:t>
                                          </m:r>
                                        </m:e>
                                        <m:sub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sz="1996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𝑀𝑆𝐸</m:t>
                                      </m:r>
                                    </m:e>
                                    <m:sub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sz="1996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ru-RU" sz="1996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en-US" sz="1996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996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1996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𝑀𝑆𝐸</m:t>
                                          </m:r>
                                        </m:e>
                                        <m:sub>
                                          <m:r>
                                            <a:rPr lang="en-US" sz="1996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996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996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sz="1996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996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996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A5570EB-42A2-2A49-B401-F6D83B7D7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729" y="5246609"/>
                <a:ext cx="5595058" cy="1284967"/>
              </a:xfrm>
              <a:prstGeom prst="rect">
                <a:avLst/>
              </a:prstGeom>
              <a:blipFill>
                <a:blip r:embed="rId16"/>
                <a:stretch>
                  <a:fillRect l="-454" b="-68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F6D1EC4-3E3F-E248-A6B2-7FB2FEBD35AD}"/>
                  </a:ext>
                </a:extLst>
              </p:cNvPr>
              <p:cNvSpPr txBox="1"/>
              <p:nvPr/>
            </p:nvSpPr>
            <p:spPr>
              <a:xfrm>
                <a:off x="5377432" y="874733"/>
                <a:ext cx="3505125" cy="986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9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ru-RU" sz="19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ru-RU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a:rPr lang="en-US" sz="1996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n-US" sz="19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996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  <m:r>
                            <a:rPr lang="en-US" sz="1996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9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𝜕𝛾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99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  <m:sup/>
                      </m:sSup>
                    </m:oMath>
                  </m:oMathPara>
                </a14:m>
                <a:endParaRPr lang="en-US" sz="1996" dirty="0">
                  <a:ea typeface="Cambria Math" panose="02040503050406030204" pitchFamily="18" charset="0"/>
                </a:endParaRPr>
              </a:p>
              <a:p>
                <a:pPr algn="ctr"/>
                <a:endParaRPr lang="en-US" sz="1996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F6D1EC4-3E3F-E248-A6B2-7FB2FEBD3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432" y="874733"/>
                <a:ext cx="3505125" cy="986552"/>
              </a:xfrm>
              <a:prstGeom prst="rect">
                <a:avLst/>
              </a:prstGeom>
              <a:blipFill>
                <a:blip r:embed="rId17"/>
                <a:stretch>
                  <a:fillRect l="-2166" r="-46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FA416C6-063D-074F-84EB-E2487DF90163}"/>
              </a:ext>
            </a:extLst>
          </p:cNvPr>
          <p:cNvSpPr txBox="1"/>
          <p:nvPr/>
        </p:nvSpPr>
        <p:spPr>
          <a:xfrm>
            <a:off x="155231" y="1255964"/>
            <a:ext cx="22398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Задача: </a:t>
            </a:r>
          </a:p>
          <a:p>
            <a:r>
              <a:rPr lang="ru-RU" sz="2400" dirty="0"/>
              <a:t>при известном распределении температуры и влажности почвы найти коэффициенты уравнения, как функции решения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3567D-485D-5B4C-90B9-FF606795617A}"/>
              </a:ext>
            </a:extLst>
          </p:cNvPr>
          <p:cNvSpPr txBox="1"/>
          <p:nvPr/>
        </p:nvSpPr>
        <p:spPr>
          <a:xfrm>
            <a:off x="9004461" y="4837882"/>
            <a:ext cx="2939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70C0"/>
                </a:solidFill>
              </a:rPr>
              <a:t>Предполагается заданная 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аналитически форма коэффициентов, параметры которой оптимизируются</a:t>
            </a:r>
          </a:p>
        </p:txBody>
      </p:sp>
    </p:spTree>
    <p:extLst>
      <p:ext uri="{BB962C8B-B14F-4D97-AF65-F5344CB8AC3E}">
        <p14:creationId xmlns:p14="http://schemas.microsoft.com/office/powerpoint/2010/main" val="4162251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58342-FD25-BF45-B675-FFA85FE33FA0}"/>
                  </a:ext>
                </a:extLst>
              </p:cNvPr>
              <p:cNvSpPr txBox="1"/>
              <p:nvPr/>
            </p:nvSpPr>
            <p:spPr>
              <a:xfrm>
                <a:off x="-109813" y="1894406"/>
                <a:ext cx="8884112" cy="37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1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14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14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</m:oMath>
                </a14:m>
                <a:r>
                  <a:rPr lang="ru-RU" sz="1814" dirty="0"/>
                  <a:t> </a:t>
                </a:r>
                <a:r>
                  <a:rPr lang="en-US" sz="1814" dirty="0"/>
                  <a:t>is found by numerical solution with known</a:t>
                </a:r>
                <a:endParaRPr lang="ru-RU" sz="1814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58342-FD25-BF45-B675-FFA85FE33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813" y="1894406"/>
                <a:ext cx="8884112" cy="37151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E43BE3C0-E12D-9947-8970-099866FF7823}"/>
                  </a:ext>
                </a:extLst>
              </p:cNvPr>
              <p:cNvSpPr/>
              <p:nvPr/>
            </p:nvSpPr>
            <p:spPr>
              <a:xfrm>
                <a:off x="2633810" y="5331836"/>
                <a:ext cx="4555093" cy="470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𝓛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𝑴𝑺𝑬</m:t>
                      </m:r>
                      <m:d>
                        <m:dPr>
                          <m:ctrlP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d>
                                <m:dPr>
                                  <m:ctrlPr>
                                    <a:rPr lang="en-US" sz="2177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77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𝑾</m:t>
                                  </m:r>
                                  <m:r>
                                    <a:rPr lang="en-US" sz="2177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177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d>
                            </m:e>
                          </m:d>
                          <m: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77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177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𝒕𝒓𝒖𝒆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2177" dirty="0"/>
              </a:p>
            </p:txBody>
          </p:sp>
        </mc:Choice>
        <mc:Fallback xmlns="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E43BE3C0-E12D-9947-8970-099866FF7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10" y="5331836"/>
                <a:ext cx="4555093" cy="470450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535D7B3-A9C4-CA44-87DF-C2F00D67A98C}"/>
              </a:ext>
            </a:extLst>
          </p:cNvPr>
          <p:cNvSpPr txBox="1"/>
          <p:nvPr/>
        </p:nvSpPr>
        <p:spPr>
          <a:xfrm>
            <a:off x="1801067" y="81127"/>
            <a:ext cx="8486752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40" b="1" dirty="0">
                <a:solidFill>
                  <a:schemeClr val="accent6">
                    <a:lumMod val="50000"/>
                  </a:schemeClr>
                </a:solidFill>
              </a:rPr>
              <a:t>Solution of the problem</a:t>
            </a:r>
            <a:endParaRPr lang="ru-RU" sz="254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540" b="1" dirty="0">
                <a:solidFill>
                  <a:schemeClr val="accent6">
                    <a:lumMod val="50000"/>
                  </a:schemeClr>
                </a:solidFill>
              </a:rPr>
              <a:t>for nonlinear diffusion equation</a:t>
            </a:r>
            <a:endParaRPr lang="ru-RU" sz="254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93DE74-6724-D742-9281-308619E0F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917" y="946675"/>
            <a:ext cx="2131424" cy="771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AACABE-C158-7E48-9F34-A98004053773}"/>
                  </a:ext>
                </a:extLst>
              </p:cNvPr>
              <p:cNvSpPr txBox="1"/>
              <p:nvPr/>
            </p:nvSpPr>
            <p:spPr>
              <a:xfrm>
                <a:off x="8455957" y="1130677"/>
                <a:ext cx="1247457" cy="335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1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177" dirty="0"/>
                  <a:t>(</a:t>
                </a:r>
                <a:r>
                  <a:rPr lang="en-US" sz="2177" i="1" dirty="0"/>
                  <a:t>T</a:t>
                </a:r>
                <a:r>
                  <a:rPr lang="en-US" sz="2177" dirty="0"/>
                  <a:t>)</a:t>
                </a:r>
                <a:endParaRPr lang="ru-RU" sz="2177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AACABE-C158-7E48-9F34-A98004053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957" y="1130677"/>
                <a:ext cx="1247457" cy="335028"/>
              </a:xfrm>
              <a:prstGeom prst="rect">
                <a:avLst/>
              </a:prstGeom>
              <a:blipFill>
                <a:blip r:embed="rId6"/>
                <a:stretch>
                  <a:fillRect l="-7071" t="-22222" r="-12121" b="-481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6282CD-807D-4245-9A33-C96EEC5AC34A}"/>
                  </a:ext>
                </a:extLst>
              </p:cNvPr>
              <p:cNvSpPr txBox="1"/>
              <p:nvPr/>
            </p:nvSpPr>
            <p:spPr>
              <a:xfrm>
                <a:off x="4020874" y="1138064"/>
                <a:ext cx="4157741" cy="343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33" dirty="0"/>
                  <a:t>where the coefficient</a:t>
                </a:r>
                <a:r>
                  <a:rPr lang="ru-RU" sz="1633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ru-RU" sz="1633" dirty="0"/>
                  <a:t> </a:t>
                </a:r>
                <a:r>
                  <a:rPr lang="en-US" sz="1633" dirty="0"/>
                  <a:t>depends on solution</a:t>
                </a:r>
                <a:r>
                  <a:rPr lang="ru-RU" sz="1633" dirty="0"/>
                  <a:t>: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6282CD-807D-4245-9A33-C96EEC5AC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874" y="1138064"/>
                <a:ext cx="4157741" cy="343620"/>
              </a:xfrm>
              <a:prstGeom prst="rect">
                <a:avLst/>
              </a:prstGeom>
              <a:blipFill>
                <a:blip r:embed="rId7"/>
                <a:stretch>
                  <a:fillRect l="-915" t="-7143" b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1B1225-74E4-BF44-A95C-6023D58EB491}"/>
                  </a:ext>
                </a:extLst>
              </p:cNvPr>
              <p:cNvSpPr txBox="1"/>
              <p:nvPr/>
            </p:nvSpPr>
            <p:spPr>
              <a:xfrm>
                <a:off x="6951941" y="1900160"/>
                <a:ext cx="1247457" cy="335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1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177" dirty="0"/>
                  <a:t>(</a:t>
                </a:r>
                <a:r>
                  <a:rPr lang="en-US" sz="2177" i="1" dirty="0"/>
                  <a:t>T</a:t>
                </a:r>
                <a:r>
                  <a:rPr lang="en-US" sz="2177" dirty="0"/>
                  <a:t>)</a:t>
                </a:r>
                <a:endParaRPr lang="ru-RU" sz="2177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1B1225-74E4-BF44-A95C-6023D58EB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41" y="1900160"/>
                <a:ext cx="1247457" cy="335028"/>
              </a:xfrm>
              <a:prstGeom prst="rect">
                <a:avLst/>
              </a:prstGeom>
              <a:blipFill>
                <a:blip r:embed="rId8"/>
                <a:stretch>
                  <a:fillRect l="-7000" t="-22222" r="-12000" b="-4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C1CBFC-46E7-034A-B154-64D3CA517BB8}"/>
                  </a:ext>
                </a:extLst>
              </p:cNvPr>
              <p:cNvSpPr txBox="1"/>
              <p:nvPr/>
            </p:nvSpPr>
            <p:spPr>
              <a:xfrm>
                <a:off x="1712435" y="2472069"/>
                <a:ext cx="5747214" cy="1365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  <m:sup>
                        <m:r>
                          <a:rPr lang="en-US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996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996" dirty="0"/>
                  <a:t>=</a:t>
                </a:r>
                <a:r>
                  <a:rPr lang="ru-RU" sz="1996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996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  <m:sup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1996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96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99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9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99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996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996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996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96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d>
                                  <m:dPr>
                                    <m:ctrlPr>
                                      <a:rPr lang="en-US" sz="1996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+1/2,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  <m:d>
                                  <m:d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+1,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996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996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96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d>
                                  <m:dPr>
                                    <m:ctrlPr>
                                      <a:rPr lang="en-US" sz="1996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−1/2,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  <m:d>
                                  <m:d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−1,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ru-RU" sz="1996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C1CBFC-46E7-034A-B154-64D3CA51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435" y="2472069"/>
                <a:ext cx="5747214" cy="13655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4214CA-7C4D-944E-9227-8F156776FCB6}"/>
                  </a:ext>
                </a:extLst>
              </p:cNvPr>
              <p:cNvSpPr txBox="1"/>
              <p:nvPr/>
            </p:nvSpPr>
            <p:spPr>
              <a:xfrm>
                <a:off x="1653945" y="3894700"/>
                <a:ext cx="5925981" cy="1365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199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ru-RU" sz="199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996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199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99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99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996" dirty="0"/>
                  <a:t>=</a:t>
                </a:r>
                <a:r>
                  <a:rPr lang="ru-RU" sz="1996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996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  <m:sup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1996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96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99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9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996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996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996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996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96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1996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+1/2,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  <m:d>
                                  <m:d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+1,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996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996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96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1996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996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en-US" sz="1996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ru-RU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−1/2,</m:t>
                                        </m:r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  <m:d>
                                  <m:d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ru-RU" sz="1996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−1,</m:t>
                                        </m:r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𝑡𝑟𝑢𝑒</m:t>
                                        </m:r>
                                      </m:sub>
                                      <m:sup>
                                        <m:r>
                                          <a:rPr lang="en-US" sz="1996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1996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+∆</m:t>
                                </m:r>
                                <m:sSub>
                                  <m:sSubPr>
                                    <m:ctrlP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996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ru-RU" sz="1996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4214CA-7C4D-944E-9227-8F156776F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945" y="3894700"/>
                <a:ext cx="5925981" cy="13655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CFDE21-164D-B245-8542-8CA44CFF5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0081" y="2429644"/>
            <a:ext cx="2689957" cy="351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4BE8E-92DC-494D-8095-59DC494F0839}"/>
              </a:ext>
            </a:extLst>
          </p:cNvPr>
          <p:cNvSpPr txBox="1"/>
          <p:nvPr/>
        </p:nvSpPr>
        <p:spPr>
          <a:xfrm>
            <a:off x="1525363" y="5873920"/>
            <a:ext cx="8647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Минимизируется невязка конечно-разностного уравнения на истинном решении и тестовых коэффициентах </a:t>
            </a:r>
          </a:p>
        </p:txBody>
      </p:sp>
    </p:spTree>
    <p:extLst>
      <p:ext uri="{BB962C8B-B14F-4D97-AF65-F5344CB8AC3E}">
        <p14:creationId xmlns:p14="http://schemas.microsoft.com/office/powerpoint/2010/main" val="3380162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A286693-9A55-C548-B56B-801F395B367B}"/>
              </a:ext>
            </a:extLst>
          </p:cNvPr>
          <p:cNvSpPr txBox="1"/>
          <p:nvPr/>
        </p:nvSpPr>
        <p:spPr>
          <a:xfrm>
            <a:off x="1801067" y="81126"/>
            <a:ext cx="848675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77" b="1" dirty="0">
                <a:solidFill>
                  <a:schemeClr val="accent6">
                    <a:lumMod val="50000"/>
                  </a:schemeClr>
                </a:solidFill>
              </a:rPr>
              <a:t>The Barzilai-</a:t>
            </a:r>
            <a:r>
              <a:rPr lang="en-US" sz="2177" b="1" dirty="0" err="1">
                <a:solidFill>
                  <a:schemeClr val="accent6">
                    <a:lumMod val="50000"/>
                  </a:schemeClr>
                </a:solidFill>
              </a:rPr>
              <a:t>Borwein</a:t>
            </a:r>
            <a:r>
              <a:rPr lang="en-US" sz="2177" b="1" dirty="0">
                <a:solidFill>
                  <a:schemeClr val="accent6">
                    <a:lumMod val="50000"/>
                  </a:schemeClr>
                </a:solidFill>
              </a:rPr>
              <a:t> gradient descent method.</a:t>
            </a:r>
          </a:p>
          <a:p>
            <a:pPr algn="ctr"/>
            <a:r>
              <a:rPr lang="en-US" sz="2177" b="1" dirty="0">
                <a:solidFill>
                  <a:schemeClr val="accent6">
                    <a:lumMod val="50000"/>
                  </a:schemeClr>
                </a:solidFill>
              </a:rPr>
              <a:t>Testing results</a:t>
            </a:r>
            <a:endParaRPr lang="ru-RU" sz="2177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13EB2C-ED29-3343-B7A9-A74869FA3A3F}"/>
                  </a:ext>
                </a:extLst>
              </p:cNvPr>
              <p:cNvSpPr txBox="1"/>
              <p:nvPr/>
            </p:nvSpPr>
            <p:spPr>
              <a:xfrm>
                <a:off x="1457971" y="1665243"/>
                <a:ext cx="8690453" cy="1535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endParaRPr lang="en-US" sz="1996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1996" dirty="0"/>
                  <a:t>where</a:t>
                </a:r>
                <a:r>
                  <a:rPr lang="ru-RU" sz="1996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96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96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996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1996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996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996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996" dirty="0"/>
                  <a:t> </a:t>
                </a:r>
                <a:r>
                  <a:rPr lang="en-US" sz="1996" dirty="0"/>
                  <a:t>and</a:t>
                </a:r>
                <a:r>
                  <a:rPr lang="ru-RU" sz="1996" dirty="0"/>
                  <a:t> </a:t>
                </a:r>
                <a14:m>
                  <m:oMath xmlns:m="http://schemas.openxmlformats.org/officeDocument/2006/math">
                    <m:r>
                      <a:rPr lang="en-US" sz="1996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996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996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1996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996" dirty="0"/>
                  <a:t> </a:t>
                </a:r>
                <a:r>
                  <a:rPr lang="en-US" sz="1996" dirty="0"/>
                  <a:t>are given</a:t>
                </a:r>
                <a:r>
                  <a:rPr lang="ru-RU" sz="1996" dirty="0"/>
                  <a:t> </a:t>
                </a:r>
                <a:r>
                  <a:rPr lang="en-US" sz="1996" dirty="0"/>
                  <a:t>following</a:t>
                </a:r>
                <a:r>
                  <a:rPr lang="ru-RU" sz="1996" dirty="0"/>
                  <a:t> </a:t>
                </a:r>
                <a:r>
                  <a:rPr lang="en-US" sz="1996" dirty="0" err="1"/>
                  <a:t>Mualem</a:t>
                </a:r>
                <a:r>
                  <a:rPr lang="en-US" sz="1996" dirty="0"/>
                  <a:t> and van </a:t>
                </a:r>
                <a:r>
                  <a:rPr lang="en-US" sz="1996" dirty="0" err="1"/>
                  <a:t>Genuchten</a:t>
                </a:r>
                <a:r>
                  <a:rPr lang="en-US" sz="1996" dirty="0"/>
                  <a:t>.</a:t>
                </a:r>
              </a:p>
              <a:p>
                <a:pPr algn="ctr"/>
                <a:endParaRPr lang="en-US" sz="1996" dirty="0"/>
              </a:p>
              <a:p>
                <a:pPr algn="ctr"/>
                <a:endParaRPr lang="en-US" sz="1996" dirty="0"/>
              </a:p>
              <a:p>
                <a:pPr algn="ctr"/>
                <a:r>
                  <a:rPr lang="en-US" sz="1996" dirty="0"/>
                  <a:t>In total 4 parameters to calibrate.</a:t>
                </a:r>
                <a:endParaRPr lang="ru-RU" sz="1996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13EB2C-ED29-3343-B7A9-A74869FA3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971" y="1665243"/>
                <a:ext cx="8690453" cy="1535677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9C6053A4-DFBA-E14D-9823-E9BCB43C40CE}"/>
                  </a:ext>
                </a:extLst>
              </p:cNvPr>
              <p:cNvSpPr/>
              <p:nvPr/>
            </p:nvSpPr>
            <p:spPr>
              <a:xfrm>
                <a:off x="2443944" y="1114124"/>
                <a:ext cx="2769989" cy="363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33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ru-RU" sz="1633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𝑑𝑟𝑦</m:t>
                          </m:r>
                        </m:sub>
                      </m:sSub>
                      <m:r>
                        <a:rPr lang="en-US" sz="1633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633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ru-RU" sz="1633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𝑑𝑟𝑦</m:t>
                          </m:r>
                        </m:sub>
                      </m:sSub>
                      <m:r>
                        <a:rPr lang="en-US" sz="1633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33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9C6053A4-DFBA-E14D-9823-E9BCB43C40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944" y="1114124"/>
                <a:ext cx="2769989" cy="363754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3763B4FA-777D-FC40-8026-0876E50B246A}"/>
                  </a:ext>
                </a:extLst>
              </p:cNvPr>
              <p:cNvSpPr/>
              <p:nvPr/>
            </p:nvSpPr>
            <p:spPr>
              <a:xfrm>
                <a:off x="5210559" y="1000779"/>
                <a:ext cx="1949380" cy="605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ru-RU" sz="163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ru-RU" sz="1633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ru-RU" sz="16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ru-RU" sz="1633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3763B4FA-777D-FC40-8026-0876E50B2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559" y="1000779"/>
                <a:ext cx="1949380" cy="6052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FF87F28-1F0A-764E-A777-62AE2588BA6A}"/>
              </a:ext>
            </a:extLst>
          </p:cNvPr>
          <p:cNvSpPr txBox="1"/>
          <p:nvPr/>
        </p:nvSpPr>
        <p:spPr>
          <a:xfrm>
            <a:off x="7179353" y="1026125"/>
            <a:ext cx="2813014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3" dirty="0"/>
              <a:t>Thermal conductivity following</a:t>
            </a:r>
          </a:p>
          <a:p>
            <a:pPr algn="ctr"/>
            <a:r>
              <a:rPr lang="en-US" sz="1633" dirty="0"/>
              <a:t>(Cote and Conrad, 2005)</a:t>
            </a:r>
            <a:endParaRPr lang="ru-RU" sz="1633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94CFED-70B1-E64B-A942-54DF6A006D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81"/>
          <a:stretch/>
        </p:blipFill>
        <p:spPr>
          <a:xfrm>
            <a:off x="449300" y="3443965"/>
            <a:ext cx="3589461" cy="2760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FA12578-BF39-B748-A1F5-9457D26476EB}"/>
                  </a:ext>
                </a:extLst>
              </p:cNvPr>
              <p:cNvSpPr/>
              <p:nvPr/>
            </p:nvSpPr>
            <p:spPr>
              <a:xfrm>
                <a:off x="2427863" y="4661733"/>
                <a:ext cx="734432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3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FA12578-BF39-B748-A1F5-9457D2647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863" y="4661733"/>
                <a:ext cx="734432" cy="343620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CA4ED6-8496-5946-899F-444D46EE2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4347" y="3404978"/>
            <a:ext cx="3589461" cy="2770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201B1FF5-68B4-524B-8E54-A7E7680E88DA}"/>
                  </a:ext>
                </a:extLst>
              </p:cNvPr>
              <p:cNvSpPr/>
              <p:nvPr/>
            </p:nvSpPr>
            <p:spPr>
              <a:xfrm>
                <a:off x="5280928" y="4409091"/>
                <a:ext cx="882614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sz="1633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201B1FF5-68B4-524B-8E54-A7E7680E8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928" y="4409091"/>
                <a:ext cx="882614" cy="343620"/>
              </a:xfrm>
              <a:prstGeom prst="rect">
                <a:avLst/>
              </a:prstGeom>
              <a:blipFill>
                <a:blip r:embed="rId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5A0FBC-77E9-3142-ACD3-194CAEC0B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9961" y="3443965"/>
            <a:ext cx="3589461" cy="2747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B84F247-8F31-BC45-91E5-9A93AEA40DC0}"/>
                  </a:ext>
                </a:extLst>
              </p:cNvPr>
              <p:cNvSpPr/>
              <p:nvPr/>
            </p:nvSpPr>
            <p:spPr>
              <a:xfrm>
                <a:off x="9419314" y="4292743"/>
                <a:ext cx="729110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6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16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B84F247-8F31-BC45-91E5-9A93AEA40D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9314" y="4292743"/>
                <a:ext cx="729110" cy="343620"/>
              </a:xfrm>
              <a:prstGeom prst="rect">
                <a:avLst/>
              </a:prstGeom>
              <a:blipFill>
                <a:blip r:embed="rId11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9">
            <a:extLst>
              <a:ext uri="{FF2B5EF4-FFF2-40B4-BE49-F238E27FC236}">
                <a16:creationId xmlns:a16="http://schemas.microsoft.com/office/drawing/2014/main" id="{8D300118-E216-1B4A-9E37-501D7AC8F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20" y="2328060"/>
            <a:ext cx="5153000" cy="520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9F081-C4D9-2143-A375-CC8FF7E2A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63" y="2295176"/>
            <a:ext cx="3351095" cy="5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85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E73E0A-8EEA-C04D-BB8D-E4E179015993}"/>
                  </a:ext>
                </a:extLst>
              </p:cNvPr>
              <p:cNvSpPr txBox="1"/>
              <p:nvPr/>
            </p:nvSpPr>
            <p:spPr>
              <a:xfrm>
                <a:off x="1845946" y="1730567"/>
                <a:ext cx="6498510" cy="501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ru-RU" sz="217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acc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177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77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E73E0A-8EEA-C04D-BB8D-E4E179015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946" y="1730567"/>
                <a:ext cx="6498510" cy="501356"/>
              </a:xfrm>
              <a:prstGeom prst="rect">
                <a:avLst/>
              </a:prstGeom>
              <a:blipFill>
                <a:blip r:embed="rId3"/>
                <a:stretch>
                  <a:fillRect l="-390" r="-975" b="-48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0C0823-60E7-214E-BDAC-61334A2C96B3}"/>
                  </a:ext>
                </a:extLst>
              </p:cNvPr>
              <p:cNvSpPr txBox="1"/>
              <p:nvPr/>
            </p:nvSpPr>
            <p:spPr>
              <a:xfrm>
                <a:off x="6260857" y="2383811"/>
                <a:ext cx="4065344" cy="494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77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177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𝕎</m:t>
                              </m:r>
                            </m:lim>
                          </m:limLow>
                        </m:fName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𝑀𝑆𝐸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b>
                          </m:s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ru-RU" sz="2177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0C0823-60E7-214E-BDAC-61334A2C9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857" y="2383811"/>
                <a:ext cx="4065344" cy="494879"/>
              </a:xfrm>
              <a:prstGeom prst="rect">
                <a:avLst/>
              </a:prstGeom>
              <a:blipFill>
                <a:blip r:embed="rId4"/>
                <a:stretch>
                  <a:fillRect l="-935" r="-1869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58342-FD25-BF45-B675-FFA85FE33FA0}"/>
                  </a:ext>
                </a:extLst>
              </p:cNvPr>
              <p:cNvSpPr txBox="1"/>
              <p:nvPr/>
            </p:nvSpPr>
            <p:spPr>
              <a:xfrm>
                <a:off x="1653944" y="5083706"/>
                <a:ext cx="8884112" cy="76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177" b="1" dirty="0"/>
                  <a:t>Этап 1:</a:t>
                </a:r>
                <a:r>
                  <a:rPr lang="ru-RU" sz="2177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7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</m:oMath>
                </a14:m>
                <a:r>
                  <a:rPr lang="ru-RU" sz="2177" dirty="0"/>
                  <a:t> известно из аналитических, численных решений с известной</a:t>
                </a:r>
              </a:p>
              <a:p>
                <a:pPr algn="ctr"/>
                <a:r>
                  <a:rPr lang="ru-RU" sz="2177" b="1" dirty="0"/>
                  <a:t>Этап 2:</a:t>
                </a:r>
                <a:r>
                  <a:rPr lang="ru-RU" sz="2177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7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</m:oMath>
                </a14:m>
                <a:r>
                  <a:rPr lang="ru-RU" sz="2177" dirty="0"/>
                  <a:t> известно из измерений в почве</a:t>
                </a:r>
                <a:endParaRPr lang="en-US" sz="2177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58342-FD25-BF45-B675-FFA85FE33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944" y="5083706"/>
                <a:ext cx="8884112" cy="762388"/>
              </a:xfrm>
              <a:prstGeom prst="rect">
                <a:avLst/>
              </a:prstGeom>
              <a:blipFill>
                <a:blip r:embed="rId5"/>
                <a:stretch>
                  <a:fillRect l="-713" t="-4918" r="-713"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E43BE3C0-E12D-9947-8970-099866FF7823}"/>
                  </a:ext>
                </a:extLst>
              </p:cNvPr>
              <p:cNvSpPr/>
              <p:nvPr/>
            </p:nvSpPr>
            <p:spPr>
              <a:xfrm>
                <a:off x="3334201" y="4016920"/>
                <a:ext cx="5740482" cy="11524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𝓛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𝑴𝑺𝑬</m:t>
                      </m:r>
                      <m:d>
                        <m:dPr>
                          <m:ctrlP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d>
                                <m:dPr>
                                  <m:ctrlPr>
                                    <a:rPr lang="en-US" sz="2177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77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𝑾</m:t>
                                  </m:r>
                                  <m:r>
                                    <a:rPr lang="en-US" sz="2177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177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d>
                            </m:e>
                          </m:d>
                          <m:r>
                            <a:rPr lang="en-US" sz="217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177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𝒕𝒓𝒖𝒆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177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r>
                            <a:rPr lang="ru-RU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ru-RU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177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b>
                          </m:sSub>
                        </m:e>
                      </m:d>
                      <m:r>
                        <a:rPr lang="en-US" sz="2177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acc>
                            <m:accPr>
                              <m:chr m:val="̂"/>
                              <m:ctrlP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</m:num>
                        <m:den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den>
                      </m:f>
                      <m:r>
                        <a:rPr lang="en-US" sz="2177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ru-RU" sz="2177" dirty="0"/>
              </a:p>
            </p:txBody>
          </p:sp>
        </mc:Choice>
        <mc:Fallback xmlns="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E43BE3C0-E12D-9947-8970-099866FF7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201" y="4016920"/>
                <a:ext cx="5740482" cy="1152431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8CD5F8A4-AC9F-6E41-B71F-5055E3EF365E}"/>
                  </a:ext>
                </a:extLst>
              </p:cNvPr>
              <p:cNvSpPr/>
              <p:nvPr/>
            </p:nvSpPr>
            <p:spPr>
              <a:xfrm>
                <a:off x="1523296" y="3343574"/>
                <a:ext cx="362407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3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8CD5F8A4-AC9F-6E41-B71F-5055E3EF3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296" y="3343574"/>
                <a:ext cx="362407" cy="343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210926EF-5986-1A41-959D-E5323E1BE966}"/>
                  </a:ext>
                </a:extLst>
              </p:cNvPr>
              <p:cNvSpPr/>
              <p:nvPr/>
            </p:nvSpPr>
            <p:spPr>
              <a:xfrm rot="18900000">
                <a:off x="3810726" y="2528571"/>
                <a:ext cx="1455078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33" dirty="0"/>
              </a:p>
            </p:txBody>
          </p:sp>
        </mc:Choice>
        <mc:Fallback xmlns=""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210926EF-5986-1A41-959D-E5323E1BE9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0000">
                <a:off x="3810726" y="2528571"/>
                <a:ext cx="1455078" cy="343620"/>
              </a:xfrm>
              <a:prstGeom prst="rect">
                <a:avLst/>
              </a:prstGeom>
              <a:blipFill>
                <a:blip r:embed="rId8"/>
                <a:stretch>
                  <a:fillRect r="-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6650A1A3-36A5-8541-BC2E-66E6B274EEA2}"/>
              </a:ext>
            </a:extLst>
          </p:cNvPr>
          <p:cNvCxnSpPr>
            <a:cxnSpLocks/>
          </p:cNvCxnSpPr>
          <p:nvPr/>
        </p:nvCxnSpPr>
        <p:spPr>
          <a:xfrm flipV="1">
            <a:off x="4290214" y="3391100"/>
            <a:ext cx="248052" cy="17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7C662C80-8E02-FF4D-9884-9D3B1282FCFF}"/>
                  </a:ext>
                </a:extLst>
              </p:cNvPr>
              <p:cNvSpPr/>
              <p:nvPr/>
            </p:nvSpPr>
            <p:spPr>
              <a:xfrm>
                <a:off x="4528216" y="2949518"/>
                <a:ext cx="2025055" cy="869342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33" dirty="0"/>
                  <a:t>Решатель ДУЧП</a:t>
                </a:r>
                <a:endParaRPr lang="en-US" sz="1633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3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33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633" i="1">
                          <a:latin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7C662C80-8E02-FF4D-9884-9D3B1282F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16" y="2949518"/>
                <a:ext cx="2025055" cy="8693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23">
            <a:extLst>
              <a:ext uri="{FF2B5EF4-FFF2-40B4-BE49-F238E27FC236}">
                <a16:creationId xmlns:a16="http://schemas.microsoft.com/office/drawing/2014/main" id="{EB537082-1DEA-9248-8177-2721546F84D4}"/>
              </a:ext>
            </a:extLst>
          </p:cNvPr>
          <p:cNvCxnSpPr/>
          <p:nvPr/>
        </p:nvCxnSpPr>
        <p:spPr>
          <a:xfrm>
            <a:off x="6553271" y="3391101"/>
            <a:ext cx="2695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1A5198C8-81CA-224A-803B-8B31301FA784}"/>
                  </a:ext>
                </a:extLst>
              </p:cNvPr>
              <p:cNvSpPr/>
              <p:nvPr/>
            </p:nvSpPr>
            <p:spPr>
              <a:xfrm>
                <a:off x="6848440" y="3167703"/>
                <a:ext cx="1208985" cy="427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𝓛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</m:t>
                      </m:r>
                      <m:r>
                        <a:rPr lang="ru-RU" sz="217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177" dirty="0"/>
              </a:p>
            </p:txBody>
          </p:sp>
        </mc:Choice>
        <mc:Fallback xmlns=""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1A5198C8-81CA-224A-803B-8B31301FA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440" y="3167703"/>
                <a:ext cx="1208985" cy="427361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535D7B3-A9C4-CA44-87DF-C2F00D67A98C}"/>
              </a:ext>
            </a:extLst>
          </p:cNvPr>
          <p:cNvSpPr txBox="1"/>
          <p:nvPr/>
        </p:nvSpPr>
        <p:spPr>
          <a:xfrm>
            <a:off x="1801067" y="276047"/>
            <a:ext cx="8486752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40" b="1" dirty="0">
                <a:solidFill>
                  <a:schemeClr val="accent6">
                    <a:lumMod val="50000"/>
                  </a:schemeClr>
                </a:solidFill>
              </a:rPr>
              <a:t>Solution of the problem using neural network</a:t>
            </a:r>
            <a:endParaRPr lang="ru-RU" sz="254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93DE74-6724-D742-9281-308619E0FD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9917" y="946675"/>
            <a:ext cx="2131424" cy="771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AACABE-C158-7E48-9F34-A98004053773}"/>
                  </a:ext>
                </a:extLst>
              </p:cNvPr>
              <p:cNvSpPr txBox="1"/>
              <p:nvPr/>
            </p:nvSpPr>
            <p:spPr>
              <a:xfrm>
                <a:off x="8259984" y="1130677"/>
                <a:ext cx="1247457" cy="335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1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177" dirty="0"/>
                  <a:t>(</a:t>
                </a:r>
                <a:r>
                  <a:rPr lang="en-US" sz="2177" i="1" dirty="0"/>
                  <a:t>T</a:t>
                </a:r>
                <a:r>
                  <a:rPr lang="en-US" sz="2177" dirty="0"/>
                  <a:t>)</a:t>
                </a:r>
                <a:endParaRPr lang="ru-RU" sz="2177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AACABE-C158-7E48-9F34-A98004053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984" y="1130677"/>
                <a:ext cx="1247457" cy="335028"/>
              </a:xfrm>
              <a:prstGeom prst="rect">
                <a:avLst/>
              </a:prstGeom>
              <a:blipFill>
                <a:blip r:embed="rId12"/>
                <a:stretch>
                  <a:fillRect l="-7000" t="-22222" r="-11000" b="-481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6282CD-807D-4245-9A33-C96EEC5AC34A}"/>
                  </a:ext>
                </a:extLst>
              </p:cNvPr>
              <p:cNvSpPr txBox="1"/>
              <p:nvPr/>
            </p:nvSpPr>
            <p:spPr>
              <a:xfrm>
                <a:off x="4020874" y="1138064"/>
                <a:ext cx="3904595" cy="343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33" dirty="0"/>
                  <a:t>где коэффициент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ru-RU" sz="1633" dirty="0"/>
                  <a:t> зависит от решения: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6282CD-807D-4245-9A33-C96EEC5AC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874" y="1138064"/>
                <a:ext cx="3904595" cy="343620"/>
              </a:xfrm>
              <a:prstGeom prst="rect">
                <a:avLst/>
              </a:prstGeom>
              <a:blipFill>
                <a:blip r:embed="rId13"/>
                <a:stretch>
                  <a:fillRect l="-974" t="-7143" b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1B1225-74E4-BF44-A95C-6023D58EB491}"/>
                  </a:ext>
                </a:extLst>
              </p:cNvPr>
              <p:cNvSpPr txBox="1"/>
              <p:nvPr/>
            </p:nvSpPr>
            <p:spPr>
              <a:xfrm>
                <a:off x="6945115" y="5481799"/>
                <a:ext cx="1247457" cy="335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1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177" dirty="0"/>
                  <a:t>(</a:t>
                </a:r>
                <a:r>
                  <a:rPr lang="en-US" sz="2177" i="1" dirty="0"/>
                  <a:t>T</a:t>
                </a:r>
                <a:r>
                  <a:rPr lang="en-US" sz="2177" dirty="0"/>
                  <a:t>)</a:t>
                </a:r>
                <a:endParaRPr lang="ru-RU" sz="2177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1B1225-74E4-BF44-A95C-6023D58EB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115" y="5481799"/>
                <a:ext cx="1247457" cy="335028"/>
              </a:xfrm>
              <a:prstGeom prst="rect">
                <a:avLst/>
              </a:prstGeom>
              <a:blipFill>
                <a:blip r:embed="rId14"/>
                <a:stretch>
                  <a:fillRect l="-7071" t="-30769" r="-1212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3F53527-0BFB-7E49-A3B6-F81B27E071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01" y="2360344"/>
            <a:ext cx="2448477" cy="2050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9929ED58-4C44-874C-BF02-04D8A513E122}"/>
                  </a:ext>
                </a:extLst>
              </p:cNvPr>
              <p:cNvSpPr/>
              <p:nvPr/>
            </p:nvSpPr>
            <p:spPr>
              <a:xfrm>
                <a:off x="1613978" y="2905325"/>
                <a:ext cx="435184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9929ED58-4C44-874C-BF02-04D8A513E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978" y="2905325"/>
                <a:ext cx="435184" cy="343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5361707D-6577-1C4C-8828-C71FFD0A449E}"/>
                  </a:ext>
                </a:extLst>
              </p:cNvPr>
              <p:cNvSpPr/>
              <p:nvPr/>
            </p:nvSpPr>
            <p:spPr>
              <a:xfrm>
                <a:off x="2242323" y="2233601"/>
                <a:ext cx="430311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5361707D-6577-1C4C-8828-C71FFD0A4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323" y="2233601"/>
                <a:ext cx="430311" cy="3436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5">
                <a:extLst>
                  <a:ext uri="{FF2B5EF4-FFF2-40B4-BE49-F238E27FC236}">
                    <a16:creationId xmlns:a16="http://schemas.microsoft.com/office/drawing/2014/main" id="{DB7AE177-93D4-9A47-8EA7-E6404CE56D86}"/>
                  </a:ext>
                </a:extLst>
              </p:cNvPr>
              <p:cNvSpPr/>
              <p:nvPr/>
            </p:nvSpPr>
            <p:spPr>
              <a:xfrm>
                <a:off x="3091080" y="2506967"/>
                <a:ext cx="435184" cy="343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633" dirty="0"/>
              </a:p>
            </p:txBody>
          </p:sp>
        </mc:Choice>
        <mc:Fallback xmlns="">
          <p:sp>
            <p:nvSpPr>
              <p:cNvPr id="29" name="Rectangle 5">
                <a:extLst>
                  <a:ext uri="{FF2B5EF4-FFF2-40B4-BE49-F238E27FC236}">
                    <a16:creationId xmlns:a16="http://schemas.microsoft.com/office/drawing/2014/main" id="{DB7AE177-93D4-9A47-8EA7-E6404CE56D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080" y="2506967"/>
                <a:ext cx="435184" cy="3436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A551C83F-B06A-F14D-A238-3CA06495E72C}"/>
                  </a:ext>
                </a:extLst>
              </p:cNvPr>
              <p:cNvSpPr/>
              <p:nvPr/>
            </p:nvSpPr>
            <p:spPr>
              <a:xfrm>
                <a:off x="2025936" y="3269428"/>
                <a:ext cx="497326" cy="483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4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54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540" dirty="0"/>
              </a:p>
            </p:txBody>
          </p:sp>
        </mc:Choice>
        <mc:Fallback xmlns=""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A551C83F-B06A-F14D-A238-3CA06495E7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36" y="3269428"/>
                <a:ext cx="497326" cy="483209"/>
              </a:xfrm>
              <a:prstGeom prst="rect">
                <a:avLst/>
              </a:prstGeom>
              <a:blipFill>
                <a:blip r:embed="rId19"/>
                <a:stretch>
                  <a:fillRect l="-5000" r="-12500"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5">
                <a:extLst>
                  <a:ext uri="{FF2B5EF4-FFF2-40B4-BE49-F238E27FC236}">
                    <a16:creationId xmlns:a16="http://schemas.microsoft.com/office/drawing/2014/main" id="{29437151-E0C4-6B43-9690-8F64153C895A}"/>
                  </a:ext>
                </a:extLst>
              </p:cNvPr>
              <p:cNvSpPr/>
              <p:nvPr/>
            </p:nvSpPr>
            <p:spPr>
              <a:xfrm>
                <a:off x="2808687" y="3139782"/>
                <a:ext cx="497326" cy="483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4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54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2540" dirty="0"/>
              </a:p>
            </p:txBody>
          </p:sp>
        </mc:Choice>
        <mc:Fallback xmlns="">
          <p:sp>
            <p:nvSpPr>
              <p:cNvPr id="31" name="Rectangle 5">
                <a:extLst>
                  <a:ext uri="{FF2B5EF4-FFF2-40B4-BE49-F238E27FC236}">
                    <a16:creationId xmlns:a16="http://schemas.microsoft.com/office/drawing/2014/main" id="{29437151-E0C4-6B43-9690-8F64153C8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687" y="3139782"/>
                <a:ext cx="497326" cy="483209"/>
              </a:xfrm>
              <a:prstGeom prst="rect">
                <a:avLst/>
              </a:prstGeom>
              <a:blipFill>
                <a:blip r:embed="rId20"/>
                <a:stretch>
                  <a:fillRect l="-2500" r="-12500"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5">
                <a:extLst>
                  <a:ext uri="{FF2B5EF4-FFF2-40B4-BE49-F238E27FC236}">
                    <a16:creationId xmlns:a16="http://schemas.microsoft.com/office/drawing/2014/main" id="{4DF68F26-1427-3C4B-8032-DE7219152B22}"/>
                  </a:ext>
                </a:extLst>
              </p:cNvPr>
              <p:cNvSpPr/>
              <p:nvPr/>
            </p:nvSpPr>
            <p:spPr>
              <a:xfrm>
                <a:off x="3497718" y="3269428"/>
                <a:ext cx="497326" cy="483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4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54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2540" dirty="0"/>
              </a:p>
            </p:txBody>
          </p:sp>
        </mc:Choice>
        <mc:Fallback xmlns="">
          <p:sp>
            <p:nvSpPr>
              <p:cNvPr id="32" name="Rectangle 5">
                <a:extLst>
                  <a:ext uri="{FF2B5EF4-FFF2-40B4-BE49-F238E27FC236}">
                    <a16:creationId xmlns:a16="http://schemas.microsoft.com/office/drawing/2014/main" id="{4DF68F26-1427-3C4B-8032-DE7219152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718" y="3269428"/>
                <a:ext cx="497326" cy="483209"/>
              </a:xfrm>
              <a:prstGeom prst="rect">
                <a:avLst/>
              </a:prstGeom>
              <a:blipFill>
                <a:blip r:embed="rId21"/>
                <a:stretch>
                  <a:fillRect r="-12195"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973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535D7B3-A9C4-CA44-87DF-C2F00D67A98C}"/>
              </a:ext>
            </a:extLst>
          </p:cNvPr>
          <p:cNvSpPr txBox="1"/>
          <p:nvPr/>
        </p:nvSpPr>
        <p:spPr>
          <a:xfrm>
            <a:off x="1801067" y="81127"/>
            <a:ext cx="8486752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40" b="1" dirty="0">
                <a:solidFill>
                  <a:schemeClr val="accent6">
                    <a:lumMod val="50000"/>
                  </a:schemeClr>
                </a:solidFill>
              </a:rPr>
              <a:t>Results of neural-network based solution for heat conductance and Richards equations</a:t>
            </a:r>
            <a:endParaRPr lang="ru-RU" sz="254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22285996-A969-BC44-8C9A-67D710F01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88" y="1309099"/>
            <a:ext cx="3876298" cy="2378247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B4A9EC35-EAB7-4546-9561-903B57E28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3"/>
          <a:stretch/>
        </p:blipFill>
        <p:spPr>
          <a:xfrm>
            <a:off x="6658745" y="3913536"/>
            <a:ext cx="2967783" cy="2819739"/>
          </a:xfrm>
          <a:prstGeom prst="rect">
            <a:avLst/>
          </a:prstGeom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A60972BE-F0B3-8542-8AB5-2F9B6226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7" y="3931161"/>
            <a:ext cx="4008153" cy="2672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4706C46-6863-B34D-98E7-51E354BF7044}"/>
                  </a:ext>
                </a:extLst>
              </p:cNvPr>
              <p:cNvSpPr txBox="1"/>
              <p:nvPr/>
            </p:nvSpPr>
            <p:spPr>
              <a:xfrm>
                <a:off x="3454793" y="4467114"/>
                <a:ext cx="2354427" cy="597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3" i="1">
                          <a:latin typeface="Cambria Math" panose="02040503050406030204" pitchFamily="18" charset="0"/>
                        </a:rPr>
                        <m:t>𝑀𝐴𝑃𝐸</m:t>
                      </m:r>
                      <m:d>
                        <m:d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1633" i="1">
                          <a:latin typeface="Cambria Math" panose="02040503050406030204" pitchFamily="18" charset="0"/>
                        </a:rPr>
                        <m:t>=0.074</m:t>
                      </m:r>
                    </m:oMath>
                  </m:oMathPara>
                </a14:m>
                <a:endParaRPr lang="en-US" sz="1633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3" i="1">
                          <a:latin typeface="Cambria Math" panose="02040503050406030204" pitchFamily="18" charset="0"/>
                        </a:rPr>
                        <m:t>𝑅𝑀𝑆𝐸</m:t>
                      </m:r>
                      <m:d>
                        <m:dPr>
                          <m:ctrlPr>
                            <a:rPr lang="en-US" sz="16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</a:rPr>
                            <m:t>𝑑𝑇</m:t>
                          </m:r>
                        </m:e>
                      </m:d>
                      <m:r>
                        <a:rPr lang="en-US" sz="1633" i="1">
                          <a:latin typeface="Cambria Math" panose="02040503050406030204" pitchFamily="18" charset="0"/>
                        </a:rPr>
                        <m:t>=1.2</m:t>
                      </m:r>
                      <m:r>
                        <a:rPr lang="en-US" sz="16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633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4706C46-6863-B34D-98E7-51E354BF7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793" y="4467114"/>
                <a:ext cx="2354427" cy="597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12">
            <a:extLst>
              <a:ext uri="{FF2B5EF4-FFF2-40B4-BE49-F238E27FC236}">
                <a16:creationId xmlns:a16="http://schemas.microsoft.com/office/drawing/2014/main" id="{3248F405-D774-EC4D-8733-30BB85520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7" y="1165807"/>
            <a:ext cx="4229609" cy="2819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5882B-735A-B242-99ED-C2DFEF1C3B5B}"/>
              </a:ext>
            </a:extLst>
          </p:cNvPr>
          <p:cNvSpPr txBox="1"/>
          <p:nvPr/>
        </p:nvSpPr>
        <p:spPr>
          <a:xfrm>
            <a:off x="2361687" y="1012017"/>
            <a:ext cx="3220049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/>
              <a:t>Thermal conductivity coefficient</a:t>
            </a:r>
            <a:endParaRPr lang="ru-RU" sz="1814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BCF319-881A-0C42-AC11-016513185735}"/>
              </a:ext>
            </a:extLst>
          </p:cNvPr>
          <p:cNvSpPr txBox="1"/>
          <p:nvPr/>
        </p:nvSpPr>
        <p:spPr>
          <a:xfrm>
            <a:off x="6618595" y="975676"/>
            <a:ext cx="337111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/>
              <a:t>Liquid water diffusivity coefficient</a:t>
            </a:r>
            <a:endParaRPr lang="ru-RU" sz="1814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7C8DCB-A260-FC4C-A7FB-D7632B34FC39}"/>
              </a:ext>
            </a:extLst>
          </p:cNvPr>
          <p:cNvSpPr txBox="1"/>
          <p:nvPr/>
        </p:nvSpPr>
        <p:spPr>
          <a:xfrm>
            <a:off x="6618595" y="3559649"/>
            <a:ext cx="3319948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/>
              <a:t>Hydraulic conductivity coefficient</a:t>
            </a:r>
            <a:endParaRPr lang="ru-RU" sz="1814" dirty="0"/>
          </a:p>
        </p:txBody>
      </p:sp>
    </p:spTree>
    <p:extLst>
      <p:ext uri="{BB962C8B-B14F-4D97-AF65-F5344CB8AC3E}">
        <p14:creationId xmlns:p14="http://schemas.microsoft.com/office/powerpoint/2010/main" val="14414175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AB5A84-0BA7-E74E-89D5-9B1FBBBA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07" y="888394"/>
            <a:ext cx="9246583" cy="55710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ED27F1-6E47-FD4C-88E3-D0B56A9442B0}"/>
              </a:ext>
            </a:extLst>
          </p:cNvPr>
          <p:cNvSpPr/>
          <p:nvPr/>
        </p:nvSpPr>
        <p:spPr>
          <a:xfrm>
            <a:off x="3103159" y="187796"/>
            <a:ext cx="5985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Уравнения диффузионной волны</a:t>
            </a:r>
          </a:p>
        </p:txBody>
      </p:sp>
    </p:spTree>
    <p:extLst>
      <p:ext uri="{BB962C8B-B14F-4D97-AF65-F5344CB8AC3E}">
        <p14:creationId xmlns:p14="http://schemas.microsoft.com/office/powerpoint/2010/main" val="176303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44EB3F-C24D-4948-8D90-B8E2F96F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98" y="659757"/>
            <a:ext cx="10107798" cy="608862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1AD4AA3-0323-C34E-909B-2DE5F393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428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Роль влажности почвы в событиях аномальной жары</a:t>
            </a:r>
          </a:p>
        </p:txBody>
      </p:sp>
    </p:spTree>
    <p:extLst>
      <p:ext uri="{BB962C8B-B14F-4D97-AF65-F5344CB8AC3E}">
        <p14:creationId xmlns:p14="http://schemas.microsoft.com/office/powerpoint/2010/main" val="266342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2512FB-59FF-4648-97AB-41EBB6496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A77C793-9AEE-4B42-81E5-107CFB7F9D37}"/>
              </a:ext>
            </a:extLst>
          </p:cNvPr>
          <p:cNvSpPr txBox="1">
            <a:spLocks/>
          </p:cNvSpPr>
          <p:nvPr/>
        </p:nvSpPr>
        <p:spPr>
          <a:xfrm>
            <a:off x="421667" y="-200015"/>
            <a:ext cx="11407475" cy="126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0070C0"/>
                </a:solidFill>
              </a:rPr>
              <a:t>Развитие структуры моделей Земной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3CFC22-53E6-2549-9A88-0BA3CC8E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2" y="812800"/>
            <a:ext cx="8330524" cy="5969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C8151-E94A-364B-84FC-F79A875C1732}"/>
              </a:ext>
            </a:extLst>
          </p:cNvPr>
          <p:cNvSpPr txBox="1"/>
          <p:nvPr/>
        </p:nvSpPr>
        <p:spPr>
          <a:xfrm>
            <a:off x="1223888" y="5292005"/>
            <a:ext cx="32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Seitzinger</a:t>
            </a:r>
            <a:r>
              <a:rPr lang="en-US" i="1" dirty="0"/>
              <a:t> et al., 2015)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29381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9BF3C5-B609-B845-A15A-A98E1A839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445" y="643467"/>
            <a:ext cx="92851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4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2575</Words>
  <Application>Microsoft Macintosh PowerPoint</Application>
  <PresentationFormat>Широкоэкранный</PresentationFormat>
  <Paragraphs>399</Paragraphs>
  <Slides>69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9" baseType="lpstr">
      <vt:lpstr>Arial Unicode MS</vt:lpstr>
      <vt:lpstr>Arial</vt:lpstr>
      <vt:lpstr>Calibri</vt:lpstr>
      <vt:lpstr>Calibri Light</vt:lpstr>
      <vt:lpstr>Cambria Math</vt:lpstr>
      <vt:lpstr>Courier New</vt:lpstr>
      <vt:lpstr>Open Sans</vt:lpstr>
      <vt:lpstr>Times New Roman</vt:lpstr>
      <vt:lpstr>Wingdings</vt:lpstr>
      <vt:lpstr>Тема Office</vt:lpstr>
      <vt:lpstr>Презентация PowerPoint</vt:lpstr>
      <vt:lpstr>План лекции</vt:lpstr>
      <vt:lpstr>Тепловой баланс поверхности Земли </vt:lpstr>
      <vt:lpstr>Атмосфера как тепловая машина</vt:lpstr>
      <vt:lpstr>Роль почвы в предсказуемости атмосферы</vt:lpstr>
      <vt:lpstr>Роль почвы в предсказуемости атмосферы</vt:lpstr>
      <vt:lpstr>Роль влажности почвы в событиях аномальной жары</vt:lpstr>
      <vt:lpstr>Презентация PowerPoint</vt:lpstr>
      <vt:lpstr>Презентация PowerPoint</vt:lpstr>
      <vt:lpstr>Презентация PowerPoint</vt:lpstr>
      <vt:lpstr>Уравнения тепловлагопереноса  в пористой среде (Nield and Bejan, 2006)</vt:lpstr>
      <vt:lpstr>Насыщенная и ненасыщенная зона (Hazenberg et al., 2015)</vt:lpstr>
      <vt:lpstr>Презентация PowerPoint</vt:lpstr>
      <vt:lpstr>Презентация PowerPoint</vt:lpstr>
      <vt:lpstr>Вычислительные аспекты</vt:lpstr>
      <vt:lpstr>Теплопроводность почвы</vt:lpstr>
      <vt:lpstr>Презентация PowerPoint</vt:lpstr>
      <vt:lpstr>Эффект типа почвы на вертикальное распределение тепла (Bogomolov et al., 2020)</vt:lpstr>
      <vt:lpstr>Основная гидрофизическая характеристика</vt:lpstr>
      <vt:lpstr>Презентация PowerPoint</vt:lpstr>
      <vt:lpstr>Другие ОГХ …</vt:lpstr>
      <vt:lpstr>Презентация PowerPoint</vt:lpstr>
      <vt:lpstr>Влияние ОГХ и грансостава почвы на влажность почвы (измерения – Хьютиала (Финляндия), модель – ИВМ РАН-МГУ)</vt:lpstr>
      <vt:lpstr>«Структура почвы – важное упущение в МЗС»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годового хода снежного покрова (бассейн Северной Двины, Marchuk E. et a., 2020)</vt:lpstr>
      <vt:lpstr>Презентация PowerPoint</vt:lpstr>
      <vt:lpstr>Презентация PowerPoint</vt:lpstr>
      <vt:lpstr>Презентация PowerPoint</vt:lpstr>
      <vt:lpstr>Презентация PowerPoint</vt:lpstr>
      <vt:lpstr>Параметр термической шероховатости: эмпирические данные (Varentsov et al., submitted) </vt:lpstr>
      <vt:lpstr>Презентация PowerPoint</vt:lpstr>
      <vt:lpstr>Концепция сопротивлений  (сосудистые растения)</vt:lpstr>
      <vt:lpstr>Презентация PowerPoint</vt:lpstr>
      <vt:lpstr>Специальный случай: моховый покров</vt:lpstr>
      <vt:lpstr>Презентация PowerPoint</vt:lpstr>
      <vt:lpstr>Презентация PowerPoint</vt:lpstr>
      <vt:lpstr>Линейная теория конвективной неустойчивости-1</vt:lpstr>
      <vt:lpstr>Линейная теория конвективной неустойчивости-2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Биогеохимия и перенос метана в реках</vt:lpstr>
      <vt:lpstr>Презентация PowerPoint</vt:lpstr>
      <vt:lpstr>Упрощённая модель турбулентности в реках (тип течения – Куэтта-Пуазейля)</vt:lpstr>
      <vt:lpstr>Презентация PowerPoint</vt:lpstr>
      <vt:lpstr>Калибровка полной модели деятельного слоя суши CLM5 (Dagon et al., 2020)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 Stepanenko</dc:creator>
  <cp:lastModifiedBy>Victor Stepanenko</cp:lastModifiedBy>
  <cp:revision>22</cp:revision>
  <dcterms:created xsi:type="dcterms:W3CDTF">2021-08-16T08:05:40Z</dcterms:created>
  <dcterms:modified xsi:type="dcterms:W3CDTF">2021-11-24T05:20:02Z</dcterms:modified>
</cp:coreProperties>
</file>