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21" r:id="rId3"/>
    <p:sldId id="297" r:id="rId4"/>
    <p:sldId id="257" r:id="rId5"/>
    <p:sldId id="260" r:id="rId6"/>
    <p:sldId id="275" r:id="rId7"/>
    <p:sldId id="258" r:id="rId8"/>
    <p:sldId id="259" r:id="rId9"/>
    <p:sldId id="261" r:id="rId10"/>
    <p:sldId id="323" r:id="rId11"/>
    <p:sldId id="281" r:id="rId12"/>
    <p:sldId id="282" r:id="rId13"/>
    <p:sldId id="284" r:id="rId14"/>
    <p:sldId id="331" r:id="rId15"/>
    <p:sldId id="286" r:id="rId16"/>
    <p:sldId id="310" r:id="rId17"/>
    <p:sldId id="311" r:id="rId18"/>
    <p:sldId id="312" r:id="rId19"/>
    <p:sldId id="314" r:id="rId20"/>
    <p:sldId id="306" r:id="rId21"/>
    <p:sldId id="302" r:id="rId22"/>
    <p:sldId id="319" r:id="rId23"/>
    <p:sldId id="333" r:id="rId24"/>
    <p:sldId id="308" r:id="rId25"/>
    <p:sldId id="336" r:id="rId26"/>
    <p:sldId id="330" r:id="rId27"/>
    <p:sldId id="322" r:id="rId28"/>
    <p:sldId id="29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03" autoAdjust="0"/>
  </p:normalViewPr>
  <p:slideViewPr>
    <p:cSldViewPr>
      <p:cViewPr varScale="1">
        <p:scale>
          <a:sx n="67" d="100"/>
          <a:sy n="67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615A7-5C98-420A-B7FA-5F677C97CA86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39222-0452-4426-AB03-A0DAEE550F7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172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http://www.ncdc.noaa.gov/sotc/     [For</a:t>
            </a:r>
            <a:r>
              <a:rPr lang="en-GB" baseline="0" dirty="0" smtClean="0"/>
              <a:t> comments, see NOAA temp graph 1880-2014 in EFC]</a:t>
            </a: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GB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en-GB" sz="1200" b="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annual mean temperature for every year in the period 1880-2014 (135 years) is shown (anomalies relative to the 20</a:t>
            </a:r>
            <a:r>
              <a:rPr lang="en-GB" sz="1200" b="0" i="0" kern="1200" baseline="300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</a:t>
            </a:r>
            <a:r>
              <a:rPr lang="en-GB" sz="1200" b="0" i="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century average).</a:t>
            </a:r>
            <a:endParaRPr lang="en-GB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39222-0452-4426-AB03-A0DAEE550F7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943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39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24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541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117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48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24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25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9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34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6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BADCC-F685-44E0-8D6C-DB5945907710}" type="datetimeFigureOut">
              <a:rPr lang="en-GB" smtClean="0"/>
              <a:t>08/06/2015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0E5B2C-4B09-4156-832D-ECA162E3D9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894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104456"/>
          </a:xfrm>
        </p:spPr>
        <p:txBody>
          <a:bodyPr>
            <a:normAutofit/>
          </a:bodyPr>
          <a:lstStyle/>
          <a:p>
            <a:r>
              <a:rPr lang="en-GB" sz="4000" dirty="0" smtClean="0"/>
              <a:t>A Defence of Some Low Observational Estimates of </a:t>
            </a:r>
            <a:br>
              <a:rPr lang="en-GB" sz="4000" dirty="0" smtClean="0"/>
            </a:br>
            <a:r>
              <a:rPr lang="en-GB" sz="4000" dirty="0" smtClean="0"/>
              <a:t>Effective Climate Sensitivity</a:t>
            </a:r>
            <a:r>
              <a:rPr lang="en-GB" sz="2800" baseline="-25000" dirty="0"/>
              <a:t/>
            </a:r>
            <a:br>
              <a:rPr lang="en-GB" sz="2800" baseline="-25000" dirty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700" dirty="0" smtClean="0"/>
              <a:t>J. Ray Bates</a:t>
            </a:r>
            <a:br>
              <a:rPr lang="en-GB" sz="2700" dirty="0" smtClean="0"/>
            </a:br>
            <a:r>
              <a:rPr lang="en-GB" sz="2700" dirty="0" smtClean="0"/>
              <a:t>Meteorology and Climate Centre,</a:t>
            </a:r>
            <a:br>
              <a:rPr lang="en-GB" sz="2700" dirty="0" smtClean="0"/>
            </a:br>
            <a:r>
              <a:rPr lang="en-GB" sz="2700" dirty="0" smtClean="0"/>
              <a:t>University College Dublin, Ireland</a:t>
            </a:r>
            <a:endParaRPr lang="en-GB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872208"/>
          </a:xfrm>
        </p:spPr>
        <p:txBody>
          <a:bodyPr>
            <a:normAutofit/>
          </a:bodyPr>
          <a:lstStyle/>
          <a:p>
            <a:r>
              <a:rPr lang="en-GB" dirty="0" smtClean="0"/>
              <a:t>Conference Dedicated to the </a:t>
            </a:r>
          </a:p>
          <a:p>
            <a:r>
              <a:rPr lang="en-GB" dirty="0" smtClean="0"/>
              <a:t>90</a:t>
            </a:r>
            <a:r>
              <a:rPr lang="en-GB" baseline="30000" dirty="0" smtClean="0"/>
              <a:t>th</a:t>
            </a:r>
            <a:r>
              <a:rPr lang="en-GB" dirty="0" smtClean="0"/>
              <a:t> Anniversary of G.I. </a:t>
            </a:r>
            <a:r>
              <a:rPr lang="en-GB" dirty="0" err="1" smtClean="0"/>
              <a:t>Marchuk</a:t>
            </a:r>
            <a:r>
              <a:rPr lang="en-GB" dirty="0" smtClean="0"/>
              <a:t>,</a:t>
            </a:r>
          </a:p>
          <a:p>
            <a:r>
              <a:rPr lang="en-GB" dirty="0" smtClean="0"/>
              <a:t>Moscow, June 2015.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249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772400" cy="4608512"/>
          </a:xfrm>
        </p:spPr>
        <p:txBody>
          <a:bodyPr>
            <a:normAutofit/>
          </a:bodyPr>
          <a:lstStyle/>
          <a:p>
            <a:r>
              <a:rPr lang="en-GB" sz="5400" dirty="0" smtClean="0"/>
              <a:t>Expressions for Effective Climate Sensitivity (</a:t>
            </a:r>
            <a:r>
              <a:rPr lang="en-GB" sz="5400" dirty="0" err="1" smtClean="0">
                <a:solidFill>
                  <a:srgbClr val="FF0000"/>
                </a:solidFill>
              </a:rPr>
              <a:t>EfCS</a:t>
            </a:r>
            <a:r>
              <a:rPr lang="en-GB" sz="5400" dirty="0" smtClean="0"/>
              <a:t>) in the ZDM, Model A and Model B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5661248"/>
            <a:ext cx="6400800" cy="864096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82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25658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3296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en-GB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36711"/>
            <a:ext cx="6984776" cy="4951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50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11256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165304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en-GB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881063"/>
            <a:ext cx="7200800" cy="5094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58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5328592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237312"/>
            <a:ext cx="6400800" cy="288032"/>
          </a:xfrm>
        </p:spPr>
        <p:txBody>
          <a:bodyPr>
            <a:normAutofit fontScale="47500" lnSpcReduction="20000"/>
          </a:bodyPr>
          <a:lstStyle/>
          <a:p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052736"/>
            <a:ext cx="7289119" cy="460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66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616378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6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11256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093296"/>
            <a:ext cx="6400800" cy="288032"/>
          </a:xfrm>
        </p:spPr>
        <p:txBody>
          <a:bodyPr>
            <a:normAutofit fontScale="47500" lnSpcReduction="20000"/>
          </a:bodyPr>
          <a:lstStyle/>
          <a:p>
            <a:endParaRPr lang="en-GB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7581197" cy="4979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9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47" y="1196753"/>
            <a:ext cx="7787761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539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878" y="980728"/>
            <a:ext cx="723274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299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06720"/>
            <a:ext cx="7488832" cy="30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8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1430338"/>
            <a:ext cx="5727700" cy="399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5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3" y="1066800"/>
            <a:ext cx="6581775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857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52" y="1484784"/>
            <a:ext cx="7665916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458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528638"/>
            <a:ext cx="54292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410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272808" cy="2937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076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80" y="2030413"/>
            <a:ext cx="6998588" cy="31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16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72161"/>
            <a:ext cx="6552728" cy="581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5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1"/>
            <a:ext cx="784887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90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9"/>
            <a:ext cx="8280920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50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96753"/>
            <a:ext cx="7772400" cy="3384376"/>
          </a:xfrm>
        </p:spPr>
        <p:txBody>
          <a:bodyPr>
            <a:normAutofit/>
          </a:bodyPr>
          <a:lstStyle/>
          <a:p>
            <a:r>
              <a:rPr lang="en-GB" sz="6000" dirty="0" smtClean="0"/>
              <a:t>The End</a:t>
            </a: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941168"/>
            <a:ext cx="6400800" cy="432048"/>
          </a:xfrm>
        </p:spPr>
        <p:txBody>
          <a:bodyPr>
            <a:normAutofit fontScale="85000" lnSpcReduction="2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127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58670"/>
            <a:ext cx="6840760" cy="5562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702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8150" y="723900"/>
            <a:ext cx="5727700" cy="540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5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04664"/>
            <a:ext cx="770485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Equilibrium Climate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ensitivity and </a:t>
            </a:r>
          </a:p>
          <a:p>
            <a:pPr algn="ctr"/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Climate Sensitivity </a:t>
            </a:r>
          </a:p>
          <a:p>
            <a:pPr algn="ctr"/>
            <a:r>
              <a:rPr lang="en-GB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(IPCC Definitions) </a:t>
            </a:r>
          </a:p>
          <a:p>
            <a:endParaRPr lang="en-GB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Equilibrium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limate </a:t>
            </a:r>
            <a:r>
              <a:rPr lang="en-GB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ensitivity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EqCS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units: °C) is the equilibrium change in the annual global-mean surface temperature (</a:t>
            </a: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GB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following a CO</a:t>
            </a:r>
            <a:r>
              <a:rPr lang="en-GB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doubling.</a:t>
            </a:r>
          </a:p>
          <a:p>
            <a:r>
              <a:rPr lang="en-GB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cannot do an experiment with the real climate system, but </a:t>
            </a:r>
            <a:r>
              <a:rPr lang="en-GB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EqCS</a:t>
            </a:r>
            <a:r>
              <a:rPr lang="en-GB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be estimated by running a GCM to equilibrium (with a mixed layer ocean or a dynamic ocean).</a:t>
            </a:r>
          </a:p>
          <a:p>
            <a:endParaRPr lang="en-GB" dirty="0" smtClean="0"/>
          </a:p>
          <a:p>
            <a:r>
              <a:rPr lang="en-GB" sz="2800" dirty="0">
                <a:solidFill>
                  <a:srgbClr val="FF0000"/>
                </a:solidFill>
              </a:rPr>
              <a:t>E</a:t>
            </a:r>
            <a:r>
              <a:rPr lang="en-GB" sz="2800" dirty="0" smtClean="0">
                <a:solidFill>
                  <a:srgbClr val="FF0000"/>
                </a:solidFill>
              </a:rPr>
              <a:t>ffective </a:t>
            </a:r>
            <a:r>
              <a:rPr lang="en-GB" sz="2800" dirty="0">
                <a:solidFill>
                  <a:srgbClr val="FF0000"/>
                </a:solidFill>
              </a:rPr>
              <a:t>climate sensitivity </a:t>
            </a:r>
            <a:r>
              <a:rPr lang="en-GB" sz="2800" dirty="0" smtClean="0">
                <a:solidFill>
                  <a:srgbClr val="FF0000"/>
                </a:solidFill>
              </a:rPr>
              <a:t>(</a:t>
            </a:r>
            <a:r>
              <a:rPr lang="en-GB" sz="2800" dirty="0" err="1" smtClean="0">
                <a:solidFill>
                  <a:srgbClr val="FF0000"/>
                </a:solidFill>
              </a:rPr>
              <a:t>EfCS</a:t>
            </a:r>
            <a:r>
              <a:rPr lang="en-GB" sz="2400" dirty="0" smtClean="0"/>
              <a:t>, units</a:t>
            </a:r>
            <a:r>
              <a:rPr lang="en-GB" sz="2400" dirty="0"/>
              <a:t>: °C) is an </a:t>
            </a:r>
            <a:r>
              <a:rPr lang="en-GB" sz="2400" dirty="0">
                <a:solidFill>
                  <a:srgbClr val="0070C0"/>
                </a:solidFill>
              </a:rPr>
              <a:t>estimate</a:t>
            </a:r>
            <a:r>
              <a:rPr lang="en-GB" sz="2400" dirty="0"/>
              <a:t> </a:t>
            </a:r>
            <a:r>
              <a:rPr lang="en-GB" sz="2400" dirty="0">
                <a:solidFill>
                  <a:srgbClr val="0070C0"/>
                </a:solidFill>
              </a:rPr>
              <a:t>of </a:t>
            </a:r>
            <a:r>
              <a:rPr lang="en-GB" sz="2400" dirty="0" err="1" smtClean="0">
                <a:solidFill>
                  <a:srgbClr val="0070C0"/>
                </a:solidFill>
              </a:rPr>
              <a:t>EqCS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/>
              <a:t>evaluated from </a:t>
            </a:r>
            <a:r>
              <a:rPr lang="en-GB" sz="2400" dirty="0" smtClean="0">
                <a:solidFill>
                  <a:srgbClr val="FF0000"/>
                </a:solidFill>
              </a:rPr>
              <a:t>GCM  </a:t>
            </a:r>
            <a:r>
              <a:rPr lang="en-GB" sz="2400" dirty="0">
                <a:solidFill>
                  <a:srgbClr val="FF0000"/>
                </a:solidFill>
              </a:rPr>
              <a:t>output </a:t>
            </a:r>
            <a:r>
              <a:rPr lang="en-GB" sz="2400" dirty="0"/>
              <a:t>or </a:t>
            </a:r>
            <a:r>
              <a:rPr lang="en-GB" sz="2400" dirty="0">
                <a:solidFill>
                  <a:srgbClr val="FF0000"/>
                </a:solidFill>
              </a:rPr>
              <a:t>observations</a:t>
            </a:r>
            <a:r>
              <a:rPr lang="en-GB" sz="2400" dirty="0"/>
              <a:t> for </a:t>
            </a:r>
            <a:r>
              <a:rPr lang="en-GB" sz="2800" dirty="0">
                <a:solidFill>
                  <a:srgbClr val="FF0000"/>
                </a:solidFill>
              </a:rPr>
              <a:t>evolv­ing non-equilibrium conditions</a:t>
            </a:r>
            <a:r>
              <a:rPr lang="en-GB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2400" dirty="0" smtClean="0">
                <a:solidFill>
                  <a:srgbClr val="0070C0"/>
                </a:solidFill>
              </a:rPr>
              <a:t>Its evaluation involves the use of simple energy balance models.</a:t>
            </a:r>
            <a:endParaRPr lang="en-GB" sz="2400" dirty="0">
              <a:solidFill>
                <a:srgbClr val="0070C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58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672407"/>
          </a:xfrm>
        </p:spPr>
        <p:txBody>
          <a:bodyPr/>
          <a:lstStyle/>
          <a:p>
            <a:r>
              <a:rPr lang="en-GB" dirty="0" smtClean="0"/>
              <a:t>Energy Balance Models Used in Evaluating </a:t>
            </a:r>
            <a:r>
              <a:rPr lang="en-GB" dirty="0" err="1" smtClean="0">
                <a:solidFill>
                  <a:srgbClr val="FF0000"/>
                </a:solidFill>
              </a:rPr>
              <a:t>EfCS</a:t>
            </a:r>
            <a:r>
              <a:rPr lang="en-GB" dirty="0" smtClean="0"/>
              <a:t> Involve Radiative Response Coefficients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72008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95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590465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309320"/>
            <a:ext cx="6400800" cy="216024"/>
          </a:xfrm>
        </p:spPr>
        <p:txBody>
          <a:bodyPr>
            <a:normAutofit fontScale="32500" lnSpcReduction="20000"/>
          </a:bodyPr>
          <a:lstStyle/>
          <a:p>
            <a:endParaRPr lang="en-GB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0044"/>
            <a:ext cx="6984776" cy="5332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68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890718"/>
            <a:ext cx="6744749" cy="5058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24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33670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2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23" y="998730"/>
            <a:ext cx="6504723" cy="487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25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3348</TotalTime>
  <Words>209</Words>
  <Application>Microsoft Office PowerPoint</Application>
  <PresentationFormat>On-screen Show (4:3)</PresentationFormat>
  <Paragraphs>19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A Defence of Some Low Observational Estimates of  Effective Climate Sensitivity  J. Ray Bates Meteorology and Climate Centre, University College Dublin, Ireland</vt:lpstr>
      <vt:lpstr>PowerPoint Presentation</vt:lpstr>
      <vt:lpstr>PowerPoint Presentation</vt:lpstr>
      <vt:lpstr>PowerPoint Presentation</vt:lpstr>
      <vt:lpstr>Energy Balance Models Used in Evaluating EfCS Involve Radiative Response Coefficients</vt:lpstr>
      <vt:lpstr>PowerPoint Presentation</vt:lpstr>
      <vt:lpstr>PowerPoint Presentation</vt:lpstr>
      <vt:lpstr>PowerPoint Presentation</vt:lpstr>
      <vt:lpstr>PowerPoint Presentation</vt:lpstr>
      <vt:lpstr>Expressions for Effective Climate Sensitivity (EfCS) in the ZDM, Model A and Model 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End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Defence of Some Low Observational Estimates of Effective Climate Sensitivity to Doubled CO2  J. Ray Bates Meteorology and Climate Centre University College Dublin Ireland</dc:title>
  <dc:creator>My Laptop</dc:creator>
  <cp:lastModifiedBy>My Laptop</cp:lastModifiedBy>
  <cp:revision>64</cp:revision>
  <dcterms:created xsi:type="dcterms:W3CDTF">2015-05-22T08:21:26Z</dcterms:created>
  <dcterms:modified xsi:type="dcterms:W3CDTF">2015-06-08T06:26:38Z</dcterms:modified>
</cp:coreProperties>
</file>