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7" r:id="rId6"/>
    <p:sldId id="294" r:id="rId7"/>
    <p:sldId id="295" r:id="rId8"/>
    <p:sldId id="296" r:id="rId9"/>
    <p:sldId id="298" r:id="rId10"/>
    <p:sldId id="299" r:id="rId11"/>
    <p:sldId id="303" r:id="rId12"/>
    <p:sldId id="300" r:id="rId13"/>
    <p:sldId id="301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16E3-A372-435D-B919-746FA24173EC}" type="datetimeFigureOut">
              <a:rPr lang="de-DE" smtClean="0"/>
              <a:pPr/>
              <a:t>26.02.2015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CBD6D-C9D8-4E06-99BD-293CA40DE2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00034" y="714356"/>
            <a:ext cx="81996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err="1" smtClean="0">
                <a:solidFill>
                  <a:schemeClr val="tx2"/>
                </a:solidFill>
                <a:latin typeface="Comic Sans MS" pitchFamily="66" charset="0"/>
              </a:rPr>
              <a:t>Cooperation</a:t>
            </a:r>
            <a:r>
              <a:rPr lang="de-DE" sz="4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4000" dirty="0" err="1" smtClean="0">
                <a:solidFill>
                  <a:schemeClr val="tx2"/>
                </a:solidFill>
                <a:latin typeface="Comic Sans MS" pitchFamily="66" charset="0"/>
              </a:rPr>
              <a:t>depends</a:t>
            </a:r>
            <a:r>
              <a:rPr lang="de-DE" sz="4000" dirty="0" smtClean="0">
                <a:solidFill>
                  <a:schemeClr val="tx2"/>
                </a:solidFill>
                <a:latin typeface="Comic Sans MS" pitchFamily="66" charset="0"/>
              </a:rPr>
              <a:t> on </a:t>
            </a:r>
            <a:r>
              <a:rPr lang="de-DE" sz="4000" dirty="0" err="1" smtClean="0">
                <a:solidFill>
                  <a:schemeClr val="tx2"/>
                </a:solidFill>
                <a:latin typeface="Comic Sans MS" pitchFamily="66" charset="0"/>
              </a:rPr>
              <a:t>persons</a:t>
            </a:r>
            <a:r>
              <a:rPr lang="de-DE" sz="4000" dirty="0" smtClean="0">
                <a:solidFill>
                  <a:schemeClr val="tx2"/>
                </a:solidFill>
                <a:latin typeface="Comic Sans MS" pitchFamily="66" charset="0"/>
              </a:rPr>
              <a:t> –</a:t>
            </a:r>
          </a:p>
          <a:p>
            <a:pPr algn="ctr"/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highlights</a:t>
            </a:r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 a German-</a:t>
            </a:r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Russian</a:t>
            </a:r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cooperation</a:t>
            </a:r>
            <a:endParaRPr lang="de-DE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Grafik 3" descr="Rus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860" y="1970082"/>
            <a:ext cx="6930040" cy="471754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Moskau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33714"/>
            <a:ext cx="3714776" cy="237562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Grafik 4" descr="Moskau0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643314"/>
            <a:ext cx="3214710" cy="25938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Grafik 5" descr="Die Russen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785794"/>
            <a:ext cx="2928958" cy="236979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7" name="Grafik 6" descr="Inst0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643314"/>
            <a:ext cx="3286148" cy="264717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785786" y="321468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  <a:latin typeface="Comic Sans MS" pitchFamily="66" charset="0"/>
              </a:rPr>
              <a:t>Moscow</a:t>
            </a:r>
            <a:r>
              <a:rPr lang="de-DE" dirty="0" smtClean="0">
                <a:solidFill>
                  <a:schemeClr val="tx2"/>
                </a:solidFill>
                <a:latin typeface="Comic Sans MS" pitchFamily="66" charset="0"/>
              </a:rPr>
              <a:t> 1985</a:t>
            </a:r>
            <a:endParaRPr lang="de-DE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57818" y="3214686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Comic Sans MS" pitchFamily="66" charset="0"/>
              </a:rPr>
              <a:t>Hamburg 1990</a:t>
            </a:r>
            <a:r>
              <a:rPr lang="de-DE" dirty="0" smtClean="0">
                <a:latin typeface="Comic Sans MS" pitchFamily="66" charset="0"/>
              </a:rPr>
              <a:t> 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8662" y="628652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  <a:latin typeface="Comic Sans MS" pitchFamily="66" charset="0"/>
              </a:rPr>
              <a:t>Moscow</a:t>
            </a:r>
            <a:r>
              <a:rPr lang="de-DE" dirty="0" smtClean="0">
                <a:solidFill>
                  <a:schemeClr val="tx2"/>
                </a:solidFill>
                <a:latin typeface="Comic Sans MS" pitchFamily="66" charset="0"/>
              </a:rPr>
              <a:t> 1991</a:t>
            </a:r>
            <a:endParaRPr lang="de-DE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29256" y="628652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Comic Sans MS" pitchFamily="66" charset="0"/>
              </a:rPr>
              <a:t>Hamburg 1994</a:t>
            </a:r>
            <a:endParaRPr lang="de-DE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Inst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312030"/>
            <a:ext cx="3286148" cy="2884870"/>
          </a:xfrm>
          <a:prstGeom prst="rect">
            <a:avLst/>
          </a:prstGeom>
        </p:spPr>
      </p:pic>
      <p:pic>
        <p:nvPicPr>
          <p:cNvPr id="4" name="Grafik 3" descr="Artem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848151"/>
            <a:ext cx="3643338" cy="5719194"/>
          </a:xfrm>
          <a:prstGeom prst="rect">
            <a:avLst/>
          </a:prstGeom>
        </p:spPr>
      </p:pic>
      <p:pic>
        <p:nvPicPr>
          <p:cNvPr id="6" name="Grafik 5" descr="Rus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357694"/>
            <a:ext cx="3429024" cy="214985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28662" y="64291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Beyond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working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…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Marchuk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857628"/>
            <a:ext cx="4067314" cy="264682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4" name="Grafik 3" descr="Marchuk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449" y="785794"/>
            <a:ext cx="4117301" cy="264320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857224" y="1785926"/>
            <a:ext cx="31422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May 1994</a:t>
            </a:r>
          </a:p>
          <a:p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Three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weeks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visit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Guri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and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Olga</a:t>
            </a:r>
          </a:p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Marchuk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in Hamburg</a:t>
            </a:r>
          </a:p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invited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by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Toepfer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Foundation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Novsib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785794"/>
            <a:ext cx="4049614" cy="500066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Grafik 5" descr="Novsib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785794"/>
            <a:ext cx="3214710" cy="268806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7" name="Grafik 6" descr="Novsib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714752"/>
            <a:ext cx="3228001" cy="207170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714348" y="6072206"/>
            <a:ext cx="723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Novosibirsk 1995: 70th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birthday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G.I.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Marchuk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Sark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857232"/>
            <a:ext cx="6717792" cy="562965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Rus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793517"/>
            <a:ext cx="2003878" cy="281626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4" name="Grafik 3" descr="Rus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823761"/>
            <a:ext cx="3306142" cy="210613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Grafik 4" descr="Rus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460350"/>
            <a:ext cx="3389772" cy="209685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Grafik 5" descr="Rus0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7841" y="3857628"/>
            <a:ext cx="3363025" cy="206750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571472" y="1071546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Partner</a:t>
            </a:r>
          </a:p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Institutes </a:t>
            </a:r>
          </a:p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in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Moscow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42976" y="2714620"/>
            <a:ext cx="157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Comic Sans MS" pitchFamily="66" charset="0"/>
              </a:rPr>
              <a:t>Institute </a:t>
            </a:r>
            <a:r>
              <a:rPr lang="de-DE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endParaRPr lang="de-DE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latin typeface="Comic Sans MS" pitchFamily="66" charset="0"/>
              </a:rPr>
              <a:t>Numerical</a:t>
            </a:r>
            <a:endParaRPr lang="de-DE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latin typeface="Comic Sans MS" pitchFamily="66" charset="0"/>
              </a:rPr>
              <a:t>Mathematics</a:t>
            </a:r>
            <a:endParaRPr lang="de-DE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0694" y="92867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Comic Sans MS" pitchFamily="66" charset="0"/>
              </a:rPr>
              <a:t>Institute </a:t>
            </a:r>
            <a:r>
              <a:rPr lang="de-DE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latin typeface="Comic Sans MS" pitchFamily="66" charset="0"/>
              </a:rPr>
              <a:t>Oceanology</a:t>
            </a:r>
            <a:endParaRPr lang="de-DE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928662" y="1071546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Beyond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working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…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Grafik 3" descr="Rus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816870"/>
            <a:ext cx="3571900" cy="229212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Grafik 4" descr="Rus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121062"/>
            <a:ext cx="3413570" cy="301922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Grafik 5" descr="Rus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429131"/>
            <a:ext cx="2214578" cy="199613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7" name="Grafik 6" descr="Rus0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4450164"/>
            <a:ext cx="2571768" cy="191552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Moskau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785926"/>
            <a:ext cx="3392615" cy="214314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4" name="Grafik 3" descr="Moskau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3" y="1785926"/>
            <a:ext cx="3317657" cy="221457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Grafik 4" descr="Moskau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143380"/>
            <a:ext cx="3429024" cy="220679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Grafik 5" descr="Moskau0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4214818"/>
            <a:ext cx="3153899" cy="208536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1000100" y="571480"/>
            <a:ext cx="7308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Conference „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Circulation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and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Ecology Modeling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and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Monitoring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“,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Moscow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September 8-12, 1998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Buch Sa-S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357298"/>
            <a:ext cx="3154324" cy="4643470"/>
          </a:xfrm>
          <a:prstGeom prst="rect">
            <a:avLst/>
          </a:prstGeom>
        </p:spPr>
      </p:pic>
      <p:pic>
        <p:nvPicPr>
          <p:cNvPr id="5" name="Grafik 4" descr="Journa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786058"/>
            <a:ext cx="5010912" cy="3864864"/>
          </a:xfrm>
          <a:prstGeom prst="rect">
            <a:avLst/>
          </a:prstGeom>
        </p:spPr>
      </p:pic>
      <p:pic>
        <p:nvPicPr>
          <p:cNvPr id="6" name="Grafik 5" descr="Journa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857232"/>
            <a:ext cx="1487500" cy="221455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14348" y="1357298"/>
            <a:ext cx="1883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Joint</a:t>
            </a:r>
          </a:p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publications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Russ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3266254" cy="257176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4" name="Grafik 3" descr="Russ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5" y="1428736"/>
            <a:ext cx="3899479" cy="256623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Grafik 4" descr="Russ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265397"/>
            <a:ext cx="3286148" cy="239719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Grafik 5" descr="Russ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286256"/>
            <a:ext cx="2714644" cy="237183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1071538" y="714356"/>
            <a:ext cx="500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After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hard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work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– Hamburg 2002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785918" y="1071546"/>
            <a:ext cx="5941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Brief </a:t>
            </a:r>
            <a:r>
              <a:rPr lang="de-DE" sz="3200" dirty="0" err="1" smtClean="0">
                <a:solidFill>
                  <a:schemeClr val="tx2"/>
                </a:solidFill>
                <a:latin typeface="Comic Sans MS" pitchFamily="66" charset="0"/>
              </a:rPr>
              <a:t>history</a:t>
            </a:r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Comic Sans MS" pitchFamily="66" charset="0"/>
              </a:rPr>
              <a:t>cooperation</a:t>
            </a:r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 I</a:t>
            </a:r>
            <a:endParaRPr lang="de-DE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1472" y="1964353"/>
            <a:ext cx="821571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 startAt="1966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2nd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Oceanographic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World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Congress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in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Moscow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AutoNum type="arabicPlain" startAt="1977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January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– March</a:t>
            </a:r>
          </a:p>
          <a:p>
            <a:pPr marL="457200" indent="-457200"/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     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Sabbatical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in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Academgorodok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</a:p>
          <a:p>
            <a:pPr marL="457200" indent="-457200"/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       Computing Center (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Marchuk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Kochergin)</a:t>
            </a:r>
          </a:p>
          <a:p>
            <a:pPr marL="457200" indent="-457200"/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       Hydrodynamics (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Vasiliev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  <a:p>
            <a:pPr marL="457200" indent="-457200"/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       Visits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at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Shirshov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Institute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Oceanology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/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       in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Moscow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(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Monin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Sarkisyan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  <a:p>
            <a:pPr marL="457200" indent="-457200"/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     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and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Leningrad (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Zilitinkevich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Kagan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  <a:p>
            <a:pPr marL="457200" indent="-457200">
              <a:buAutoNum type="arabicPlain" startAt="1978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June 16</a:t>
            </a:r>
          </a:p>
          <a:p>
            <a:pPr marL="457200" indent="-457200"/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     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Signing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first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Agreement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Cooperation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in</a:t>
            </a:r>
          </a:p>
          <a:p>
            <a:pPr marL="457200" indent="-457200"/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       Novosibirsk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by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G.I.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Marchuk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and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J. Sündermann</a:t>
            </a:r>
          </a:p>
          <a:p>
            <a:pPr marL="457200" indent="-457200"/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/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Moskau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857232"/>
            <a:ext cx="4286280" cy="550797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785786" y="1643050"/>
            <a:ext cx="2500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err="1" smtClean="0">
                <a:solidFill>
                  <a:schemeClr val="tx2"/>
                </a:solidFill>
                <a:latin typeface="Comic Sans MS" pitchFamily="66" charset="0"/>
              </a:rPr>
              <a:t>Thank</a:t>
            </a:r>
            <a:endParaRPr lang="de-DE" sz="5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5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5400" dirty="0" err="1" smtClean="0">
                <a:solidFill>
                  <a:schemeClr val="tx2"/>
                </a:solidFill>
                <a:latin typeface="Comic Sans MS" pitchFamily="66" charset="0"/>
              </a:rPr>
              <a:t>you</a:t>
            </a:r>
            <a:r>
              <a:rPr lang="de-DE" sz="5400" dirty="0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</a:p>
          <a:p>
            <a:r>
              <a:rPr lang="de-DE" sz="5400" dirty="0" smtClean="0">
                <a:solidFill>
                  <a:schemeClr val="tx2"/>
                </a:solidFill>
                <a:latin typeface="Comic Sans MS" pitchFamily="66" charset="0"/>
              </a:rPr>
              <a:t> Guri !</a:t>
            </a:r>
            <a:endParaRPr lang="de-DE" sz="5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SU66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85860"/>
            <a:ext cx="5929354" cy="387014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1571604" y="5572140"/>
            <a:ext cx="621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Moscow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May 1965 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Lomonosov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University</a:t>
            </a:r>
          </a:p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2nd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Oceanographic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World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Congress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SU77 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000108"/>
            <a:ext cx="6701643" cy="435771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1357290" y="5857892"/>
            <a:ext cx="661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Computing Center Novosibirsk,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January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1977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March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785794"/>
            <a:ext cx="5452331" cy="585791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642910" y="1571612"/>
            <a:ext cx="214193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Letter </a:t>
            </a:r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endParaRPr lang="de-DE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approval</a:t>
            </a:r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endParaRPr lang="de-DE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scientific</a:t>
            </a:r>
            <a:endParaRPr lang="de-DE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cooperation</a:t>
            </a:r>
            <a:endParaRPr lang="de-DE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by</a:t>
            </a:r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 G.I.</a:t>
            </a:r>
          </a:p>
          <a:p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Marchuk</a:t>
            </a:r>
            <a:endParaRPr lang="de-DE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de-DE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dated</a:t>
            </a:r>
            <a:endParaRPr lang="de-DE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800" dirty="0" err="1" smtClean="0">
                <a:solidFill>
                  <a:schemeClr val="tx2"/>
                </a:solidFill>
                <a:latin typeface="Comic Sans MS" pitchFamily="66" charset="0"/>
              </a:rPr>
              <a:t>January</a:t>
            </a:r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 18,</a:t>
            </a:r>
          </a:p>
          <a:p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1978</a:t>
            </a:r>
          </a:p>
          <a:p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de-DE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Mem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571612"/>
            <a:ext cx="6432254" cy="496494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71604" y="857232"/>
            <a:ext cx="613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First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agreement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on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scientific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cooperation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 descr="Mem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000108"/>
            <a:ext cx="6754368" cy="4748784"/>
          </a:xfrm>
          <a:prstGeom prst="rect">
            <a:avLst/>
          </a:prstGeom>
          <a:ln w="3175"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1357290" y="5929330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Novosibirsk, June 16, 1978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357290" y="928670"/>
            <a:ext cx="6165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Brief </a:t>
            </a:r>
            <a:r>
              <a:rPr lang="de-DE" sz="3200" dirty="0" err="1" smtClean="0">
                <a:solidFill>
                  <a:schemeClr val="tx2"/>
                </a:solidFill>
                <a:latin typeface="Comic Sans MS" pitchFamily="66" charset="0"/>
              </a:rPr>
              <a:t>history</a:t>
            </a:r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Comic Sans MS" pitchFamily="66" charset="0"/>
              </a:rPr>
              <a:t>cooperation</a:t>
            </a:r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 II</a:t>
            </a:r>
            <a:endParaRPr lang="de-DE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7224" y="1928802"/>
            <a:ext cx="78983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From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1979</a:t>
            </a:r>
          </a:p>
          <a:p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Regular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exchange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scientists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meetings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project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heads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joint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seminars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in Hamburg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and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Moscow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Joint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projects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joint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publications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Guest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professors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in Hamburg:</a:t>
            </a:r>
          </a:p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G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Marchuk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A.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Sarkisyan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V.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Kamenkovich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S.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Voyt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</a:p>
          <a:p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 S.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Zilitinkevich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V.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Kuzin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B.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Kagan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A.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Aitsam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E2FF"/>
            </a:gs>
            <a:gs pos="100000">
              <a:srgbClr val="4F99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m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1142976" y="1214422"/>
            <a:ext cx="6389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Brief </a:t>
            </a:r>
            <a:r>
              <a:rPr lang="de-DE" sz="3200" dirty="0" err="1" smtClean="0">
                <a:solidFill>
                  <a:schemeClr val="tx2"/>
                </a:solidFill>
                <a:latin typeface="Comic Sans MS" pitchFamily="66" charset="0"/>
              </a:rPr>
              <a:t>history</a:t>
            </a:r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Comic Sans MS" pitchFamily="66" charset="0"/>
              </a:rPr>
              <a:t>cooperation</a:t>
            </a:r>
            <a:r>
              <a:rPr lang="de-DE" sz="3200" dirty="0" smtClean="0">
                <a:solidFill>
                  <a:schemeClr val="tx2"/>
                </a:solidFill>
                <a:latin typeface="Comic Sans MS" pitchFamily="66" charset="0"/>
              </a:rPr>
              <a:t> III</a:t>
            </a:r>
            <a:endParaRPr lang="de-DE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28728" y="2357430"/>
            <a:ext cx="66191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From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1983</a:t>
            </a:r>
          </a:p>
          <a:p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Participation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further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institutes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Moscow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Oceanology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Atmospheric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Physics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Leningrad: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Oceanology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Tallinn,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Frunze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Sevastopol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Oceanology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Hamburg: Max Planck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Meteorology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Kiel, Bremerhaven: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Oceanography</a:t>
            </a:r>
            <a:endParaRPr lang="de-DE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Hannover: </a:t>
            </a:r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Fluid </a:t>
            </a:r>
            <a:r>
              <a:rPr lang="de-DE" sz="2400" dirty="0" err="1" smtClean="0">
                <a:solidFill>
                  <a:schemeClr val="tx2"/>
                </a:solidFill>
                <a:latin typeface="Comic Sans MS" pitchFamily="66" charset="0"/>
              </a:rPr>
              <a:t>Mechanics</a:t>
            </a:r>
            <a:endParaRPr lang="de-DE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Bildschirmpräsentation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Company>Frost-RL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SündermannPC</dc:creator>
  <cp:lastModifiedBy>SündermannPC</cp:lastModifiedBy>
  <cp:revision>43</cp:revision>
  <dcterms:created xsi:type="dcterms:W3CDTF">2015-01-29T13:39:41Z</dcterms:created>
  <dcterms:modified xsi:type="dcterms:W3CDTF">2015-02-26T11:20:44Z</dcterms:modified>
</cp:coreProperties>
</file>